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1"/>
  </p:notesMasterIdLst>
  <p:sldIdLst>
    <p:sldId id="817" r:id="rId2"/>
    <p:sldId id="640" r:id="rId3"/>
    <p:sldId id="642" r:id="rId4"/>
    <p:sldId id="313" r:id="rId5"/>
    <p:sldId id="643" r:id="rId6"/>
    <p:sldId id="644" r:id="rId7"/>
    <p:sldId id="646" r:id="rId8"/>
    <p:sldId id="648" r:id="rId9"/>
    <p:sldId id="649" r:id="rId10"/>
    <p:sldId id="818" r:id="rId11"/>
    <p:sldId id="645" r:id="rId12"/>
    <p:sldId id="651" r:id="rId13"/>
    <p:sldId id="653" r:id="rId14"/>
    <p:sldId id="654" r:id="rId15"/>
    <p:sldId id="819" r:id="rId16"/>
    <p:sldId id="655" r:id="rId17"/>
    <p:sldId id="820" r:id="rId18"/>
    <p:sldId id="657" r:id="rId19"/>
    <p:sldId id="658" r:id="rId20"/>
    <p:sldId id="669" r:id="rId21"/>
    <p:sldId id="670" r:id="rId22"/>
    <p:sldId id="671" r:id="rId23"/>
    <p:sldId id="672" r:id="rId24"/>
    <p:sldId id="682" r:id="rId25"/>
    <p:sldId id="667" r:id="rId26"/>
    <p:sldId id="674" r:id="rId27"/>
    <p:sldId id="677" r:id="rId28"/>
    <p:sldId id="678" r:id="rId29"/>
    <p:sldId id="680" r:id="rId30"/>
    <p:sldId id="681" r:id="rId31"/>
    <p:sldId id="683" r:id="rId32"/>
    <p:sldId id="687" r:id="rId33"/>
    <p:sldId id="660" r:id="rId34"/>
    <p:sldId id="688" r:id="rId35"/>
    <p:sldId id="689" r:id="rId36"/>
    <p:sldId id="661" r:id="rId37"/>
    <p:sldId id="692" r:id="rId38"/>
    <p:sldId id="693" r:id="rId39"/>
    <p:sldId id="694" r:id="rId40"/>
    <p:sldId id="695" r:id="rId41"/>
    <p:sldId id="741" r:id="rId42"/>
    <p:sldId id="714" r:id="rId43"/>
    <p:sldId id="662" r:id="rId44"/>
    <p:sldId id="716" r:id="rId45"/>
    <p:sldId id="734" r:id="rId46"/>
    <p:sldId id="735" r:id="rId47"/>
    <p:sldId id="717" r:id="rId48"/>
    <p:sldId id="702" r:id="rId49"/>
    <p:sldId id="703" r:id="rId50"/>
    <p:sldId id="704" r:id="rId51"/>
    <p:sldId id="718" r:id="rId52"/>
    <p:sldId id="706" r:id="rId53"/>
    <p:sldId id="707" r:id="rId54"/>
    <p:sldId id="708" r:id="rId55"/>
    <p:sldId id="709" r:id="rId56"/>
    <p:sldId id="663" r:id="rId57"/>
    <p:sldId id="721" r:id="rId58"/>
    <p:sldId id="722" r:id="rId59"/>
    <p:sldId id="723" r:id="rId60"/>
    <p:sldId id="724" r:id="rId61"/>
    <p:sldId id="725" r:id="rId62"/>
    <p:sldId id="726" r:id="rId63"/>
    <p:sldId id="743" r:id="rId64"/>
    <p:sldId id="744" r:id="rId65"/>
    <p:sldId id="749" r:id="rId66"/>
    <p:sldId id="750" r:id="rId67"/>
    <p:sldId id="747" r:id="rId68"/>
    <p:sldId id="748" r:id="rId69"/>
    <p:sldId id="752" r:id="rId70"/>
    <p:sldId id="751" r:id="rId71"/>
    <p:sldId id="754" r:id="rId72"/>
    <p:sldId id="755" r:id="rId73"/>
    <p:sldId id="753" r:id="rId74"/>
    <p:sldId id="727" r:id="rId75"/>
    <p:sldId id="730" r:id="rId76"/>
    <p:sldId id="665" r:id="rId77"/>
    <p:sldId id="736" r:id="rId78"/>
    <p:sldId id="737" r:id="rId79"/>
    <p:sldId id="821" r:id="rId80"/>
    <p:sldId id="739" r:id="rId81"/>
    <p:sldId id="759" r:id="rId82"/>
    <p:sldId id="760" r:id="rId83"/>
    <p:sldId id="761" r:id="rId84"/>
    <p:sldId id="762" r:id="rId85"/>
    <p:sldId id="764" r:id="rId86"/>
    <p:sldId id="791" r:id="rId87"/>
    <p:sldId id="799" r:id="rId88"/>
    <p:sldId id="798" r:id="rId89"/>
    <p:sldId id="792" r:id="rId90"/>
    <p:sldId id="804" r:id="rId91"/>
    <p:sldId id="800" r:id="rId92"/>
    <p:sldId id="802" r:id="rId93"/>
    <p:sldId id="801" r:id="rId94"/>
    <p:sldId id="803" r:id="rId95"/>
    <p:sldId id="770" r:id="rId96"/>
    <p:sldId id="771" r:id="rId97"/>
    <p:sldId id="772" r:id="rId98"/>
    <p:sldId id="742" r:id="rId99"/>
    <p:sldId id="774" r:id="rId100"/>
    <p:sldId id="765" r:id="rId101"/>
    <p:sldId id="778" r:id="rId102"/>
    <p:sldId id="766" r:id="rId103"/>
    <p:sldId id="767" r:id="rId104"/>
    <p:sldId id="773" r:id="rId105"/>
    <p:sldId id="776" r:id="rId106"/>
    <p:sldId id="775" r:id="rId107"/>
    <p:sldId id="777" r:id="rId108"/>
    <p:sldId id="779" r:id="rId109"/>
    <p:sldId id="780" r:id="rId110"/>
    <p:sldId id="782" r:id="rId111"/>
    <p:sldId id="781" r:id="rId112"/>
    <p:sldId id="783" r:id="rId113"/>
    <p:sldId id="786" r:id="rId114"/>
    <p:sldId id="787" r:id="rId115"/>
    <p:sldId id="806" r:id="rId116"/>
    <p:sldId id="805" r:id="rId117"/>
    <p:sldId id="808" r:id="rId118"/>
    <p:sldId id="807" r:id="rId119"/>
    <p:sldId id="784" r:id="rId120"/>
    <p:sldId id="809" r:id="rId121"/>
    <p:sldId id="810" r:id="rId122"/>
    <p:sldId id="813" r:id="rId123"/>
    <p:sldId id="353" r:id="rId124"/>
    <p:sldId id="354" r:id="rId125"/>
    <p:sldId id="785" r:id="rId126"/>
    <p:sldId id="790" r:id="rId127"/>
    <p:sldId id="794" r:id="rId128"/>
    <p:sldId id="788" r:id="rId129"/>
    <p:sldId id="796" r:id="rId130"/>
    <p:sldId id="259" r:id="rId131"/>
    <p:sldId id="260" r:id="rId132"/>
    <p:sldId id="261" r:id="rId133"/>
    <p:sldId id="262" r:id="rId134"/>
    <p:sldId id="263" r:id="rId135"/>
    <p:sldId id="270" r:id="rId136"/>
    <p:sldId id="264" r:id="rId137"/>
    <p:sldId id="265" r:id="rId138"/>
    <p:sldId id="266" r:id="rId139"/>
    <p:sldId id="267" r:id="rId140"/>
    <p:sldId id="271" r:id="rId141"/>
    <p:sldId id="269" r:id="rId142"/>
    <p:sldId id="272" r:id="rId143"/>
    <p:sldId id="273" r:id="rId144"/>
    <p:sldId id="274" r:id="rId145"/>
    <p:sldId id="268" r:id="rId146"/>
    <p:sldId id="275" r:id="rId147"/>
    <p:sldId id="276" r:id="rId148"/>
    <p:sldId id="763" r:id="rId149"/>
    <p:sldId id="278" r:id="rId150"/>
    <p:sldId id="277" r:id="rId151"/>
    <p:sldId id="279" r:id="rId152"/>
    <p:sldId id="280" r:id="rId153"/>
    <p:sldId id="281" r:id="rId154"/>
    <p:sldId id="284" r:id="rId155"/>
    <p:sldId id="285" r:id="rId156"/>
    <p:sldId id="503" r:id="rId157"/>
    <p:sldId id="504" r:id="rId158"/>
    <p:sldId id="292" r:id="rId159"/>
    <p:sldId id="816" r:id="rId160"/>
    <p:sldId id="814" r:id="rId161"/>
    <p:sldId id="282" r:id="rId162"/>
    <p:sldId id="283" r:id="rId163"/>
    <p:sldId id="289" r:id="rId164"/>
    <p:sldId id="288" r:id="rId165"/>
    <p:sldId id="290" r:id="rId166"/>
    <p:sldId id="291" r:id="rId167"/>
    <p:sldId id="797" r:id="rId168"/>
    <p:sldId id="394" r:id="rId169"/>
    <p:sldId id="395" r:id="rId1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azy" initials="C"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96B8"/>
    <a:srgbClr val="88BED3"/>
    <a:srgbClr val="85BD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8" autoAdjust="0"/>
    <p:restoredTop sz="94301" autoAdjust="0"/>
  </p:normalViewPr>
  <p:slideViewPr>
    <p:cSldViewPr snapToGrid="0">
      <p:cViewPr varScale="1">
        <p:scale>
          <a:sx n="114" d="100"/>
          <a:sy n="114" d="100"/>
        </p:scale>
        <p:origin x="600" y="108"/>
      </p:cViewPr>
      <p:guideLst/>
    </p:cSldViewPr>
  </p:slideViewPr>
  <p:outlineViewPr>
    <p:cViewPr>
      <p:scale>
        <a:sx n="33" d="100"/>
        <a:sy n="33" d="100"/>
      </p:scale>
      <p:origin x="0" y="-100020"/>
    </p:cViewPr>
  </p:outlineViewPr>
  <p:notesTextViewPr>
    <p:cViewPr>
      <p:scale>
        <a:sx n="1" d="1"/>
        <a:sy n="1" d="1"/>
      </p:scale>
      <p:origin x="0" y="0"/>
    </p:cViewPr>
  </p:notesTextViewPr>
  <p:sorterViewPr>
    <p:cViewPr>
      <p:scale>
        <a:sx n="100" d="100"/>
        <a:sy n="100" d="100"/>
      </p:scale>
      <p:origin x="0" y="-135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notesMaster" Target="notesMasters/notesMaster1.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16EE2-0F5D-4FF1-A3B4-DC9E3E9306AB}" type="datetimeFigureOut">
              <a:rPr lang="zh-CN" altLang="en-US" smtClean="0"/>
              <a:t>2019/10/2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08F11-40EE-495F-B02A-EE8FE33947C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E08F11-40EE-495F-B02A-EE8FE33947C7}" type="slidenum">
              <a:rPr lang="zh-CN" altLang="en-US" smtClean="0"/>
              <a:t>133</a:t>
            </a:fld>
            <a:endParaRPr lang="zh-CN" altLang="en-US"/>
          </a:p>
        </p:txBody>
      </p:sp>
    </p:spTree>
    <p:extLst>
      <p:ext uri="{BB962C8B-B14F-4D97-AF65-F5344CB8AC3E}">
        <p14:creationId xmlns:p14="http://schemas.microsoft.com/office/powerpoint/2010/main" val="911668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E08F11-40EE-495F-B02A-EE8FE33947C7}" type="slidenum">
              <a:rPr lang="zh-CN" altLang="en-US" smtClean="0"/>
              <a:t>135</a:t>
            </a:fld>
            <a:endParaRPr lang="zh-CN" altLang="en-US"/>
          </a:p>
        </p:txBody>
      </p:sp>
    </p:spTree>
    <p:extLst>
      <p:ext uri="{BB962C8B-B14F-4D97-AF65-F5344CB8AC3E}">
        <p14:creationId xmlns:p14="http://schemas.microsoft.com/office/powerpoint/2010/main" val="1052973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lgn="l">
              <a:defRPr/>
            </a:lvl1pPr>
          </a:lstStyle>
          <a:p>
            <a:fld id="{C791D79B-25FA-48F6-B3CD-24EFC0E26652}" type="datetimeFigureOut">
              <a:rPr lang="zh-CN" altLang="en-US" smtClean="0"/>
              <a:t>2019/10/2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B9BBC-97A3-4ED7-99AD-ECD9EDF5A9E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B9BBC-97A3-4ED7-99AD-ECD9EDF5A9EF}" type="slidenum">
              <a:rPr lang="zh-CN" altLang="en-US" smtClean="0"/>
              <a:t>‹#›</a:t>
            </a:fld>
            <a:endParaRPr lang="zh-CN" alt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251200" y="228600"/>
            <a:ext cx="8534400" cy="1219200"/>
          </a:xfrm>
        </p:spPr>
        <p:txBody>
          <a:bodyPr/>
          <a:lstStyle/>
          <a:p>
            <a:r>
              <a:rPr lang="zh-CN" altLang="en-US"/>
              <a:t>单击此处编辑母版标题样式</a:t>
            </a:r>
          </a:p>
        </p:txBody>
      </p:sp>
      <p:sp>
        <p:nvSpPr>
          <p:cNvPr id="3" name="表格占位符 2"/>
          <p:cNvSpPr>
            <a:spLocks noGrp="1"/>
          </p:cNvSpPr>
          <p:nvPr>
            <p:ph type="tbl" idx="1"/>
          </p:nvPr>
        </p:nvSpPr>
        <p:spPr>
          <a:xfrm>
            <a:off x="3251200" y="1600200"/>
            <a:ext cx="8534400" cy="4495800"/>
          </a:xfrm>
        </p:spPr>
        <p:txBody>
          <a:bodyPr/>
          <a:lstStyle/>
          <a:p>
            <a:pPr lvl="0"/>
            <a:endParaRPr lang="zh-CN" altLang="en-US" noProof="0"/>
          </a:p>
        </p:txBody>
      </p:sp>
      <p:sp>
        <p:nvSpPr>
          <p:cNvPr id="4" name="Rectangle 7">
            <a:extLst>
              <a:ext uri="{FF2B5EF4-FFF2-40B4-BE49-F238E27FC236}">
                <a16:creationId xmlns:a16="http://schemas.microsoft.com/office/drawing/2014/main" id="{FE1DF293-638A-43BB-9035-DF37A8EB7B5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6056ED61-F195-4546-8D8F-5B8815B0667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9">
            <a:extLst>
              <a:ext uri="{FF2B5EF4-FFF2-40B4-BE49-F238E27FC236}">
                <a16:creationId xmlns:a16="http://schemas.microsoft.com/office/drawing/2014/main" id="{97602C2F-7B16-48B3-98F6-0DC3ABCBB98A}"/>
              </a:ext>
            </a:extLst>
          </p:cNvPr>
          <p:cNvSpPr>
            <a:spLocks noGrp="1" noChangeArrowheads="1"/>
          </p:cNvSpPr>
          <p:nvPr>
            <p:ph type="sldNum" sz="quarter" idx="12"/>
          </p:nvPr>
        </p:nvSpPr>
        <p:spPr>
          <a:ln/>
        </p:spPr>
        <p:txBody>
          <a:bodyPr/>
          <a:lstStyle>
            <a:lvl1pPr>
              <a:defRPr/>
            </a:lvl1pPr>
          </a:lstStyle>
          <a:p>
            <a:fld id="{49D3E91C-04AF-420B-9142-77F781988E68}" type="slidenum">
              <a:rPr lang="zh-CN" altLang="en-US"/>
              <a:pPr/>
              <a:t>‹#›</a:t>
            </a:fld>
            <a:endParaRPr lang="en-US" altLang="zh-CN"/>
          </a:p>
        </p:txBody>
      </p:sp>
    </p:spTree>
    <p:extLst>
      <p:ext uri="{BB962C8B-B14F-4D97-AF65-F5344CB8AC3E}">
        <p14:creationId xmlns:p14="http://schemas.microsoft.com/office/powerpoint/2010/main" val="275962927"/>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zh-CN" altLang="en-US"/>
              <a:t>单击此处编辑母版标题样式</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1B9BBC-97A3-4ED7-99AD-ECD9EDF5A9E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24128" y="2967788"/>
            <a:ext cx="4754880" cy="33415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zh-CN" altLang="en-US"/>
              <a:t>单击此处编辑母版文本样式</a:t>
            </a:r>
          </a:p>
        </p:txBody>
      </p:sp>
      <p:sp>
        <p:nvSpPr>
          <p:cNvPr id="6" name="Content Placeholder 5"/>
          <p:cNvSpPr>
            <a:spLocks noGrp="1"/>
          </p:cNvSpPr>
          <p:nvPr>
            <p:ph sz="quarter" idx="4"/>
          </p:nvPr>
        </p:nvSpPr>
        <p:spPr>
          <a:xfrm>
            <a:off x="5990888" y="2967788"/>
            <a:ext cx="4754880" cy="334157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1B9BBC-97A3-4ED7-99AD-ECD9EDF5A9E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91D79B-25FA-48F6-B3CD-24EFC0E26652}" type="datetimeFigureOut">
              <a:rPr lang="zh-CN" altLang="en-US" smtClean="0"/>
              <a:t>2019/10/2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1B9BBC-97A3-4ED7-99AD-ECD9EDF5A9EF}" type="slidenum">
              <a:rPr lang="zh-CN" altLang="en-US" smtClean="0"/>
              <a:t>‹#›</a:t>
            </a:fld>
            <a:endParaRPr lang="zh-CN" alt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791D79B-25FA-48F6-B3CD-24EFC0E26652}" type="datetimeFigureOut">
              <a:rPr lang="zh-CN" altLang="en-US" smtClean="0"/>
              <a:t>2019/10/2</a:t>
            </a:fld>
            <a:endParaRPr lang="zh-CN" alt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zh-CN" alt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A1B9BBC-97A3-4ED7-99AD-ECD9EDF5A9EF}" type="slidenum">
              <a:rPr lang="zh-CN" altLang="en-US" smtClean="0"/>
              <a:t>‹#›</a:t>
            </a:fld>
            <a:endParaRPr lang="zh-CN" alt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1.png"/><Relationship Id="rId2" Type="http://schemas.openxmlformats.org/officeDocument/2006/relationships/image" Target="../media/image134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1.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401.png"/><Relationship Id="rId5" Type="http://schemas.openxmlformats.org/officeDocument/2006/relationships/image" Target="../media/image1391.png"/><Relationship Id="rId4" Type="http://schemas.openxmlformats.org/officeDocument/2006/relationships/image" Target="../media/image1381.png"/></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31.png"/><Relationship Id="rId2" Type="http://schemas.openxmlformats.org/officeDocument/2006/relationships/image" Target="../media/image14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51.png"/><Relationship Id="rId2" Type="http://schemas.openxmlformats.org/officeDocument/2006/relationships/image" Target="../media/image1441.png"/><Relationship Id="rId1" Type="http://schemas.openxmlformats.org/officeDocument/2006/relationships/slideLayout" Target="../slideLayouts/slideLayout2.xml"/><Relationship Id="rId4" Type="http://schemas.openxmlformats.org/officeDocument/2006/relationships/image" Target="../media/image1461.png"/></Relationships>
</file>

<file path=ppt/slides/_rels/slide10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8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540.png"/><Relationship Id="rId2" Type="http://schemas.openxmlformats.org/officeDocument/2006/relationships/image" Target="../media/image15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24.xml.rels><?xml version="1.0" encoding="UTF-8" standalone="yes"?>
<Relationships xmlns="http://schemas.openxmlformats.org/package/2006/relationships"><Relationship Id="rId3" Type="http://schemas.openxmlformats.org/officeDocument/2006/relationships/image" Target="../media/image1650.png"/><Relationship Id="rId2" Type="http://schemas.openxmlformats.org/officeDocument/2006/relationships/image" Target="../media/image16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6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9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3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5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8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2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3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4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5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6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7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9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0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250.png"/><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image" Target="../media/image61.png"/><Relationship Id="rId19" Type="http://schemas.openxmlformats.org/officeDocument/2006/relationships/image" Target="../media/image70.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18.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0.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5.png"/><Relationship Id="rId18" Type="http://schemas.openxmlformats.org/officeDocument/2006/relationships/image" Target="../media/image111.png"/><Relationship Id="rId3" Type="http://schemas.openxmlformats.org/officeDocument/2006/relationships/image" Target="../media/image90.png"/><Relationship Id="rId21" Type="http://schemas.openxmlformats.org/officeDocument/2006/relationships/image" Target="../media/image114.png"/><Relationship Id="rId7" Type="http://schemas.openxmlformats.org/officeDocument/2006/relationships/image" Target="../media/image95.png"/><Relationship Id="rId12" Type="http://schemas.openxmlformats.org/officeDocument/2006/relationships/image" Target="../media/image102.png"/><Relationship Id="rId17" Type="http://schemas.openxmlformats.org/officeDocument/2006/relationships/image" Target="../media/image110.png"/><Relationship Id="rId2" Type="http://schemas.openxmlformats.org/officeDocument/2006/relationships/image" Target="../media/image89.png"/><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94.png"/><Relationship Id="rId11" Type="http://schemas.openxmlformats.org/officeDocument/2006/relationships/image" Target="../media/image101.png"/><Relationship Id="rId24" Type="http://schemas.openxmlformats.org/officeDocument/2006/relationships/image" Target="../media/image117.png"/><Relationship Id="rId5" Type="http://schemas.openxmlformats.org/officeDocument/2006/relationships/image" Target="../media/image92.png"/><Relationship Id="rId15" Type="http://schemas.openxmlformats.org/officeDocument/2006/relationships/image" Target="../media/image107.png"/><Relationship Id="rId23" Type="http://schemas.openxmlformats.org/officeDocument/2006/relationships/image" Target="../media/image116.png"/><Relationship Id="rId10" Type="http://schemas.openxmlformats.org/officeDocument/2006/relationships/image" Target="../media/image100.png"/><Relationship Id="rId19" Type="http://schemas.openxmlformats.org/officeDocument/2006/relationships/image" Target="../media/image112.png"/><Relationship Id="rId4" Type="http://schemas.openxmlformats.org/officeDocument/2006/relationships/image" Target="../media/image91.png"/><Relationship Id="rId9" Type="http://schemas.openxmlformats.org/officeDocument/2006/relationships/image" Target="../media/image99.png"/><Relationship Id="rId14" Type="http://schemas.openxmlformats.org/officeDocument/2006/relationships/image" Target="../media/image106.png"/><Relationship Id="rId22" Type="http://schemas.openxmlformats.org/officeDocument/2006/relationships/image" Target="../media/image115.png"/></Relationships>
</file>

<file path=ppt/slides/_rels/slide78.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2.png"/><Relationship Id="rId3" Type="http://schemas.openxmlformats.org/officeDocument/2006/relationships/image" Target="../media/image120.png"/><Relationship Id="rId7" Type="http://schemas.openxmlformats.org/officeDocument/2006/relationships/image" Target="../media/image125.png"/><Relationship Id="rId12" Type="http://schemas.openxmlformats.org/officeDocument/2006/relationships/image" Target="../media/image131.png"/><Relationship Id="rId17" Type="http://schemas.openxmlformats.org/officeDocument/2006/relationships/image" Target="../media/image136.png"/><Relationship Id="rId2" Type="http://schemas.openxmlformats.org/officeDocument/2006/relationships/image" Target="../media/image119.png"/><Relationship Id="rId16"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4.png"/><Relationship Id="rId10" Type="http://schemas.openxmlformats.org/officeDocument/2006/relationships/image" Target="../media/image128.png"/><Relationship Id="rId4" Type="http://schemas.openxmlformats.org/officeDocument/2006/relationships/image" Target="../media/image121.png"/><Relationship Id="rId9" Type="http://schemas.openxmlformats.org/officeDocument/2006/relationships/image" Target="../media/image127.png"/><Relationship Id="rId14" Type="http://schemas.openxmlformats.org/officeDocument/2006/relationships/image" Target="../media/image1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920.png"/><Relationship Id="rId3" Type="http://schemas.openxmlformats.org/officeDocument/2006/relationships/image" Target="../media/image410.png"/><Relationship Id="rId7" Type="http://schemas.openxmlformats.org/officeDocument/2006/relationships/image" Target="../media/image450.png"/><Relationship Id="rId12" Type="http://schemas.openxmlformats.org/officeDocument/2006/relationships/image" Target="../media/image91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11" Type="http://schemas.openxmlformats.org/officeDocument/2006/relationships/image" Target="../media/image891.png"/><Relationship Id="rId5" Type="http://schemas.openxmlformats.org/officeDocument/2006/relationships/image" Target="../media/image430.png"/><Relationship Id="rId15" Type="http://schemas.openxmlformats.org/officeDocument/2006/relationships/image" Target="../media/image1050.png"/><Relationship Id="rId10" Type="http://schemas.openxmlformats.org/officeDocument/2006/relationships/image" Target="../media/image880.png"/><Relationship Id="rId4" Type="http://schemas.openxmlformats.org/officeDocument/2006/relationships/image" Target="../media/image420.png"/><Relationship Id="rId9" Type="http://schemas.openxmlformats.org/officeDocument/2006/relationships/image" Target="../media/image520.png"/><Relationship Id="rId14" Type="http://schemas.openxmlformats.org/officeDocument/2006/relationships/image" Target="../media/image950.png"/></Relationships>
</file>

<file path=ppt/slides/_rels/slide91.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2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2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8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810921" y="4957405"/>
            <a:ext cx="5134378" cy="1463040"/>
          </a:xfrm>
        </p:spPr>
        <p:txBody>
          <a:bodyPr>
            <a:normAutofit/>
          </a:bodyPr>
          <a:lstStyle/>
          <a:p>
            <a:pPr algn="ctr"/>
            <a:r>
              <a:rPr lang="zh-CN" altLang="en-US" sz="4800" dirty="0">
                <a:latin typeface="华文仿宋" panose="02010600040101010101" pitchFamily="2" charset="-122"/>
              </a:rPr>
              <a:t>数据结构专题</a:t>
            </a:r>
            <a:endParaRPr lang="zh-CN" altLang="en-US" sz="4800" dirty="0"/>
          </a:p>
        </p:txBody>
      </p:sp>
      <p:sp>
        <p:nvSpPr>
          <p:cNvPr id="3" name="副标题 2"/>
          <p:cNvSpPr>
            <a:spLocks noGrp="1"/>
          </p:cNvSpPr>
          <p:nvPr>
            <p:ph type="subTitle" idx="1"/>
          </p:nvPr>
        </p:nvSpPr>
        <p:spPr>
          <a:xfrm>
            <a:off x="8639548" y="5426834"/>
            <a:ext cx="2166997" cy="571500"/>
          </a:xfrm>
        </p:spPr>
        <p:txBody>
          <a:bodyPr>
            <a:normAutofit fontScale="82500" lnSpcReduction="10000"/>
          </a:bodyPr>
          <a:lstStyle/>
          <a:p>
            <a:pPr algn="ctr"/>
            <a:r>
              <a:rPr lang="zh-CN" altLang="en-US" sz="2400" dirty="0"/>
              <a:t>清华大学 王之栋</a:t>
            </a:r>
          </a:p>
        </p:txBody>
      </p:sp>
      <p:pic>
        <p:nvPicPr>
          <p:cNvPr id="6" name="Picture 2">
            <a:extLst>
              <a:ext uri="{FF2B5EF4-FFF2-40B4-BE49-F238E27FC236}">
                <a16:creationId xmlns:a16="http://schemas.microsoft.com/office/drawing/2014/main" id="{47CDBCDC-0A18-4C00-B37F-AEA8E57C975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2282" t="16347" r="35728" b="52671"/>
          <a:stretch/>
        </p:blipFill>
        <p:spPr bwMode="auto">
          <a:xfrm>
            <a:off x="10806545" y="5108651"/>
            <a:ext cx="1196498" cy="11605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83831-2371-40A3-9BD9-C0F43723EC8A}"/>
              </a:ext>
            </a:extLst>
          </p:cNvPr>
          <p:cNvSpPr>
            <a:spLocks noGrp="1"/>
          </p:cNvSpPr>
          <p:nvPr>
            <p:ph type="title"/>
          </p:nvPr>
        </p:nvSpPr>
        <p:spPr/>
        <p:txBody>
          <a:bodyPr>
            <a:normAutofit/>
          </a:bodyPr>
          <a:lstStyle/>
          <a:p>
            <a:r>
              <a:rPr lang="zh-CN" altLang="en-US" sz="5400" dirty="0"/>
              <a:t>蚯蚓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B906EC-3D3F-419D-888C-DAA5EFA8447D}"/>
                  </a:ext>
                </a:extLst>
              </p:cNvPr>
              <p:cNvSpPr>
                <a:spLocks noGrp="1"/>
              </p:cNvSpPr>
              <p:nvPr>
                <p:ph idx="1"/>
              </p:nvPr>
            </p:nvSpPr>
            <p:spPr/>
            <p:txBody>
              <a:bodyPr>
                <a:normAutofit fontScale="85000" lnSpcReduction="10000"/>
              </a:bodyPr>
              <a:lstStyle/>
              <a:p>
                <a:r>
                  <a:rPr lang="zh-CN" altLang="en-US" sz="2400" dirty="0"/>
                  <a:t>需要注意的是，由于每次操作</a:t>
                </a:r>
                <a14:m>
                  <m:oMath xmlns:m="http://schemas.openxmlformats.org/officeDocument/2006/math">
                    <m:r>
                      <a:rPr lang="zh-CN" altLang="en-US" sz="2400" b="0" i="1" dirty="0">
                        <a:latin typeface="Cambria Math" panose="02040503050406030204" pitchFamily="18" charset="0"/>
                      </a:rPr>
                      <m:t>对</m:t>
                    </m:r>
                    <m:r>
                      <a:rPr lang="zh-CN" altLang="en-US" sz="2400" i="1" dirty="0" smtClean="0">
                        <a:latin typeface="Cambria Math" panose="02040503050406030204" pitchFamily="18" charset="0"/>
                      </a:rPr>
                      <m:t>所有</m:t>
                    </m:r>
                    <m:r>
                      <a:rPr lang="zh-CN" altLang="en-US" sz="2400" i="1" dirty="0">
                        <a:latin typeface="Cambria Math" panose="02040503050406030204" pitchFamily="18" charset="0"/>
                      </a:rPr>
                      <m:t>数</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r>
                  <a:rPr lang="zh-CN" altLang="en-US" sz="2400" dirty="0"/>
                  <a:t>实在会用太多时间，我们每次操作后并不给所有数</a:t>
                </a:r>
                <a14:m>
                  <m:oMath xmlns:m="http://schemas.openxmlformats.org/officeDocument/2006/math">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𝑞</m:t>
                    </m:r>
                  </m:oMath>
                </a14:m>
                <a:r>
                  <a:rPr lang="zh-CN" altLang="en-US" sz="2400" dirty="0"/>
                  <a:t>，而是对队列中每个元素</a:t>
                </a:r>
                <a14:m>
                  <m:oMath xmlns:m="http://schemas.openxmlformats.org/officeDocument/2006/math">
                    <m:r>
                      <a:rPr lang="en-US" altLang="zh-CN" sz="2400" b="0" i="1" smtClean="0">
                        <a:latin typeface="Cambria Math" panose="02040503050406030204" pitchFamily="18" charset="0"/>
                      </a:rPr>
                      <m:t>𝑥</m:t>
                    </m:r>
                  </m:oMath>
                </a14:m>
                <a:r>
                  <a:rPr lang="zh-CN" altLang="en-US" sz="2400" dirty="0"/>
                  <a:t>都记一个时间戳</a:t>
                </a:r>
                <a14:m>
                  <m:oMath xmlns:m="http://schemas.openxmlformats.org/officeDocument/2006/math">
                    <m:r>
                      <a:rPr lang="en-US" altLang="zh-CN" sz="2400" b="0" i="1" smtClean="0">
                        <a:latin typeface="Cambria Math" panose="02040503050406030204" pitchFamily="18" charset="0"/>
                      </a:rPr>
                      <m:t>𝑡𝑖𝑚</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𝑥</m:t>
                        </m:r>
                      </m:sub>
                    </m:sSub>
                  </m:oMath>
                </a14:m>
                <a:r>
                  <a:rPr lang="zh-CN" altLang="en-US" sz="2400" dirty="0"/>
                  <a:t>，表示上一次算上所有</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r>
                  <a:rPr lang="zh-CN" altLang="en-US" sz="2400" dirty="0"/>
                  <a:t>的贡献的时间。</a:t>
                </a:r>
                <a:endParaRPr lang="en-US" altLang="zh-CN" sz="2400" dirty="0"/>
              </a:p>
              <a:p>
                <a:r>
                  <a:rPr lang="zh-CN" altLang="en-US" sz="2400" dirty="0"/>
                  <a:t>当第</a:t>
                </a:r>
                <a14:m>
                  <m:oMath xmlns:m="http://schemas.openxmlformats.org/officeDocument/2006/math">
                    <m:r>
                      <a:rPr lang="en-US" altLang="zh-CN" sz="2400" b="0" i="1" smtClean="0">
                        <a:latin typeface="Cambria Math" panose="02040503050406030204" pitchFamily="18" charset="0"/>
                      </a:rPr>
                      <m:t>𝑘</m:t>
                    </m:r>
                    <m:r>
                      <a:rPr lang="zh-CN" altLang="en-US" sz="2400" i="1">
                        <a:latin typeface="Cambria Math" panose="02040503050406030204" pitchFamily="18" charset="0"/>
                      </a:rPr>
                      <m:t>次</m:t>
                    </m:r>
                  </m:oMath>
                </a14:m>
                <a:r>
                  <a:rPr lang="zh-CN" altLang="en-US" sz="2400" dirty="0"/>
                  <a:t>比较三个队列队头大小，并进行切割的时候，一个队头的长度</a:t>
                </a:r>
                <a14:m>
                  <m:oMath xmlns:m="http://schemas.openxmlformats.org/officeDocument/2006/math">
                    <m:r>
                      <a:rPr lang="en-US" altLang="zh-CN" sz="2400" b="0" i="1" smtClean="0">
                        <a:latin typeface="Cambria Math" panose="02040503050406030204" pitchFamily="18" charset="0"/>
                      </a:rPr>
                      <m:t>𝑙𝑒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𝑥</m:t>
                        </m:r>
                      </m:sub>
                    </m:sSub>
                  </m:oMath>
                </a14:m>
                <a:r>
                  <a:rPr lang="zh-CN" altLang="en-US" sz="2400" dirty="0"/>
                  <a:t>更新为</a:t>
                </a:r>
                <a14:m>
                  <m:oMath xmlns:m="http://schemas.openxmlformats.org/officeDocument/2006/math">
                    <m:r>
                      <a:rPr lang="en-US" altLang="zh-CN" sz="2400" b="0" i="1" smtClean="0">
                        <a:latin typeface="Cambria Math" panose="02040503050406030204" pitchFamily="18" charset="0"/>
                      </a:rPr>
                      <m:t>𝑙𝑒</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𝑥</m:t>
                        </m:r>
                      </m:sub>
                    </m:sSub>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𝑡𝑖𝑚</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𝑥</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oMath>
                </a14:m>
                <a:r>
                  <a:rPr lang="zh-CN" altLang="en-US" sz="2400" dirty="0"/>
                  <a:t>，再把</a:t>
                </a:r>
                <a14:m>
                  <m:oMath xmlns:m="http://schemas.openxmlformats.org/officeDocument/2006/math">
                    <m:r>
                      <a:rPr lang="en-US" altLang="zh-CN" sz="2400" b="0" i="1" smtClean="0">
                        <a:latin typeface="Cambria Math" panose="02040503050406030204" pitchFamily="18" charset="0"/>
                      </a:rPr>
                      <m:t>𝑡𝑖𝑚</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𝑒</m:t>
                        </m:r>
                      </m:e>
                      <m:sub>
                        <m:r>
                          <a:rPr lang="en-US" altLang="zh-CN" sz="2400" b="0" i="1" smtClean="0">
                            <a:latin typeface="Cambria Math" panose="02040503050406030204" pitchFamily="18" charset="0"/>
                          </a:rPr>
                          <m:t>𝑥</m:t>
                        </m:r>
                      </m:sub>
                    </m:sSub>
                    <m:r>
                      <a:rPr lang="zh-CN" altLang="en-US" sz="2400" i="1">
                        <a:latin typeface="Cambria Math" panose="02040503050406030204" pitchFamily="18" charset="0"/>
                      </a:rPr>
                      <m:t>改为</m:t>
                    </m:r>
                    <m:r>
                      <a:rPr lang="en-US" altLang="zh-CN" sz="2400" b="0" i="1" smtClean="0">
                        <a:latin typeface="Cambria Math" panose="02040503050406030204" pitchFamily="18" charset="0"/>
                      </a:rPr>
                      <m:t>𝑘</m:t>
                    </m:r>
                  </m:oMath>
                </a14:m>
                <a:r>
                  <a:rPr lang="zh-CN" altLang="en-US" sz="2400" dirty="0"/>
                  <a:t>，这样子就减少了很多运算时间。</a:t>
                </a:r>
                <a:endParaRPr lang="en-US" altLang="zh-CN" sz="2400" dirty="0"/>
              </a:p>
              <a:p>
                <a:r>
                  <a:rPr lang="zh-CN" altLang="en-US" sz="2400" dirty="0"/>
                  <a:t>按照这个方法输出正确的长度即可。时间复杂度</a:t>
                </a:r>
                <a14:m>
                  <m:oMath xmlns:m="http://schemas.openxmlformats.org/officeDocument/2006/math">
                    <m:r>
                      <a:rPr lang="zh-CN" altLang="en-US" sz="2400" dirty="0">
                        <a:latin typeface="Cambria Math" panose="02040503050406030204" pitchFamily="18" charset="0"/>
                      </a:rPr>
                      <m:t>𝑂</m:t>
                    </m:r>
                    <m:r>
                      <a:rPr lang="zh-CN" altLang="en-US" sz="2400" dirty="0">
                        <a:latin typeface="Cambria Math" panose="02040503050406030204" pitchFamily="18" charset="0"/>
                      </a:rPr>
                      <m:t>(</m:t>
                    </m:r>
                    <m:r>
                      <a:rPr lang="zh-CN" altLang="en-US" sz="2400" dirty="0">
                        <a:latin typeface="Cambria Math" panose="02040503050406030204" pitchFamily="18" charset="0"/>
                      </a:rPr>
                      <m:t>𝑁</m:t>
                    </m:r>
                    <m:r>
                      <a:rPr lang="en-US" altLang="zh-CN" sz="2400" i="1" dirty="0">
                        <a:latin typeface="Cambria Math" panose="02040503050406030204" pitchFamily="18" charset="0"/>
                      </a:rPr>
                      <m:t>𝑙𝑜𝑔𝑁</m:t>
                    </m:r>
                    <m:r>
                      <a:rPr lang="en-US" altLang="zh-CN" sz="2400" dirty="0">
                        <a:latin typeface="Cambria Math" panose="02040503050406030204" pitchFamily="18" charset="0"/>
                      </a:rPr>
                      <m:t>+</m:t>
                    </m:r>
                    <m:r>
                      <m:rPr>
                        <m:sty m:val="p"/>
                      </m:rPr>
                      <a:rPr lang="en-US" altLang="zh-CN" sz="2400" dirty="0">
                        <a:latin typeface="Cambria Math" panose="02040503050406030204" pitchFamily="18" charset="0"/>
                      </a:rPr>
                      <m:t>M</m:t>
                    </m:r>
                    <m:r>
                      <a:rPr lang="zh-CN" altLang="en-US" sz="2400" dirty="0">
                        <a:latin typeface="Cambria Math" panose="02040503050406030204" pitchFamily="18" charset="0"/>
                      </a:rPr>
                      <m:t>)</m:t>
                    </m:r>
                  </m:oMath>
                </a14:m>
                <a:r>
                  <a:rPr lang="zh-CN" altLang="en-US" sz="2400" dirty="0"/>
                  <a:t>。</a:t>
                </a:r>
              </a:p>
            </p:txBody>
          </p:sp>
        </mc:Choice>
        <mc:Fallback xmlns="">
          <p:sp>
            <p:nvSpPr>
              <p:cNvPr id="3" name="内容占位符 2">
                <a:extLst>
                  <a:ext uri="{FF2B5EF4-FFF2-40B4-BE49-F238E27FC236}">
                    <a16:creationId xmlns:a16="http://schemas.microsoft.com/office/drawing/2014/main" id="{89B906EC-3D3F-419D-888C-DAA5EFA8447D}"/>
                  </a:ext>
                </a:extLst>
              </p:cNvPr>
              <p:cNvSpPr>
                <a:spLocks noGrp="1" noRot="1" noChangeAspect="1" noMove="1" noResize="1" noEditPoints="1" noAdjustHandles="1" noChangeArrowheads="1" noChangeShapeType="1" noTextEdit="1"/>
              </p:cNvSpPr>
              <p:nvPr>
                <p:ph idx="1"/>
              </p:nvPr>
            </p:nvSpPr>
            <p:spPr>
              <a:blipFill>
                <a:blip r:embed="rId2"/>
                <a:stretch>
                  <a:fillRect l="-188"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77972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6BBAC-4D8F-41E3-90AF-329CD23E05BD}"/>
              </a:ext>
            </a:extLst>
          </p:cNvPr>
          <p:cNvSpPr>
            <a:spLocks noGrp="1"/>
          </p:cNvSpPr>
          <p:nvPr>
            <p:ph type="title"/>
          </p:nvPr>
        </p:nvSpPr>
        <p:spPr/>
        <p:txBody>
          <a:bodyPr/>
          <a:lstStyle/>
          <a:p>
            <a:r>
              <a:rPr lang="zh-CN" altLang="en-US" dirty="0"/>
              <a:t>例子</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D92DD5-C3FE-4B62-B823-5FDA453E2DEE}"/>
                  </a:ext>
                </a:extLst>
              </p:cNvPr>
              <p:cNvSpPr>
                <a:spLocks noGrp="1"/>
              </p:cNvSpPr>
              <p:nvPr>
                <p:ph idx="1"/>
              </p:nvPr>
            </p:nvSpPr>
            <p:spPr>
              <a:xfrm>
                <a:off x="1024128" y="2286000"/>
                <a:ext cx="9720073" cy="4023360"/>
              </a:xfrm>
            </p:spPr>
            <p:txBody>
              <a:bodyPr/>
              <a:lstStyle/>
              <a:p>
                <a:r>
                  <a:rPr lang="zh-CN" altLang="en-US" dirty="0"/>
                  <a:t>设序列</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r>
                      <a:rPr lang="en-US" altLang="zh-CN" b="0" i="1" smtClean="0">
                        <a:latin typeface="Cambria Math" panose="02040503050406030204" pitchFamily="18" charset="0"/>
                      </a:rPr>
                      <m:t>7</m:t>
                    </m:r>
                    <m:r>
                      <a:rPr lang="en-US" altLang="zh-CN" b="0" i="1" smtClean="0">
                        <a:latin typeface="Cambria Math" panose="02040503050406030204" pitchFamily="18" charset="0"/>
                      </a:rPr>
                      <m:t>,</m:t>
                    </m:r>
                    <m:r>
                      <a:rPr lang="en-US" altLang="zh-CN" b="0" i="1" smtClean="0">
                        <a:latin typeface="Cambria Math" panose="02040503050406030204" pitchFamily="18" charset="0"/>
                      </a:rPr>
                      <m:t>9</m:t>
                    </m:r>
                    <m:r>
                      <a:rPr lang="en-US" altLang="zh-CN" b="0" i="1" smtClean="0">
                        <a:latin typeface="Cambria Math" panose="02040503050406030204" pitchFamily="18" charset="0"/>
                      </a:rPr>
                      <m:t>}，</m:t>
                    </m:r>
                    <m:r>
                      <a:rPr lang="zh-CN" altLang="en-US" i="1" smtClean="0">
                        <a:latin typeface="Cambria Math" panose="02040503050406030204" pitchFamily="18" charset="0"/>
                      </a:rPr>
                      <m:t>一种</m:t>
                    </m:r>
                  </m:oMath>
                </a14:m>
                <a:r>
                  <a:rPr lang="zh-CN" altLang="en-US" dirty="0"/>
                  <a:t>可能的二叉搜索树如下，其中点里的数字代表权值。</a:t>
                </a:r>
                <a:endParaRPr lang="en-US" altLang="zh-CN" dirty="0"/>
              </a:p>
              <a:p>
                <a:r>
                  <a:rPr lang="zh-CN" altLang="en-US" dirty="0"/>
                  <a:t>注意到从一个点往左走，权值变小，往右走权值变大。</a:t>
                </a:r>
              </a:p>
            </p:txBody>
          </p:sp>
        </mc:Choice>
        <mc:Fallback xmlns="">
          <p:sp>
            <p:nvSpPr>
              <p:cNvPr id="3" name="内容占位符 2">
                <a:extLst>
                  <a:ext uri="{FF2B5EF4-FFF2-40B4-BE49-F238E27FC236}">
                    <a16:creationId xmlns:a16="http://schemas.microsoft.com/office/drawing/2014/main" id="{06D92DD5-C3FE-4B62-B823-5FDA453E2DEE}"/>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2"/>
                <a:stretch>
                  <a:fillRect l="-313" t="-1818" r="-119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4A62A615-10FF-4F2A-8826-1BCA9BBD055A}"/>
              </a:ext>
            </a:extLst>
          </p:cNvPr>
          <p:cNvSpPr/>
          <p:nvPr/>
        </p:nvSpPr>
        <p:spPr>
          <a:xfrm>
            <a:off x="4980265" y="352127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B5102AA0-C4CE-43BB-AF92-E561C226EC5E}"/>
              </a:ext>
            </a:extLst>
          </p:cNvPr>
          <p:cNvSpPr/>
          <p:nvPr/>
        </p:nvSpPr>
        <p:spPr>
          <a:xfrm>
            <a:off x="5609439" y="413350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9" name="椭圆 8">
            <a:extLst>
              <a:ext uri="{FF2B5EF4-FFF2-40B4-BE49-F238E27FC236}">
                <a16:creationId xmlns:a16="http://schemas.microsoft.com/office/drawing/2014/main" id="{1D5E0D52-CC9C-4F32-911D-63D1532BFE4A}"/>
              </a:ext>
            </a:extLst>
          </p:cNvPr>
          <p:cNvSpPr/>
          <p:nvPr/>
        </p:nvSpPr>
        <p:spPr>
          <a:xfrm>
            <a:off x="5006221" y="479816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0" name="椭圆 9">
            <a:extLst>
              <a:ext uri="{FF2B5EF4-FFF2-40B4-BE49-F238E27FC236}">
                <a16:creationId xmlns:a16="http://schemas.microsoft.com/office/drawing/2014/main" id="{7F87F436-0389-4C77-BE34-DF5024C26898}"/>
              </a:ext>
            </a:extLst>
          </p:cNvPr>
          <p:cNvSpPr/>
          <p:nvPr/>
        </p:nvSpPr>
        <p:spPr>
          <a:xfrm>
            <a:off x="5517554" y="5462823"/>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 name="椭圆 10">
            <a:extLst>
              <a:ext uri="{FF2B5EF4-FFF2-40B4-BE49-F238E27FC236}">
                <a16:creationId xmlns:a16="http://schemas.microsoft.com/office/drawing/2014/main" id="{F9AEFD13-93CC-49F5-A397-3FAE243027D8}"/>
              </a:ext>
            </a:extLst>
          </p:cNvPr>
          <p:cNvSpPr/>
          <p:nvPr/>
        </p:nvSpPr>
        <p:spPr>
          <a:xfrm>
            <a:off x="6156123" y="479816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2" name="椭圆 11">
            <a:extLst>
              <a:ext uri="{FF2B5EF4-FFF2-40B4-BE49-F238E27FC236}">
                <a16:creationId xmlns:a16="http://schemas.microsoft.com/office/drawing/2014/main" id="{962EE5EA-741D-48BA-8323-FCEBBF6B8AA5}"/>
              </a:ext>
            </a:extLst>
          </p:cNvPr>
          <p:cNvSpPr/>
          <p:nvPr/>
        </p:nvSpPr>
        <p:spPr>
          <a:xfrm>
            <a:off x="6676240" y="5462824"/>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4" name="直接连接符 13">
            <a:extLst>
              <a:ext uri="{FF2B5EF4-FFF2-40B4-BE49-F238E27FC236}">
                <a16:creationId xmlns:a16="http://schemas.microsoft.com/office/drawing/2014/main" id="{17B3EAC9-A41D-4BE3-BA86-03AFC1956605}"/>
              </a:ext>
            </a:extLst>
          </p:cNvPr>
          <p:cNvCxnSpPr>
            <a:cxnSpLocks/>
            <a:stCxn id="4" idx="5"/>
            <a:endCxn id="8" idx="1"/>
          </p:cNvCxnSpPr>
          <p:nvPr/>
        </p:nvCxnSpPr>
        <p:spPr>
          <a:xfrm>
            <a:off x="5338287" y="3872141"/>
            <a:ext cx="332579" cy="321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5483F12-F068-40AB-84CC-D1E787332070}"/>
              </a:ext>
            </a:extLst>
          </p:cNvPr>
          <p:cNvCxnSpPr>
            <a:cxnSpLocks/>
            <a:stCxn id="9" idx="7"/>
            <a:endCxn id="8" idx="3"/>
          </p:cNvCxnSpPr>
          <p:nvPr/>
        </p:nvCxnSpPr>
        <p:spPr>
          <a:xfrm flipV="1">
            <a:off x="5364243" y="4484370"/>
            <a:ext cx="306623"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4D4884A-C354-4C11-B918-507B69F1C243}"/>
              </a:ext>
            </a:extLst>
          </p:cNvPr>
          <p:cNvCxnSpPr>
            <a:cxnSpLocks/>
            <a:stCxn id="11" idx="1"/>
            <a:endCxn id="8" idx="5"/>
          </p:cNvCxnSpPr>
          <p:nvPr/>
        </p:nvCxnSpPr>
        <p:spPr>
          <a:xfrm flipH="1" flipV="1">
            <a:off x="5967461" y="4484370"/>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8B6A6B4-D23E-4C07-9C99-00BAC1CF3577}"/>
              </a:ext>
            </a:extLst>
          </p:cNvPr>
          <p:cNvCxnSpPr>
            <a:cxnSpLocks/>
            <a:stCxn id="10" idx="1"/>
            <a:endCxn id="9" idx="5"/>
          </p:cNvCxnSpPr>
          <p:nvPr/>
        </p:nvCxnSpPr>
        <p:spPr>
          <a:xfrm flipH="1" flipV="1">
            <a:off x="5364243" y="5149028"/>
            <a:ext cx="214738"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18D97CC-00D6-43A0-922C-96A71E6C51FF}"/>
              </a:ext>
            </a:extLst>
          </p:cNvPr>
          <p:cNvCxnSpPr>
            <a:cxnSpLocks/>
            <a:stCxn id="12" idx="1"/>
            <a:endCxn id="11" idx="5"/>
          </p:cNvCxnSpPr>
          <p:nvPr/>
        </p:nvCxnSpPr>
        <p:spPr>
          <a:xfrm flipH="1" flipV="1">
            <a:off x="6514145" y="5149028"/>
            <a:ext cx="223522" cy="37399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2692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943C2-DC64-4609-A840-487848E34A6F}"/>
              </a:ext>
            </a:extLst>
          </p:cNvPr>
          <p:cNvSpPr>
            <a:spLocks noGrp="1"/>
          </p:cNvSpPr>
          <p:nvPr>
            <p:ph type="title"/>
          </p:nvPr>
        </p:nvSpPr>
        <p:spPr/>
        <p:txBody>
          <a:bodyPr/>
          <a:lstStyle/>
          <a:p>
            <a:r>
              <a:rPr lang="zh-CN" altLang="en-US" dirty="0"/>
              <a:t>构造代码</a:t>
            </a:r>
          </a:p>
        </p:txBody>
      </p:sp>
      <p:sp>
        <p:nvSpPr>
          <p:cNvPr id="3" name="内容占位符 2">
            <a:extLst>
              <a:ext uri="{FF2B5EF4-FFF2-40B4-BE49-F238E27FC236}">
                <a16:creationId xmlns:a16="http://schemas.microsoft.com/office/drawing/2014/main" id="{90518B51-557B-4E1D-AF1C-ED845F172A89}"/>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D49CF15D-4E92-49D7-917D-C9CE35C9609B}"/>
              </a:ext>
            </a:extLst>
          </p:cNvPr>
          <p:cNvPicPr>
            <a:picLocks noChangeAspect="1"/>
          </p:cNvPicPr>
          <p:nvPr/>
        </p:nvPicPr>
        <p:blipFill>
          <a:blip r:embed="rId2"/>
          <a:stretch>
            <a:fillRect/>
          </a:stretch>
        </p:blipFill>
        <p:spPr>
          <a:xfrm>
            <a:off x="1024128" y="2033170"/>
            <a:ext cx="8847619" cy="4276190"/>
          </a:xfrm>
          <a:prstGeom prst="rect">
            <a:avLst/>
          </a:prstGeom>
        </p:spPr>
      </p:pic>
    </p:spTree>
    <p:extLst>
      <p:ext uri="{BB962C8B-B14F-4D97-AF65-F5344CB8AC3E}">
        <p14:creationId xmlns:p14="http://schemas.microsoft.com/office/powerpoint/2010/main" val="1831669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667E8E-5FC3-47C5-BC73-91FC4C04EA36}"/>
              </a:ext>
            </a:extLst>
          </p:cNvPr>
          <p:cNvSpPr>
            <a:spLocks noGrp="1"/>
          </p:cNvSpPr>
          <p:nvPr>
            <p:ph type="title"/>
          </p:nvPr>
        </p:nvSpPr>
        <p:spPr/>
        <p:txBody>
          <a:bodyPr/>
          <a:lstStyle/>
          <a:p>
            <a:r>
              <a:rPr lang="zh-CN" altLang="en-US" dirty="0"/>
              <a:t>二叉搜索树的作用与优化</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60F25D2-4AB2-4F78-95BD-6368DED01C05}"/>
                  </a:ext>
                </a:extLst>
              </p:cNvPr>
              <p:cNvSpPr>
                <a:spLocks noGrp="1"/>
              </p:cNvSpPr>
              <p:nvPr>
                <p:ph idx="1"/>
              </p:nvPr>
            </p:nvSpPr>
            <p:spPr/>
            <p:txBody>
              <a:bodyPr>
                <a:normAutofit fontScale="92500"/>
              </a:bodyPr>
              <a:lstStyle/>
              <a:p>
                <a:r>
                  <a:rPr lang="zh-CN" altLang="en-US" dirty="0"/>
                  <a:t>对于例题</a:t>
                </a:r>
                <a:r>
                  <a:rPr lang="en-US" altLang="zh-CN" dirty="0"/>
                  <a:t>5</a:t>
                </a:r>
                <a:r>
                  <a:rPr lang="zh-CN" altLang="en-US" dirty="0"/>
                  <a:t>，我们可以先对搜索树做一遍</a:t>
                </a:r>
                <a14:m>
                  <m:oMath xmlns:m="http://schemas.openxmlformats.org/officeDocument/2006/math">
                    <m:r>
                      <a:rPr lang="en-US" altLang="zh-CN" i="1" dirty="0" smtClean="0">
                        <a:latin typeface="Cambria Math" panose="02040503050406030204" pitchFamily="18" charset="0"/>
                      </a:rPr>
                      <m:t>𝐷𝐹𝑆</m:t>
                    </m:r>
                  </m:oMath>
                </a14:m>
                <a:r>
                  <a:rPr lang="zh-CN" altLang="en-US" dirty="0"/>
                  <a:t>，算出每个点子树的大小</a:t>
                </a:r>
                <a14:m>
                  <m:oMath xmlns:m="http://schemas.openxmlformats.org/officeDocument/2006/math">
                    <m:r>
                      <a:rPr lang="en-US" altLang="zh-CN" b="0" i="1" smtClean="0">
                        <a:latin typeface="Cambria Math" panose="02040503050406030204" pitchFamily="18" charset="0"/>
                      </a:rPr>
                      <m:t>𝑠𝑖𝑧𝑒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a:t>
                </a:r>
                <a:endParaRPr lang="en-US" altLang="zh-CN" dirty="0"/>
              </a:p>
              <a:p>
                <a:r>
                  <a:rPr lang="zh-CN" altLang="en-US" dirty="0"/>
                  <a:t>对于询问第</a:t>
                </a:r>
                <a14:m>
                  <m:oMath xmlns:m="http://schemas.openxmlformats.org/officeDocument/2006/math">
                    <m:r>
                      <a:rPr lang="en-US" altLang="zh-CN" b="0" i="1" smtClean="0">
                        <a:latin typeface="Cambria Math" panose="02040503050406030204" pitchFamily="18" charset="0"/>
                      </a:rPr>
                      <m:t>𝑖</m:t>
                    </m:r>
                  </m:oMath>
                </a14:m>
                <a:r>
                  <a:rPr lang="zh-CN" altLang="en-US" dirty="0"/>
                  <a:t>大，我们</a:t>
                </a:r>
                <a14:m>
                  <m:oMath xmlns:m="http://schemas.openxmlformats.org/officeDocument/2006/math">
                    <m:r>
                      <a:rPr lang="zh-CN" altLang="en-US" i="1" dirty="0">
                        <a:latin typeface="Cambria Math" panose="02040503050406030204" pitchFamily="18" charset="0"/>
                      </a:rPr>
                      <m:t>仍然</m:t>
                    </m:r>
                    <m:r>
                      <a:rPr lang="en-US" altLang="zh-CN" i="1" dirty="0" smtClean="0">
                        <a:latin typeface="Cambria Math" panose="02040503050406030204" pitchFamily="18" charset="0"/>
                      </a:rPr>
                      <m:t>𝑑𝑓𝑠</m:t>
                    </m:r>
                  </m:oMath>
                </a14:m>
                <a:r>
                  <a:rPr lang="zh-CN" altLang="en-US" dirty="0"/>
                  <a:t>，设到达点</a:t>
                </a:r>
                <a14:m>
                  <m:oMath xmlns:m="http://schemas.openxmlformats.org/officeDocument/2006/math">
                    <m:r>
                      <a:rPr lang="en-US" altLang="zh-CN" b="0" i="1" smtClean="0">
                        <a:latin typeface="Cambria Math" panose="02040503050406030204" pitchFamily="18" charset="0"/>
                      </a:rPr>
                      <m:t>𝑥</m:t>
                    </m:r>
                    <m:r>
                      <a:rPr lang="zh-CN" altLang="en-US" i="1">
                        <a:latin typeface="Cambria Math" panose="02040503050406030204" pitchFamily="18" charset="0"/>
                      </a:rPr>
                      <m:t>：</m:t>
                    </m:r>
                  </m:oMath>
                </a14:m>
                <a:endParaRPr lang="en-US" altLang="zh-CN" dirty="0"/>
              </a:p>
              <a:p>
                <a:r>
                  <a:rPr lang="zh-CN" altLang="en-US" dirty="0"/>
                  <a:t>如果</a:t>
                </a:r>
                <a14:m>
                  <m:oMath xmlns:m="http://schemas.openxmlformats.org/officeDocument/2006/math">
                    <m:r>
                      <a:rPr lang="en-US" altLang="zh-CN" b="0" i="1" smtClean="0">
                        <a:latin typeface="Cambria Math" panose="02040503050406030204" pitchFamily="18" charset="0"/>
                      </a:rPr>
                      <m:t>𝑠𝑖𝑧𝑒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𝑙𝑒𝑓𝑡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𝑠𝑜𝑛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r>
                  <a:rPr lang="zh-CN" altLang="en-US" dirty="0"/>
                  <a:t>，</a:t>
                </a:r>
                <a14:m>
                  <m:oMath xmlns:m="http://schemas.openxmlformats.org/officeDocument/2006/math">
                    <m:r>
                      <a:rPr lang="en-US" altLang="zh-CN" b="0" i="1" dirty="0" smtClean="0">
                        <a:latin typeface="Cambria Math" panose="02040503050406030204" pitchFamily="18" charset="0"/>
                      </a:rPr>
                      <m:t>𝑑𝑓𝑠</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𝑙𝑒𝑓𝑡</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𝑠𝑜𝑛</m:t>
                    </m:r>
                    <m:r>
                      <a:rPr lang="en-US" altLang="zh-CN" b="0" i="1" dirty="0" smtClean="0">
                        <a:latin typeface="Cambria Math" panose="02040503050406030204" pitchFamily="18" charset="0"/>
                      </a:rPr>
                      <m:t>)</m:t>
                    </m:r>
                  </m:oMath>
                </a14:m>
                <a:endParaRPr lang="en-US" altLang="zh-CN" dirty="0"/>
              </a:p>
              <a:p>
                <a:r>
                  <a:rPr lang="zh-CN" altLang="en-US" dirty="0"/>
                  <a:t>如果</a:t>
                </a:r>
                <a14:m>
                  <m:oMath xmlns:m="http://schemas.openxmlformats.org/officeDocument/2006/math">
                    <m:r>
                      <a:rPr lang="en-US" altLang="zh-CN" i="1">
                        <a:latin typeface="Cambria Math" panose="02040503050406030204" pitchFamily="18" charset="0"/>
                      </a:rPr>
                      <m:t>𝑠𝑖𝑧𝑒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𝑙𝑒𝑓𝑡</m:t>
                        </m:r>
                        <m:r>
                          <a:rPr lang="en-US" altLang="zh-CN" i="1">
                            <a:latin typeface="Cambria Math" panose="02040503050406030204" pitchFamily="18" charset="0"/>
                          </a:rPr>
                          <m:t> </m:t>
                        </m:r>
                        <m:r>
                          <a:rPr lang="en-US" altLang="zh-CN" i="1">
                            <a:latin typeface="Cambria Math" panose="02040503050406030204" pitchFamily="18" charset="0"/>
                          </a:rPr>
                          <m:t>𝑠𝑜𝑛</m:t>
                        </m:r>
                      </m:e>
                    </m:d>
                    <m:r>
                      <a:rPr lang="en-US" altLang="zh-CN" i="1" smtClean="0">
                        <a:latin typeface="Cambria Math" panose="02040503050406030204" pitchFamily="18" charset="0"/>
                      </a:rPr>
                      <m:t>+</m:t>
                    </m:r>
                    <m:r>
                      <a:rPr lang="en-US" altLang="zh-CN" i="1">
                        <a:latin typeface="Cambria Math" panose="02040503050406030204" pitchFamily="18" charset="0"/>
                      </a:rPr>
                      <m:t>1</m:t>
                    </m:r>
                    <m:r>
                      <a:rPr lang="en-US" altLang="zh-CN" i="1" smtClean="0">
                        <a:latin typeface="Cambria Math" panose="02040503050406030204" pitchFamily="18" charset="0"/>
                      </a:rPr>
                      <m:t>=</m:t>
                    </m:r>
                    <m:r>
                      <a:rPr lang="en-US" altLang="zh-CN" i="1">
                        <a:latin typeface="Cambria Math" panose="02040503050406030204" pitchFamily="18" charset="0"/>
                      </a:rPr>
                      <m:t>𝑖</m:t>
                    </m:r>
                    <m:r>
                      <m:rPr>
                        <m:nor/>
                      </m:rPr>
                      <a:rPr lang="en-US" altLang="zh-CN" b="0" i="0" smtClean="0">
                        <a:latin typeface="Cambria Math" panose="02040503050406030204" pitchFamily="18" charset="0"/>
                      </a:rPr>
                      <m:t>, </m:t>
                    </m:r>
                    <m:r>
                      <m:rPr>
                        <m:nor/>
                      </m:rPr>
                      <a:rPr lang="en-US" altLang="zh-CN" b="0" i="0" smtClean="0">
                        <a:latin typeface="Cambria Math" panose="02040503050406030204" pitchFamily="18" charset="0"/>
                      </a:rPr>
                      <m:t>ans</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val</m:t>
                    </m:r>
                    <m:r>
                      <m:rPr>
                        <m:nor/>
                      </m:rPr>
                      <a:rPr lang="en-US" altLang="zh-CN" b="0" i="0" smtClean="0">
                        <a:latin typeface="Cambria Math" panose="02040503050406030204" pitchFamily="18" charset="0"/>
                      </a:rPr>
                      <m:t>[</m:t>
                    </m:r>
                    <m:r>
                      <m:rPr>
                        <m:nor/>
                      </m:rPr>
                      <a:rPr lang="en-US" altLang="zh-CN" b="0" i="0" smtClean="0">
                        <a:latin typeface="Cambria Math" panose="02040503050406030204" pitchFamily="18" charset="0"/>
                      </a:rPr>
                      <m:t>x</m:t>
                    </m:r>
                    <m:r>
                      <m:rPr>
                        <m:nor/>
                      </m:rPr>
                      <a:rPr lang="en-US" altLang="zh-CN" b="0" i="0" smtClean="0">
                        <a:latin typeface="Cambria Math" panose="02040503050406030204" pitchFamily="18" charset="0"/>
                      </a:rPr>
                      <m:t>]</m:t>
                    </m:r>
                  </m:oMath>
                </a14:m>
                <a:r>
                  <a:rPr lang="zh-CN" altLang="en-US" dirty="0"/>
                  <a:t>，可以退出</a:t>
                </a:r>
                <a14:m>
                  <m:oMath xmlns:m="http://schemas.openxmlformats.org/officeDocument/2006/math">
                    <m:r>
                      <a:rPr lang="en-US" altLang="zh-CN" i="1" dirty="0" smtClean="0">
                        <a:latin typeface="Cambria Math" panose="02040503050406030204" pitchFamily="18" charset="0"/>
                      </a:rPr>
                      <m:t>𝑑𝑓𝑠</m:t>
                    </m:r>
                  </m:oMath>
                </a14:m>
                <a:r>
                  <a:rPr lang="zh-CN" altLang="en-US" dirty="0"/>
                  <a:t>了</a:t>
                </a:r>
                <a:endParaRPr lang="en-US" altLang="zh-CN" dirty="0"/>
              </a:p>
              <a:p>
                <a:r>
                  <a:rPr lang="zh-CN" altLang="en-US" dirty="0"/>
                  <a:t>否则</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𝑠𝑖𝑧𝑒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𝑙𝑒𝑓𝑡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𝑠𝑜𝑛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a:t>
                </a:r>
                <a14:m>
                  <m:oMath xmlns:m="http://schemas.openxmlformats.org/officeDocument/2006/math">
                    <m:r>
                      <a:rPr lang="en-US" altLang="zh-CN" i="1" dirty="0">
                        <a:latin typeface="Cambria Math" panose="02040503050406030204" pitchFamily="18" charset="0"/>
                      </a:rPr>
                      <m:t>𝑑𝑓𝑠</m:t>
                    </m:r>
                    <m:r>
                      <a:rPr lang="en-US" altLang="zh-CN" i="1" dirty="0">
                        <a:latin typeface="Cambria Math" panose="02040503050406030204" pitchFamily="18" charset="0"/>
                      </a:rPr>
                      <m:t>(</m:t>
                    </m:r>
                    <m:r>
                      <a:rPr lang="en-US" altLang="zh-CN" b="0" i="1" dirty="0" smtClean="0">
                        <a:latin typeface="Cambria Math" panose="02040503050406030204" pitchFamily="18" charset="0"/>
                      </a:rPr>
                      <m:t>𝑟𝑖𝑔</m:t>
                    </m:r>
                    <m:r>
                      <a:rPr lang="en-US" altLang="zh-CN" b="0" i="1" dirty="0" smtClean="0">
                        <a:latin typeface="Cambria Math" panose="02040503050406030204" pitchFamily="18" charset="0"/>
                      </a:rPr>
                      <m:t>h</m:t>
                    </m:r>
                    <m:r>
                      <a:rPr lang="en-US" altLang="zh-CN" b="0" i="1" dirty="0" smtClean="0">
                        <a:latin typeface="Cambria Math" panose="02040503050406030204" pitchFamily="18" charset="0"/>
                      </a:rPr>
                      <m:t>𝑡</m:t>
                    </m:r>
                    <m:r>
                      <a:rPr lang="en-US" altLang="zh-CN" i="1" dirty="0">
                        <a:latin typeface="Cambria Math" panose="02040503050406030204" pitchFamily="18" charset="0"/>
                      </a:rPr>
                      <m:t> </m:t>
                    </m:r>
                    <m:r>
                      <a:rPr lang="en-US" altLang="zh-CN" i="1" dirty="0">
                        <a:latin typeface="Cambria Math" panose="02040503050406030204" pitchFamily="18" charset="0"/>
                      </a:rPr>
                      <m:t>𝑠𝑜𝑛</m:t>
                    </m:r>
                    <m:r>
                      <a:rPr lang="en-US" altLang="zh-CN" i="1" dirty="0">
                        <a:latin typeface="Cambria Math" panose="02040503050406030204" pitchFamily="18" charset="0"/>
                      </a:rPr>
                      <m:t>)</m:t>
                    </m:r>
                  </m:oMath>
                </a14:m>
                <a:r>
                  <a:rPr lang="en-US" altLang="zh-CN" dirty="0"/>
                  <a:t>.</a:t>
                </a:r>
              </a:p>
              <a:p>
                <a:r>
                  <a:rPr lang="zh-CN" altLang="en-US" dirty="0"/>
                  <a:t>看起来不错，时间复杂度如何？</a:t>
                </a:r>
                <a:endParaRPr lang="en-US" altLang="zh-CN" dirty="0"/>
              </a:p>
              <a:p>
                <a:r>
                  <a:rPr lang="zh-CN" altLang="en-US" dirty="0"/>
                  <a:t>如果建树的时候操作不当，说不定会建出一条链，每次查找</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zh-CN" altLang="en-US" dirty="0"/>
                  <a:t>，这跟直接暴力有什么区别</a:t>
                </a:r>
                <a:r>
                  <a:rPr lang="en-US" altLang="zh-CN" dirty="0"/>
                  <a:t>…</a:t>
                </a:r>
              </a:p>
              <a:p>
                <a:r>
                  <a:rPr lang="zh-CN" altLang="en-US" dirty="0"/>
                  <a:t>我们可以对他进行优化，建出近似完全二叉树的搜索树，这样可以达到</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𝑙𝑜𝑔𝑛</m:t>
                    </m:r>
                    <m:r>
                      <a:rPr lang="en-US" altLang="zh-CN" b="0" i="1" smtClean="0">
                        <a:latin typeface="Cambria Math" panose="02040503050406030204" pitchFamily="18" charset="0"/>
                      </a:rPr>
                      <m:t>)</m:t>
                    </m:r>
                  </m:oMath>
                </a14:m>
                <a:endParaRPr lang="en-US" altLang="zh-CN" dirty="0"/>
              </a:p>
            </p:txBody>
          </p:sp>
        </mc:Choice>
        <mc:Fallback>
          <p:sp>
            <p:nvSpPr>
              <p:cNvPr id="3" name="内容占位符 2">
                <a:extLst>
                  <a:ext uri="{FF2B5EF4-FFF2-40B4-BE49-F238E27FC236}">
                    <a16:creationId xmlns:a16="http://schemas.microsoft.com/office/drawing/2014/main" id="{260F25D2-4AB2-4F78-95BD-6368DED01C05}"/>
                  </a:ext>
                </a:extLst>
              </p:cNvPr>
              <p:cNvSpPr>
                <a:spLocks noGrp="1" noRot="1" noChangeAspect="1" noMove="1" noResize="1" noEditPoints="1" noAdjustHandles="1" noChangeArrowheads="1" noChangeShapeType="1" noTextEdit="1"/>
              </p:cNvSpPr>
              <p:nvPr>
                <p:ph idx="1"/>
              </p:nvPr>
            </p:nvSpPr>
            <p:spPr>
              <a:blipFill>
                <a:blip r:embed="rId2"/>
                <a:stretch>
                  <a:fillRect l="-188" t="-1515" r="-1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505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95A0B-BC2E-45FE-8102-F49852E33CB5}"/>
              </a:ext>
            </a:extLst>
          </p:cNvPr>
          <p:cNvSpPr>
            <a:spLocks noGrp="1"/>
          </p:cNvSpPr>
          <p:nvPr>
            <p:ph type="title"/>
          </p:nvPr>
        </p:nvSpPr>
        <p:spPr/>
        <p:txBody>
          <a:bodyPr/>
          <a:lstStyle/>
          <a:p>
            <a:r>
              <a:rPr lang="en-US" altLang="zh-CN" dirty="0"/>
              <a:t>(</a:t>
            </a:r>
            <a:r>
              <a:rPr lang="zh-CN" altLang="en-US" dirty="0"/>
              <a:t>二叉</a:t>
            </a:r>
            <a:r>
              <a:rPr lang="en-US" altLang="zh-CN" dirty="0"/>
              <a:t>)</a:t>
            </a:r>
            <a:r>
              <a:rPr lang="zh-CN" altLang="en-US" dirty="0"/>
              <a:t>平衡树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360F94-EF11-4EC9-B4F0-FEDAABB35CC4}"/>
                  </a:ext>
                </a:extLst>
              </p:cNvPr>
              <p:cNvSpPr>
                <a:spLocks noGrp="1"/>
              </p:cNvSpPr>
              <p:nvPr>
                <p:ph idx="1"/>
              </p:nvPr>
            </p:nvSpPr>
            <p:spPr>
              <a:xfrm>
                <a:off x="1024128" y="2084832"/>
                <a:ext cx="9720073" cy="4023360"/>
              </a:xfrm>
            </p:spPr>
            <p:txBody>
              <a:bodyPr/>
              <a:lstStyle/>
              <a:p>
                <a:r>
                  <a:rPr lang="zh-CN" altLang="en-US" dirty="0"/>
                  <a:t>平衡树是二叉搜索树中特殊的一类，平衡树有二叉搜索树的所有性质，而且它非常“平衡”。“平衡”直观的理解是，一个点的左右子树大小和深度差别不会太大，如果放到物理世界中，这棵树没那么容易倒下来。</a:t>
                </a:r>
                <a:endParaRPr lang="en-US" altLang="zh-CN" dirty="0"/>
              </a:p>
              <a:p>
                <a:r>
                  <a:rPr lang="zh-CN" altLang="en-US" sz="2000" dirty="0">
                    <a:sym typeface="+mn-ea"/>
                  </a:rPr>
                  <a:t>严格地说，每次操作复杂度最坏</a:t>
                </a:r>
                <a:r>
                  <a:rPr lang="en-US" altLang="zh-CN" sz="2000" dirty="0">
                    <a:sym typeface="+mn-ea"/>
                  </a:rPr>
                  <a:t>/</a:t>
                </a:r>
                <a:r>
                  <a:rPr lang="zh-CN" altLang="en-US" sz="2000" dirty="0">
                    <a:sym typeface="+mn-ea"/>
                  </a:rPr>
                  <a:t>期望</a:t>
                </a:r>
                <a:r>
                  <a:rPr lang="en-US" altLang="zh-CN" sz="2000" dirty="0">
                    <a:sym typeface="+mn-ea"/>
                  </a:rPr>
                  <a:t>/</a:t>
                </a:r>
                <a:r>
                  <a:rPr lang="zh-CN" altLang="en-US" sz="2000" dirty="0">
                    <a:sym typeface="+mn-ea"/>
                  </a:rPr>
                  <a:t>均摊为</a:t>
                </a:r>
                <a14:m>
                  <m:oMath xmlns:m="http://schemas.openxmlformats.org/officeDocument/2006/math">
                    <m:r>
                      <m:rPr>
                        <m:sty m:val="p"/>
                      </m:rPr>
                      <a:rPr lang="en-US" altLang="zh-CN" sz="2000" b="0" i="0" dirty="0" smtClean="0">
                        <a:latin typeface="Cambria Math" panose="02040503050406030204" pitchFamily="18" charset="0"/>
                        <a:sym typeface="+mn-ea"/>
                      </a:rPr>
                      <m:t>O</m:t>
                    </m:r>
                    <m:r>
                      <a:rPr lang="en-US" altLang="zh-CN" sz="2000" b="0" i="0" dirty="0" smtClean="0">
                        <a:latin typeface="Cambria Math" panose="02040503050406030204" pitchFamily="18" charset="0"/>
                        <a:sym typeface="+mn-ea"/>
                      </a:rPr>
                      <m:t>(</m:t>
                    </m:r>
                    <m:func>
                      <m:funcPr>
                        <m:ctrlPr>
                          <a:rPr lang="en-US" altLang="zh-CN" sz="2000" b="0" i="1" dirty="0" smtClean="0">
                            <a:latin typeface="Cambria Math" panose="02040503050406030204" pitchFamily="18" charset="0"/>
                            <a:sym typeface="+mn-ea"/>
                          </a:rPr>
                        </m:ctrlPr>
                      </m:funcPr>
                      <m:fName>
                        <m:r>
                          <m:rPr>
                            <m:sty m:val="p"/>
                          </m:rPr>
                          <a:rPr lang="en-US" altLang="zh-CN" sz="2000" i="0" dirty="0" smtClean="0">
                            <a:latin typeface="Cambria Math" panose="02040503050406030204" pitchFamily="18" charset="0"/>
                            <a:sym typeface="+mn-ea"/>
                          </a:rPr>
                          <m:t>log</m:t>
                        </m:r>
                      </m:fName>
                      <m:e>
                        <m:r>
                          <a:rPr lang="en-US" altLang="zh-CN" sz="2000" i="1" dirty="0" smtClean="0">
                            <a:latin typeface="Cambria Math" panose="02040503050406030204" pitchFamily="18" charset="0"/>
                            <a:sym typeface="+mn-ea"/>
                          </a:rPr>
                          <m:t>𝑛</m:t>
                        </m:r>
                      </m:e>
                    </m:func>
                    <m:r>
                      <a:rPr lang="en-US" altLang="zh-CN" sz="2000" b="0" i="1" dirty="0" smtClean="0">
                        <a:latin typeface="Cambria Math" panose="02040503050406030204" pitchFamily="18" charset="0"/>
                        <a:sym typeface="+mn-ea"/>
                      </a:rPr>
                      <m:t>)</m:t>
                    </m:r>
                  </m:oMath>
                </a14:m>
                <a:r>
                  <a:rPr lang="zh-CN" altLang="en-US" sz="2000" dirty="0">
                    <a:sym typeface="+mn-ea"/>
                  </a:rPr>
                  <a:t>的二叉查找树被称为平衡树。</a:t>
                </a:r>
              </a:p>
            </p:txBody>
          </p:sp>
        </mc:Choice>
        <mc:Fallback xmlns="">
          <p:sp>
            <p:nvSpPr>
              <p:cNvPr id="3" name="内容占位符 2">
                <a:extLst>
                  <a:ext uri="{FF2B5EF4-FFF2-40B4-BE49-F238E27FC236}">
                    <a16:creationId xmlns:a16="http://schemas.microsoft.com/office/drawing/2014/main" id="{11360F94-EF11-4EC9-B4F0-FEDAABB35CC4}"/>
                  </a:ext>
                </a:extLst>
              </p:cNvPr>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l="-313" t="-1818" r="-1003"/>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3F1908C5-721E-4BF4-B8FC-16C5704845B7}"/>
              </a:ext>
            </a:extLst>
          </p:cNvPr>
          <p:cNvSpPr/>
          <p:nvPr/>
        </p:nvSpPr>
        <p:spPr>
          <a:xfrm>
            <a:off x="2438400" y="358444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 name="椭圆 4">
            <a:extLst>
              <a:ext uri="{FF2B5EF4-FFF2-40B4-BE49-F238E27FC236}">
                <a16:creationId xmlns:a16="http://schemas.microsoft.com/office/drawing/2014/main" id="{F9C96B9A-5682-4271-AB4D-A748E1FDF6C6}"/>
              </a:ext>
            </a:extLst>
          </p:cNvPr>
          <p:cNvSpPr/>
          <p:nvPr/>
        </p:nvSpPr>
        <p:spPr>
          <a:xfrm>
            <a:off x="3130309" y="527142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6" name="椭圆 5">
            <a:extLst>
              <a:ext uri="{FF2B5EF4-FFF2-40B4-BE49-F238E27FC236}">
                <a16:creationId xmlns:a16="http://schemas.microsoft.com/office/drawing/2014/main" id="{C16F23C1-FDA2-44C1-AE35-5ECC92E26621}"/>
              </a:ext>
            </a:extLst>
          </p:cNvPr>
          <p:cNvSpPr/>
          <p:nvPr/>
        </p:nvSpPr>
        <p:spPr>
          <a:xfrm>
            <a:off x="1975245" y="4150860"/>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 name="椭圆 6">
            <a:extLst>
              <a:ext uri="{FF2B5EF4-FFF2-40B4-BE49-F238E27FC236}">
                <a16:creationId xmlns:a16="http://schemas.microsoft.com/office/drawing/2014/main" id="{557660A3-13A2-47CE-9D82-9DBD47016A76}"/>
              </a:ext>
            </a:extLst>
          </p:cNvPr>
          <p:cNvSpPr/>
          <p:nvPr/>
        </p:nvSpPr>
        <p:spPr>
          <a:xfrm>
            <a:off x="2499827" y="4673394"/>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 name="椭圆 7">
            <a:extLst>
              <a:ext uri="{FF2B5EF4-FFF2-40B4-BE49-F238E27FC236}">
                <a16:creationId xmlns:a16="http://schemas.microsoft.com/office/drawing/2014/main" id="{F506FD71-FBDF-46DE-9B59-9FD35E210377}"/>
              </a:ext>
            </a:extLst>
          </p:cNvPr>
          <p:cNvSpPr/>
          <p:nvPr/>
        </p:nvSpPr>
        <p:spPr>
          <a:xfrm>
            <a:off x="3611555" y="576463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447A0A80-4A7E-444E-906E-8805E3BF3229}"/>
              </a:ext>
            </a:extLst>
          </p:cNvPr>
          <p:cNvSpPr/>
          <p:nvPr/>
        </p:nvSpPr>
        <p:spPr>
          <a:xfrm>
            <a:off x="4209877" y="633520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0" name="直接连接符 9">
            <a:extLst>
              <a:ext uri="{FF2B5EF4-FFF2-40B4-BE49-F238E27FC236}">
                <a16:creationId xmlns:a16="http://schemas.microsoft.com/office/drawing/2014/main" id="{E99E5DF2-5933-40D7-A3B3-D8B5A05BD8A0}"/>
              </a:ext>
            </a:extLst>
          </p:cNvPr>
          <p:cNvCxnSpPr>
            <a:cxnSpLocks/>
            <a:stCxn id="7" idx="5"/>
            <a:endCxn id="5" idx="1"/>
          </p:cNvCxnSpPr>
          <p:nvPr/>
        </p:nvCxnSpPr>
        <p:spPr>
          <a:xfrm>
            <a:off x="2857849" y="5024257"/>
            <a:ext cx="333887" cy="3073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CCE30E2-B2E6-4003-8651-F1F802EB62EE}"/>
              </a:ext>
            </a:extLst>
          </p:cNvPr>
          <p:cNvCxnSpPr>
            <a:cxnSpLocks/>
            <a:stCxn id="6" idx="7"/>
            <a:endCxn id="4" idx="3"/>
          </p:cNvCxnSpPr>
          <p:nvPr/>
        </p:nvCxnSpPr>
        <p:spPr>
          <a:xfrm flipV="1">
            <a:off x="2333267" y="3935311"/>
            <a:ext cx="166560" cy="2757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31F6536-3959-4D52-B770-EEE3185CA5C8}"/>
              </a:ext>
            </a:extLst>
          </p:cNvPr>
          <p:cNvCxnSpPr>
            <a:cxnSpLocks/>
            <a:stCxn id="8" idx="1"/>
            <a:endCxn id="5" idx="5"/>
          </p:cNvCxnSpPr>
          <p:nvPr/>
        </p:nvCxnSpPr>
        <p:spPr>
          <a:xfrm flipH="1" flipV="1">
            <a:off x="3488331" y="5622290"/>
            <a:ext cx="184651" cy="202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39A8EE-CB76-4BCF-8EF4-16D41450DF5B}"/>
              </a:ext>
            </a:extLst>
          </p:cNvPr>
          <p:cNvCxnSpPr>
            <a:cxnSpLocks/>
            <a:stCxn id="7" idx="1"/>
            <a:endCxn id="6" idx="5"/>
          </p:cNvCxnSpPr>
          <p:nvPr/>
        </p:nvCxnSpPr>
        <p:spPr>
          <a:xfrm flipH="1" flipV="1">
            <a:off x="2333267" y="4501723"/>
            <a:ext cx="227987" cy="231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414CA15-C8FF-47CC-A618-14E389F46AA1}"/>
              </a:ext>
            </a:extLst>
          </p:cNvPr>
          <p:cNvCxnSpPr>
            <a:cxnSpLocks/>
            <a:stCxn id="9" idx="1"/>
            <a:endCxn id="8" idx="5"/>
          </p:cNvCxnSpPr>
          <p:nvPr/>
        </p:nvCxnSpPr>
        <p:spPr>
          <a:xfrm flipH="1" flipV="1">
            <a:off x="3969577" y="6115500"/>
            <a:ext cx="301727" cy="279903"/>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5C633AC0-12E1-4C88-BDAC-591C6E3F8AE2}"/>
              </a:ext>
            </a:extLst>
          </p:cNvPr>
          <p:cNvSpPr/>
          <p:nvPr/>
        </p:nvSpPr>
        <p:spPr>
          <a:xfrm>
            <a:off x="6562303" y="570443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9" name="椭圆 38">
            <a:extLst>
              <a:ext uri="{FF2B5EF4-FFF2-40B4-BE49-F238E27FC236}">
                <a16:creationId xmlns:a16="http://schemas.microsoft.com/office/drawing/2014/main" id="{52B05CF5-3767-4689-BA4E-68E1E85DC410}"/>
              </a:ext>
            </a:extLst>
          </p:cNvPr>
          <p:cNvSpPr/>
          <p:nvPr/>
        </p:nvSpPr>
        <p:spPr>
          <a:xfrm>
            <a:off x="7652980" y="4375122"/>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40" name="椭圆 39">
            <a:extLst>
              <a:ext uri="{FF2B5EF4-FFF2-40B4-BE49-F238E27FC236}">
                <a16:creationId xmlns:a16="http://schemas.microsoft.com/office/drawing/2014/main" id="{DA510A49-1EEF-42EF-87A4-2DFE009C78AB}"/>
              </a:ext>
            </a:extLst>
          </p:cNvPr>
          <p:cNvSpPr/>
          <p:nvPr/>
        </p:nvSpPr>
        <p:spPr>
          <a:xfrm>
            <a:off x="7049762" y="5039780"/>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1" name="椭圆 40">
            <a:extLst>
              <a:ext uri="{FF2B5EF4-FFF2-40B4-BE49-F238E27FC236}">
                <a16:creationId xmlns:a16="http://schemas.microsoft.com/office/drawing/2014/main" id="{38815230-539C-4C31-8295-4555C49E782C}"/>
              </a:ext>
            </a:extLst>
          </p:cNvPr>
          <p:cNvSpPr/>
          <p:nvPr/>
        </p:nvSpPr>
        <p:spPr>
          <a:xfrm>
            <a:off x="7561095" y="570443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2" name="椭圆 41">
            <a:extLst>
              <a:ext uri="{FF2B5EF4-FFF2-40B4-BE49-F238E27FC236}">
                <a16:creationId xmlns:a16="http://schemas.microsoft.com/office/drawing/2014/main" id="{8604D1E8-8455-4126-ABFB-D42BA87F1301}"/>
              </a:ext>
            </a:extLst>
          </p:cNvPr>
          <p:cNvSpPr/>
          <p:nvPr/>
        </p:nvSpPr>
        <p:spPr>
          <a:xfrm>
            <a:off x="8199664" y="5039780"/>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3" name="椭圆 42">
            <a:extLst>
              <a:ext uri="{FF2B5EF4-FFF2-40B4-BE49-F238E27FC236}">
                <a16:creationId xmlns:a16="http://schemas.microsoft.com/office/drawing/2014/main" id="{E5BF4788-6259-4B18-A502-119443B9BB0A}"/>
              </a:ext>
            </a:extLst>
          </p:cNvPr>
          <p:cNvSpPr/>
          <p:nvPr/>
        </p:nvSpPr>
        <p:spPr>
          <a:xfrm>
            <a:off x="8719781" y="5704439"/>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4" name="直接连接符 43">
            <a:extLst>
              <a:ext uri="{FF2B5EF4-FFF2-40B4-BE49-F238E27FC236}">
                <a16:creationId xmlns:a16="http://schemas.microsoft.com/office/drawing/2014/main" id="{72738F4A-9CC0-4828-AC26-069CECCFBEE9}"/>
              </a:ext>
            </a:extLst>
          </p:cNvPr>
          <p:cNvCxnSpPr>
            <a:cxnSpLocks/>
            <a:stCxn id="38" idx="0"/>
            <a:endCxn id="40" idx="3"/>
          </p:cNvCxnSpPr>
          <p:nvPr/>
        </p:nvCxnSpPr>
        <p:spPr>
          <a:xfrm flipV="1">
            <a:off x="6772028" y="5390643"/>
            <a:ext cx="339161" cy="313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7898DC22-D9D4-4B1A-BE13-4088B1A37358}"/>
              </a:ext>
            </a:extLst>
          </p:cNvPr>
          <p:cNvCxnSpPr>
            <a:cxnSpLocks/>
            <a:stCxn id="40" idx="7"/>
            <a:endCxn id="39" idx="3"/>
          </p:cNvCxnSpPr>
          <p:nvPr/>
        </p:nvCxnSpPr>
        <p:spPr>
          <a:xfrm flipV="1">
            <a:off x="7407784" y="4725985"/>
            <a:ext cx="306623"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387C37E-1ABC-490E-8AB7-F88035540353}"/>
              </a:ext>
            </a:extLst>
          </p:cNvPr>
          <p:cNvCxnSpPr>
            <a:cxnSpLocks/>
            <a:stCxn id="42" idx="1"/>
            <a:endCxn id="39" idx="5"/>
          </p:cNvCxnSpPr>
          <p:nvPr/>
        </p:nvCxnSpPr>
        <p:spPr>
          <a:xfrm flipH="1" flipV="1">
            <a:off x="8011002" y="4725985"/>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D8E4EE8-618A-4395-8951-D0FF1DF5B6D1}"/>
              </a:ext>
            </a:extLst>
          </p:cNvPr>
          <p:cNvCxnSpPr>
            <a:cxnSpLocks/>
            <a:stCxn id="41" idx="1"/>
            <a:endCxn id="40" idx="5"/>
          </p:cNvCxnSpPr>
          <p:nvPr/>
        </p:nvCxnSpPr>
        <p:spPr>
          <a:xfrm flipH="1" flipV="1">
            <a:off x="7407784" y="5390643"/>
            <a:ext cx="214738"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E0C69ED-7E9B-4AE8-A161-6859DC19CFAC}"/>
              </a:ext>
            </a:extLst>
          </p:cNvPr>
          <p:cNvCxnSpPr>
            <a:cxnSpLocks/>
            <a:stCxn id="43" idx="1"/>
            <a:endCxn id="42" idx="5"/>
          </p:cNvCxnSpPr>
          <p:nvPr/>
        </p:nvCxnSpPr>
        <p:spPr>
          <a:xfrm flipH="1" flipV="1">
            <a:off x="8557686" y="5390643"/>
            <a:ext cx="223522" cy="373994"/>
          </a:xfrm>
          <a:prstGeom prst="line">
            <a:avLst/>
          </a:prstGeom>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E8E1DCF4-975C-4E4B-ADD4-26EAD00F9206}"/>
              </a:ext>
            </a:extLst>
          </p:cNvPr>
          <p:cNvSpPr txBox="1"/>
          <p:nvPr/>
        </p:nvSpPr>
        <p:spPr>
          <a:xfrm>
            <a:off x="818058" y="4733592"/>
            <a:ext cx="960179" cy="400110"/>
          </a:xfrm>
          <a:prstGeom prst="rect">
            <a:avLst/>
          </a:prstGeom>
          <a:noFill/>
        </p:spPr>
        <p:txBody>
          <a:bodyPr wrap="square" rtlCol="0">
            <a:spAutoFit/>
          </a:bodyPr>
          <a:lstStyle/>
          <a:p>
            <a:r>
              <a:rPr lang="zh-CN" altLang="en-US" sz="2000" dirty="0"/>
              <a:t>不平衡</a:t>
            </a:r>
          </a:p>
        </p:txBody>
      </p:sp>
      <p:sp>
        <p:nvSpPr>
          <p:cNvPr id="55" name="文本框 54">
            <a:extLst>
              <a:ext uri="{FF2B5EF4-FFF2-40B4-BE49-F238E27FC236}">
                <a16:creationId xmlns:a16="http://schemas.microsoft.com/office/drawing/2014/main" id="{18831DDA-9017-4D56-8606-753B4E3BF748}"/>
              </a:ext>
            </a:extLst>
          </p:cNvPr>
          <p:cNvSpPr txBox="1"/>
          <p:nvPr/>
        </p:nvSpPr>
        <p:spPr>
          <a:xfrm>
            <a:off x="5602124" y="4726720"/>
            <a:ext cx="960179" cy="400110"/>
          </a:xfrm>
          <a:prstGeom prst="rect">
            <a:avLst/>
          </a:prstGeom>
          <a:noFill/>
        </p:spPr>
        <p:txBody>
          <a:bodyPr wrap="square" rtlCol="0">
            <a:spAutoFit/>
          </a:bodyPr>
          <a:lstStyle/>
          <a:p>
            <a:r>
              <a:rPr lang="zh-CN" altLang="en-US" sz="2000" dirty="0"/>
              <a:t>平衡</a:t>
            </a:r>
          </a:p>
        </p:txBody>
      </p:sp>
    </p:spTree>
    <p:extLst>
      <p:ext uri="{BB962C8B-B14F-4D97-AF65-F5344CB8AC3E}">
        <p14:creationId xmlns:p14="http://schemas.microsoft.com/office/powerpoint/2010/main" val="28823238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350E3BF-B7E4-41CF-ACCE-20F8C7B5A545}"/>
                  </a:ext>
                </a:extLst>
              </p:cNvPr>
              <p:cNvSpPr>
                <a:spLocks noGrp="1"/>
              </p:cNvSpPr>
              <p:nvPr>
                <p:ph type="title"/>
              </p:nvPr>
            </p:nvSpPr>
            <p:spPr/>
            <p:txBody>
              <a:bodyPr/>
              <a:lstStyle/>
              <a:p>
                <a:r>
                  <a:rPr lang="zh-CN" altLang="en-US" dirty="0"/>
                  <a:t>旋转：</a:t>
                </a:r>
                <a14:m>
                  <m:oMath xmlns:m="http://schemas.openxmlformats.org/officeDocument/2006/math">
                    <m:r>
                      <a:rPr lang="en-US" altLang="zh-CN" i="1" dirty="0" smtClean="0">
                        <a:latin typeface="Cambria Math" panose="02040503050406030204" pitchFamily="18" charset="0"/>
                      </a:rPr>
                      <m:t>𝑅𝑜𝑡𝑎𝑡𝑒</m:t>
                    </m:r>
                  </m:oMath>
                </a14:m>
                <a:endParaRPr lang="zh-CN" altLang="en-US" dirty="0"/>
              </a:p>
            </p:txBody>
          </p:sp>
        </mc:Choice>
        <mc:Fallback xmlns="">
          <p:sp>
            <p:nvSpPr>
              <p:cNvPr id="2" name="标题 1">
                <a:extLst>
                  <a:ext uri="{FF2B5EF4-FFF2-40B4-BE49-F238E27FC236}">
                    <a16:creationId xmlns:a16="http://schemas.microsoft.com/office/drawing/2014/main" id="{9350E3BF-B7E4-41CF-ACCE-20F8C7B5A545}"/>
                  </a:ext>
                </a:extLst>
              </p:cNvPr>
              <p:cNvSpPr>
                <a:spLocks noGrp="1" noRot="1" noChangeAspect="1" noMove="1" noResize="1" noEditPoints="1" noAdjustHandles="1" noChangeArrowheads="1" noChangeShapeType="1" noTextEdit="1"/>
              </p:cNvSpPr>
              <p:nvPr>
                <p:ph type="title"/>
              </p:nvPr>
            </p:nvSpPr>
            <p:spPr>
              <a:blipFill>
                <a:blip r:embed="rId2"/>
                <a:stretch>
                  <a:fillRect l="-30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B734B98-F181-4594-98D7-6DABF7584820}"/>
                  </a:ext>
                </a:extLst>
              </p:cNvPr>
              <p:cNvSpPr>
                <a:spLocks noGrp="1"/>
              </p:cNvSpPr>
              <p:nvPr>
                <p:ph idx="1"/>
              </p:nvPr>
            </p:nvSpPr>
            <p:spPr>
              <a:xfrm>
                <a:off x="1024128" y="2286000"/>
                <a:ext cx="9720073" cy="4023360"/>
              </a:xfrm>
            </p:spPr>
            <p:txBody>
              <a:bodyPr>
                <a:normAutofit/>
              </a:bodyPr>
              <a:lstStyle/>
              <a:p>
                <a:r>
                  <a:rPr lang="zh-CN" altLang="en-US" dirty="0"/>
                  <a:t>平衡树为了保持平衡，在构造的过程中，需要对自身结构进行调整，具体方式就是旋转。在程序中，我们通过</a:t>
                </a:r>
                <a14:m>
                  <m:oMath xmlns:m="http://schemas.openxmlformats.org/officeDocument/2006/math">
                    <m:r>
                      <a:rPr lang="en-US" altLang="zh-CN" b="0" i="1" smtClean="0">
                        <a:latin typeface="Cambria Math" panose="02040503050406030204" pitchFamily="18" charset="0"/>
                      </a:rPr>
                      <m:t>𝑅𝑜𝑡𝑎𝑡𝑒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函数实现：点</a:t>
                </a:r>
                <a14:m>
                  <m:oMath xmlns:m="http://schemas.openxmlformats.org/officeDocument/2006/math">
                    <m:r>
                      <a:rPr lang="en-US" altLang="zh-CN" i="1" dirty="0" smtClean="0">
                        <a:latin typeface="Cambria Math" panose="02040503050406030204" pitchFamily="18" charset="0"/>
                      </a:rPr>
                      <m:t>𝑥</m:t>
                    </m:r>
                  </m:oMath>
                </a14:m>
                <a:r>
                  <a:rPr lang="zh-CN" altLang="en-US" dirty="0"/>
                  <a:t>旋转到原本</a:t>
                </a:r>
                <a14:m>
                  <m:oMath xmlns:m="http://schemas.openxmlformats.org/officeDocument/2006/math">
                    <m:r>
                      <a:rPr lang="en-US" altLang="zh-CN" i="1" dirty="0" smtClean="0">
                        <a:latin typeface="Cambria Math" panose="02040503050406030204" pitchFamily="18" charset="0"/>
                      </a:rPr>
                      <m:t>𝑥</m:t>
                    </m:r>
                  </m:oMath>
                </a14:m>
                <a:r>
                  <a:rPr lang="zh-CN" altLang="en-US" dirty="0"/>
                  <a:t>父亲</a:t>
                </a:r>
                <a14:m>
                  <m:oMath xmlns:m="http://schemas.openxmlformats.org/officeDocument/2006/math">
                    <m:r>
                      <a:rPr lang="en-US" altLang="zh-CN" b="0" i="1" smtClean="0">
                        <a:latin typeface="Cambria Math" panose="02040503050406030204" pitchFamily="18" charset="0"/>
                      </a:rPr>
                      <m:t>𝑓𝑎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所在位置。</a:t>
                </a:r>
                <a:endParaRPr lang="en-US" altLang="zh-CN" dirty="0"/>
              </a:p>
              <a:p>
                <a:r>
                  <a:rPr lang="zh-CN" altLang="en-US" dirty="0"/>
                  <a:t>旋转上去需要分两种情况讨论，</a:t>
                </a:r>
                <a14:m>
                  <m:oMath xmlns:m="http://schemas.openxmlformats.org/officeDocument/2006/math">
                    <m:r>
                      <a:rPr lang="en-US" altLang="zh-CN" b="0" i="1" smtClean="0">
                        <a:latin typeface="Cambria Math" panose="02040503050406030204" pitchFamily="18" charset="0"/>
                      </a:rPr>
                      <m:t>𝑥</m:t>
                    </m:r>
                  </m:oMath>
                </a14:m>
                <a:r>
                  <a:rPr lang="zh-CN" altLang="en-US" dirty="0"/>
                  <a:t>为左儿子或者右儿子。下面对左儿子的情况进行说明，右儿子的情况完全对称，类比即可。</a:t>
                </a:r>
                <a:endParaRPr lang="en-US" altLang="zh-CN" dirty="0"/>
              </a:p>
              <a:p>
                <a:r>
                  <a:rPr lang="zh-CN" altLang="en-US" dirty="0"/>
                  <a:t>定义一些东西：</a:t>
                </a:r>
                <a:endParaRPr lang="en-US" altLang="zh-CN" dirty="0"/>
              </a:p>
              <a:p>
                <a:r>
                  <a:rPr lang="en-US" altLang="zh-CN" dirty="0"/>
                  <a:t> </a:t>
                </a:r>
                <a14:m>
                  <m:oMath xmlns:m="http://schemas.openxmlformats.org/officeDocument/2006/math">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dirty="0"/>
                  <a:t>，</a:t>
                </a:r>
                <a14:m>
                  <m:oMath xmlns:m="http://schemas.openxmlformats.org/officeDocument/2006/math">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zh-CN" altLang="en-US" i="1">
                        <a:latin typeface="Cambria Math" panose="02040503050406030204" pitchFamily="18" charset="0"/>
                      </a:rPr>
                      <m:t>表示</m:t>
                    </m:r>
                    <m:r>
                      <a:rPr lang="en-US" altLang="zh-CN" i="1" dirty="0" smtClean="0">
                        <a:latin typeface="Cambria Math" panose="02040503050406030204" pitchFamily="18" charset="0"/>
                      </a:rPr>
                      <m:t>𝑥</m:t>
                    </m:r>
                    <m:r>
                      <a:rPr lang="zh-CN" altLang="en-US" i="1" dirty="0">
                        <a:latin typeface="Cambria Math" panose="02040503050406030204" pitchFamily="18" charset="0"/>
                      </a:rPr>
                      <m:t>的</m:t>
                    </m:r>
                  </m:oMath>
                </a14:m>
                <a:r>
                  <a:rPr lang="zh-CN" altLang="en-US" dirty="0"/>
                  <a:t>左右儿子编号。</a:t>
                </a:r>
                <a:endParaRPr lang="en-US" altLang="zh-CN" dirty="0"/>
              </a:p>
              <a:p>
                <a14:m>
                  <m:oMath xmlns:m="http://schemas.openxmlformats.org/officeDocument/2006/math">
                    <m:r>
                      <a:rPr lang="en-US" altLang="zh-CN" b="0" i="1" smtClean="0">
                        <a:latin typeface="Cambria Math" panose="02040503050406030204" pitchFamily="18" charset="0"/>
                      </a:rPr>
                      <m:t>𝑓𝑎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表示</a:t>
                </a:r>
                <a14:m>
                  <m:oMath xmlns:m="http://schemas.openxmlformats.org/officeDocument/2006/math">
                    <m:r>
                      <a:rPr lang="en-US" altLang="zh-CN" i="1" dirty="0" smtClean="0">
                        <a:latin typeface="Cambria Math" panose="02040503050406030204" pitchFamily="18" charset="0"/>
                      </a:rPr>
                      <m:t>𝑥</m:t>
                    </m:r>
                    <m:r>
                      <a:rPr lang="zh-CN" altLang="en-US" i="1" dirty="0">
                        <a:latin typeface="Cambria Math" panose="02040503050406030204" pitchFamily="18" charset="0"/>
                      </a:rPr>
                      <m:t>的</m:t>
                    </m:r>
                  </m:oMath>
                </a14:m>
                <a:r>
                  <a:rPr lang="zh-CN" altLang="en-US" dirty="0"/>
                  <a:t>父亲，若</a:t>
                </a:r>
                <a14:m>
                  <m:oMath xmlns:m="http://schemas.openxmlformats.org/officeDocument/2006/math">
                    <m:r>
                      <a:rPr lang="en-US" altLang="zh-CN" i="1" dirty="0" smtClean="0">
                        <a:latin typeface="Cambria Math" panose="02040503050406030204" pitchFamily="18" charset="0"/>
                      </a:rPr>
                      <m:t>𝑥</m:t>
                    </m:r>
                  </m:oMath>
                </a14:m>
                <a:r>
                  <a:rPr lang="zh-CN" altLang="en-US" dirty="0"/>
                  <a:t>为根则</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14:m>
                  <m:oMath xmlns:m="http://schemas.openxmlformats.org/officeDocument/2006/math">
                    <m:r>
                      <a:rPr lang="en-US" altLang="zh-CN" b="0" i="1" smtClean="0">
                        <a:latin typeface="Cambria Math" panose="02040503050406030204" pitchFamily="18" charset="0"/>
                      </a:rPr>
                      <m:t>𝑟𝑜𝑡𝑎𝑡𝑒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dirty="0"/>
                  <a:t>表示旋转</a:t>
                </a:r>
                <a14:m>
                  <m:oMath xmlns:m="http://schemas.openxmlformats.org/officeDocument/2006/math">
                    <m:r>
                      <a:rPr lang="en-US" altLang="zh-CN" i="1" dirty="0" smtClean="0">
                        <a:latin typeface="Cambria Math" panose="02040503050406030204" pitchFamily="18" charset="0"/>
                      </a:rPr>
                      <m:t>𝑥</m:t>
                    </m:r>
                    <m:r>
                      <a:rPr lang="zh-CN" altLang="en-US" i="1" dirty="0">
                        <a:latin typeface="Cambria Math" panose="02040503050406030204" pitchFamily="18" charset="0"/>
                      </a:rPr>
                      <m:t>，</m:t>
                    </m:r>
                  </m:oMath>
                </a14:m>
                <a:r>
                  <a:rPr lang="zh-CN" altLang="en-US" dirty="0"/>
                  <a:t>且</a:t>
                </a:r>
                <a14:m>
                  <m:oMath xmlns:m="http://schemas.openxmlformats.org/officeDocument/2006/math">
                    <m:r>
                      <a:rPr lang="en-US" altLang="zh-CN" b="0" i="1" dirty="0" smtClean="0">
                        <a:latin typeface="Cambria Math" panose="02040503050406030204" pitchFamily="18" charset="0"/>
                      </a:rPr>
                      <m:t>𝑥</m:t>
                    </m:r>
                  </m:oMath>
                </a14:m>
                <a:r>
                  <a:rPr lang="zh-CN" altLang="en-US" dirty="0"/>
                  <a:t>为</a:t>
                </a:r>
                <a14:m>
                  <m:oMath xmlns:m="http://schemas.openxmlformats.org/officeDocument/2006/math">
                    <m:r>
                      <a:rPr lang="en-US" altLang="zh-CN" b="0" i="1" dirty="0" smtClean="0">
                        <a:latin typeface="Cambria Math" panose="02040503050406030204" pitchFamily="18" charset="0"/>
                      </a:rPr>
                      <m:t>𝑓𝑎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zh-CN" altLang="en-US" i="1" dirty="0">
                        <a:latin typeface="Cambria Math" panose="02040503050406030204" pitchFamily="18" charset="0"/>
                      </a:rPr>
                      <m:t>的</m:t>
                    </m:r>
                  </m:oMath>
                </a14:m>
                <a:r>
                  <a:rPr lang="zh-CN" altLang="en-US" dirty="0"/>
                  <a:t>左</a:t>
                </a:r>
                <a:r>
                  <a:rPr lang="en-US" altLang="zh-CN" dirty="0"/>
                  <a:t>/</a:t>
                </a:r>
                <a:r>
                  <a:rPr lang="zh-CN" altLang="en-US" dirty="0"/>
                  <a:t>右儿子。（根不能旋转）</a:t>
                </a:r>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2B734B98-F181-4594-98D7-6DABF7584820}"/>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3"/>
                <a:stretch>
                  <a:fillRect l="-1254"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281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FB14ADF-469D-4018-864C-4C338A656D36}"/>
                  </a:ext>
                </a:extLst>
              </p:cNvPr>
              <p:cNvSpPr>
                <a:spLocks noGrp="1"/>
              </p:cNvSpPr>
              <p:nvPr>
                <p:ph idx="1"/>
              </p:nvPr>
            </p:nvSpPr>
            <p:spPr>
              <a:xfrm>
                <a:off x="854768" y="1908494"/>
                <a:ext cx="10847263" cy="4777532"/>
              </a:xfrm>
            </p:spPr>
            <p:txBody>
              <a:bodyPr>
                <a:normAutofit/>
              </a:bodyPr>
              <a:lstStyle/>
              <a:p>
                <a:endParaRPr lang="en-US" altLang="zh-CN" sz="2000" dirty="0"/>
              </a:p>
              <a:p>
                <a:endParaRPr lang="en-US" altLang="zh-CN" sz="2000" dirty="0"/>
              </a:p>
              <a:p>
                <a:endParaRPr lang="en-US" altLang="zh-CN" sz="2000" dirty="0"/>
              </a:p>
              <a:p>
                <a:pPr marL="0" indent="0">
                  <a:buNone/>
                </a:pPr>
                <a:endParaRPr lang="en-US" altLang="zh-CN" sz="2000" dirty="0"/>
              </a:p>
              <a:p>
                <a:pPr marL="0" indent="0">
                  <a:buNone/>
                </a:pPr>
                <a:endParaRPr lang="en-US" altLang="zh-CN" sz="2000" i="1" dirty="0">
                  <a:latin typeface="Cambria Math" panose="02040503050406030204" pitchFamily="18" charset="0"/>
                </a:endParaRPr>
              </a:p>
              <a:p>
                <a:pPr marL="0" indent="0">
                  <a:buNone/>
                </a:pPr>
                <a14:m>
                  <m:oMath xmlns:m="http://schemas.openxmlformats.org/officeDocument/2006/math">
                    <m:r>
                      <a:rPr lang="en-US" altLang="zh-CN" sz="2000" i="1" dirty="0" smtClean="0">
                        <a:latin typeface="Cambria Math" panose="02040503050406030204" pitchFamily="18" charset="0"/>
                      </a:rPr>
                      <m:t>𝑅𝑜𝑡𝑎𝑡𝑒</m:t>
                    </m:r>
                    <m:d>
                      <m:dPr>
                        <m:ctrlPr>
                          <a:rPr lang="en-US" altLang="zh-CN" sz="2000" i="1" dirty="0" smtClean="0">
                            <a:latin typeface="Cambria Math" panose="02040503050406030204" pitchFamily="18" charset="0"/>
                          </a:rPr>
                        </m:ctrlPr>
                      </m:dPr>
                      <m:e>
                        <m:r>
                          <a:rPr lang="en-US" altLang="zh-CN" sz="200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𝑧</m:t>
                        </m:r>
                      </m:e>
                    </m:d>
                    <m:r>
                      <a:rPr lang="zh-CN" altLang="en-US" sz="2000" i="1" dirty="0">
                        <a:latin typeface="Cambria Math" panose="02040503050406030204" pitchFamily="18" charset="0"/>
                      </a:rPr>
                      <m:t>，</m:t>
                    </m:r>
                    <m:r>
                      <a:rPr lang="zh-CN" altLang="en-US" sz="2000" i="1" dirty="0" smtClean="0">
                        <a:latin typeface="Cambria Math" panose="02040503050406030204" pitchFamily="18" charset="0"/>
                      </a:rPr>
                      <m:t>且</m:t>
                    </m:r>
                    <m:r>
                      <a:rPr lang="en-US" altLang="zh-CN" sz="2000" b="0" i="1" dirty="0" smtClean="0">
                        <a:latin typeface="Cambria Math" panose="02040503050406030204" pitchFamily="18" charset="0"/>
                      </a:rPr>
                      <m:t>𝑧</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0</m:t>
                    </m:r>
                    <m:r>
                      <a:rPr lang="en-US" altLang="zh-CN" sz="2000" b="0" i="1" dirty="0" smtClean="0">
                        <a:latin typeface="Cambria Math" panose="02040503050406030204" pitchFamily="18" charset="0"/>
                      </a:rPr>
                      <m:t>  ，</m:t>
                    </m:r>
                  </m:oMath>
                </a14:m>
                <a:r>
                  <a:rPr lang="zh-CN" altLang="en-US" sz="2000" dirty="0"/>
                  <a:t>令</a:t>
                </a: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r>
                      <a:rPr lang="en-US" altLang="zh-CN" sz="2000" i="1">
                        <a:latin typeface="Cambria Math" panose="02040503050406030204" pitchFamily="18" charset="0"/>
                      </a:rPr>
                      <m:t>𝑓𝑎</m:t>
                    </m:r>
                    <m:d>
                      <m:dPr>
                        <m:begChr m:val="["/>
                        <m:endChr m:val="]"/>
                        <m:ctrlPr>
                          <a:rPr lang="en-US" altLang="zh-CN" sz="2000" i="1">
                            <a:latin typeface="Cambria Math" panose="02040503050406030204" pitchFamily="18" charset="0"/>
                          </a:rPr>
                        </m:ctrlPr>
                      </m:dPr>
                      <m:e>
                        <m:r>
                          <a:rPr lang="en-US" altLang="zh-CN" sz="2000" i="1">
                            <a:latin typeface="Cambria Math" panose="02040503050406030204" pitchFamily="18" charset="0"/>
                          </a:rPr>
                          <m:t>𝑥</m:t>
                        </m:r>
                      </m:e>
                    </m:d>
                    <m:r>
                      <a:rPr lang="en-US" altLang="zh-CN" sz="2000" i="1">
                        <a:latin typeface="Cambria Math" panose="02040503050406030204" pitchFamily="18" charset="0"/>
                      </a:rPr>
                      <m:t> </m:t>
                    </m:r>
                    <m:r>
                      <a:rPr lang="zh-CN" altLang="en-US" sz="2000" i="1" smtClean="0">
                        <a:latin typeface="Cambria Math" panose="02040503050406030204" pitchFamily="18" charset="0"/>
                      </a:rPr>
                      <m:t>，</m:t>
                    </m:r>
                  </m:oMath>
                </a14:m>
                <a:r>
                  <a:rPr lang="zh-CN" altLang="en-US" sz="2000" dirty="0"/>
                  <a:t>函数分三步进行：</a:t>
                </a:r>
                <a:endParaRPr lang="en-US" altLang="zh-CN" sz="2000" dirty="0"/>
              </a:p>
              <a:p>
                <a:pPr marL="0" indent="0">
                  <a:buNone/>
                </a:pPr>
                <a:r>
                  <a:rPr lang="en-US" altLang="zh-CN" sz="2000" dirty="0"/>
                  <a:t>1</a:t>
                </a:r>
                <a:r>
                  <a:rPr lang="zh-CN" altLang="en-US" sz="2000" dirty="0"/>
                  <a:t>，</a:t>
                </a:r>
                <a14:m>
                  <m:oMath xmlns:m="http://schemas.openxmlformats.org/officeDocument/2006/math">
                    <m:r>
                      <a:rPr lang="en-US" altLang="zh-CN" sz="2000" b="0" i="1" smtClean="0">
                        <a:latin typeface="Cambria Math" panose="02040503050406030204" pitchFamily="18" charset="0"/>
                      </a:rPr>
                      <m:t>𝑓𝑎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𝑓𝑎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𝑡𝑟</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𝑦</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en-US" altLang="zh-CN" sz="2000" dirty="0"/>
                  <a:t>	</a:t>
                </a:r>
                <a:r>
                  <a:rPr lang="zh-CN" altLang="en-US" sz="2000" dirty="0"/>
                  <a:t>其中</a:t>
                </a:r>
                <a14:m>
                  <m:oMath xmlns:m="http://schemas.openxmlformats.org/officeDocument/2006/math">
                    <m:r>
                      <a:rPr lang="en-US" altLang="zh-CN" sz="2000" b="0" i="1" smtClean="0">
                        <a:latin typeface="Cambria Math" panose="02040503050406030204" pitchFamily="18" charset="0"/>
                      </a:rPr>
                      <m:t>𝑡</m:t>
                    </m:r>
                    <m:r>
                      <a:rPr lang="zh-CN" altLang="en-US" sz="2000" i="1">
                        <a:latin typeface="Cambria Math" panose="02040503050406030204" pitchFamily="18" charset="0"/>
                      </a:rPr>
                      <m:t>需要</m:t>
                    </m:r>
                  </m:oMath>
                </a14:m>
                <a:r>
                  <a:rPr lang="zh-CN" altLang="en-US" sz="2000" dirty="0"/>
                  <a:t>计算，看看原本</a:t>
                </a:r>
                <a14:m>
                  <m:oMath xmlns:m="http://schemas.openxmlformats.org/officeDocument/2006/math">
                    <m:r>
                      <a:rPr lang="en-US" altLang="zh-CN" sz="2000" b="0" i="1" smtClean="0">
                        <a:latin typeface="Cambria Math" panose="02040503050406030204" pitchFamily="18" charset="0"/>
                      </a:rPr>
                      <m:t>𝑦</m:t>
                    </m:r>
                    <m:r>
                      <a:rPr lang="zh-CN" altLang="en-US" sz="2000" i="1">
                        <a:latin typeface="Cambria Math" panose="02040503050406030204" pitchFamily="18" charset="0"/>
                      </a:rPr>
                      <m:t>是</m:t>
                    </m:r>
                    <m:r>
                      <a:rPr lang="en-US" altLang="zh-CN" sz="2000" b="0" i="1" smtClean="0">
                        <a:latin typeface="Cambria Math" panose="02040503050406030204" pitchFamily="18" charset="0"/>
                      </a:rPr>
                      <m:t>𝑓𝑎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r>
                      <a:rPr lang="zh-CN" altLang="en-US" sz="2000" i="1">
                        <a:latin typeface="Cambria Math" panose="02040503050406030204" pitchFamily="18" charset="0"/>
                      </a:rPr>
                      <m:t>左</m:t>
                    </m:r>
                  </m:oMath>
                </a14:m>
                <a:r>
                  <a:rPr lang="zh-CN" altLang="en-US" sz="2000" dirty="0"/>
                  <a:t>或右儿子</a:t>
                </a:r>
                <a:endParaRPr lang="en-US" altLang="zh-CN" sz="2000" dirty="0"/>
              </a:p>
              <a:p>
                <a:pPr marL="0" indent="0">
                  <a:buNone/>
                </a:pPr>
                <a:r>
                  <a:rPr lang="en-US" altLang="zh-CN" sz="2000" dirty="0"/>
                  <a:t>2</a:t>
                </a:r>
                <a:r>
                  <a:rPr lang="zh-CN" altLang="en-US" sz="2000" dirty="0"/>
                  <a:t>，</a:t>
                </a:r>
                <a14:m>
                  <m:oMath xmlns:m="http://schemas.openxmlformats.org/officeDocument/2006/math">
                    <m:r>
                      <a:rPr lang="en-US" altLang="zh-CN" sz="2000" b="0" i="1" smtClean="0">
                        <a:latin typeface="Cambria Math" panose="02040503050406030204" pitchFamily="18" charset="0"/>
                      </a:rPr>
                      <m:t>𝑡𝑟</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𝑓𝑎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e>
                    </m:d>
                    <m:r>
                      <a:rPr lang="en-US" altLang="zh-CN" sz="2000" i="1">
                        <a:latin typeface="Cambria Math" panose="02040503050406030204" pitchFamily="18" charset="0"/>
                      </a:rPr>
                      <m:t>=</m:t>
                    </m:r>
                    <m:r>
                      <a:rPr lang="en-US" altLang="zh-CN" sz="2000" b="0" i="1" smtClean="0">
                        <a:latin typeface="Cambria Math" panose="02040503050406030204" pitchFamily="18" charset="0"/>
                      </a:rPr>
                      <m:t>𝑡𝑟</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 ;</m:t>
                    </m:r>
                  </m:oMath>
                </a14:m>
                <a:r>
                  <a:rPr lang="en-US" altLang="zh-CN" sz="2000" dirty="0"/>
                  <a:t>  </a:t>
                </a:r>
                <a14:m>
                  <m:oMath xmlns:m="http://schemas.openxmlformats.org/officeDocument/2006/math">
                    <m:r>
                      <a:rPr lang="en-US" altLang="zh-CN" sz="2000" b="0" i="1" dirty="0" smtClean="0">
                        <a:latin typeface="Cambria Math" panose="02040503050406030204" pitchFamily="18" charset="0"/>
                      </a:rPr>
                      <m:t>𝑓𝑎</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𝑡𝑟</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𝑧</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1</m:t>
                            </m:r>
                          </m:e>
                        </m:d>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𝑦</m:t>
                    </m:r>
                  </m:oMath>
                </a14:m>
                <a:r>
                  <a:rPr lang="en-US" altLang="zh-CN" sz="2000" dirty="0"/>
                  <a:t>  </a:t>
                </a:r>
              </a:p>
              <a:p>
                <a:pPr marL="0" indent="0">
                  <a:buNone/>
                </a:pPr>
                <a:r>
                  <a:rPr lang="en-US" altLang="zh-CN" sz="2000" dirty="0"/>
                  <a:t>3</a:t>
                </a:r>
                <a:r>
                  <a:rPr lang="zh-CN" altLang="en-US" sz="2000" dirty="0"/>
                  <a:t>，</a:t>
                </a:r>
                <a14:m>
                  <m:oMath xmlns:m="http://schemas.openxmlformats.org/officeDocument/2006/math">
                    <m:r>
                      <a:rPr lang="en-US" altLang="zh-CN" sz="2000" b="0" i="1" smtClean="0">
                        <a:latin typeface="Cambria Math" panose="02040503050406030204" pitchFamily="18" charset="0"/>
                      </a:rPr>
                      <m:t>𝑡𝑟</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𝑧</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endParaRPr lang="en-US" altLang="zh-CN" sz="2000" dirty="0"/>
              </a:p>
              <a:p>
                <a:pPr marL="0" indent="0">
                  <a:buNone/>
                </a:pPr>
                <a:r>
                  <a:rPr lang="zh-CN" altLang="en-US" sz="2000" dirty="0"/>
                  <a:t>注意上面点里数字代表</a:t>
                </a:r>
                <a14:m>
                  <m:oMath xmlns:m="http://schemas.openxmlformats.org/officeDocument/2006/math">
                    <m:r>
                      <a:rPr lang="en-US" altLang="zh-CN" sz="2000" i="1">
                        <a:latin typeface="Cambria Math" panose="02040503050406030204" pitchFamily="18" charset="0"/>
                      </a:rPr>
                      <m:t>𝑣𝑎𝑙</m:t>
                    </m:r>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zh-CN" altLang="en-US" sz="2000" i="1">
                        <a:latin typeface="Cambria Math" panose="02040503050406030204" pitchFamily="18" charset="0"/>
                      </a:rPr>
                      <m:t>而非</m:t>
                    </m:r>
                  </m:oMath>
                </a14:m>
                <a:r>
                  <a:rPr lang="zh-CN" altLang="en-US" sz="2000" dirty="0"/>
                  <a:t>点的下标</a:t>
                </a:r>
                <a:endParaRPr lang="en-US" altLang="zh-CN" sz="2000" dirty="0"/>
              </a:p>
              <a:p>
                <a:pPr marL="0" indent="0">
                  <a:buNone/>
                </a:pPr>
                <a:endParaRPr lang="en-US" altLang="zh-CN" sz="2000" dirty="0"/>
              </a:p>
              <a:p>
                <a:pPr marL="0" indent="0">
                  <a:buNone/>
                </a:pPr>
                <a:endParaRPr lang="zh-CN" altLang="en-US" sz="2000" dirty="0"/>
              </a:p>
            </p:txBody>
          </p:sp>
        </mc:Choice>
        <mc:Fallback>
          <p:sp>
            <p:nvSpPr>
              <p:cNvPr id="3" name="内容占位符 2">
                <a:extLst>
                  <a:ext uri="{FF2B5EF4-FFF2-40B4-BE49-F238E27FC236}">
                    <a16:creationId xmlns:a16="http://schemas.microsoft.com/office/drawing/2014/main" id="{CFB14ADF-469D-4018-864C-4C338A656D36}"/>
                  </a:ext>
                </a:extLst>
              </p:cNvPr>
              <p:cNvSpPr>
                <a:spLocks noGrp="1" noRot="1" noChangeAspect="1" noMove="1" noResize="1" noEditPoints="1" noAdjustHandles="1" noChangeArrowheads="1" noChangeShapeType="1" noTextEdit="1"/>
              </p:cNvSpPr>
              <p:nvPr>
                <p:ph idx="1"/>
              </p:nvPr>
            </p:nvSpPr>
            <p:spPr>
              <a:xfrm>
                <a:off x="854768" y="1908494"/>
                <a:ext cx="10847263" cy="4777532"/>
              </a:xfrm>
              <a:blipFill>
                <a:blip r:embed="rId2"/>
                <a:stretch>
                  <a:fillRect l="-1011"/>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8E0692EE-7DD1-49F3-B3B6-B1E96BB908F6}"/>
              </a:ext>
            </a:extLst>
          </p:cNvPr>
          <p:cNvSpPr/>
          <p:nvPr/>
        </p:nvSpPr>
        <p:spPr>
          <a:xfrm>
            <a:off x="506747" y="297664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 name="椭圆 4">
            <a:extLst>
              <a:ext uri="{FF2B5EF4-FFF2-40B4-BE49-F238E27FC236}">
                <a16:creationId xmlns:a16="http://schemas.microsoft.com/office/drawing/2014/main" id="{81F7F4EF-8A80-4E3E-BF6D-29A30F2B6B59}"/>
              </a:ext>
            </a:extLst>
          </p:cNvPr>
          <p:cNvSpPr/>
          <p:nvPr/>
        </p:nvSpPr>
        <p:spPr>
          <a:xfrm>
            <a:off x="1597424" y="1647329"/>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6" name="椭圆 5">
            <a:extLst>
              <a:ext uri="{FF2B5EF4-FFF2-40B4-BE49-F238E27FC236}">
                <a16:creationId xmlns:a16="http://schemas.microsoft.com/office/drawing/2014/main" id="{96165F3B-D540-4382-88D7-5C7BA3375BA3}"/>
              </a:ext>
            </a:extLst>
          </p:cNvPr>
          <p:cNvSpPr/>
          <p:nvPr/>
        </p:nvSpPr>
        <p:spPr>
          <a:xfrm>
            <a:off x="994206" y="2311987"/>
            <a:ext cx="419449" cy="4110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 name="椭圆 6">
            <a:extLst>
              <a:ext uri="{FF2B5EF4-FFF2-40B4-BE49-F238E27FC236}">
                <a16:creationId xmlns:a16="http://schemas.microsoft.com/office/drawing/2014/main" id="{7DA51161-45D6-4FA5-A022-B5B591FC09FF}"/>
              </a:ext>
            </a:extLst>
          </p:cNvPr>
          <p:cNvSpPr/>
          <p:nvPr/>
        </p:nvSpPr>
        <p:spPr>
          <a:xfrm>
            <a:off x="1505539" y="297664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 name="椭圆 7">
            <a:extLst>
              <a:ext uri="{FF2B5EF4-FFF2-40B4-BE49-F238E27FC236}">
                <a16:creationId xmlns:a16="http://schemas.microsoft.com/office/drawing/2014/main" id="{09828EAF-010B-4079-B0A7-B49156B82FDE}"/>
              </a:ext>
            </a:extLst>
          </p:cNvPr>
          <p:cNvSpPr/>
          <p:nvPr/>
        </p:nvSpPr>
        <p:spPr>
          <a:xfrm>
            <a:off x="2144108" y="231198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CEFC95FE-57EA-49D4-B015-8CABB1F3038C}"/>
              </a:ext>
            </a:extLst>
          </p:cNvPr>
          <p:cNvSpPr/>
          <p:nvPr/>
        </p:nvSpPr>
        <p:spPr>
          <a:xfrm>
            <a:off x="2664225" y="2976646"/>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0" name="直接连接符 9">
            <a:extLst>
              <a:ext uri="{FF2B5EF4-FFF2-40B4-BE49-F238E27FC236}">
                <a16:creationId xmlns:a16="http://schemas.microsoft.com/office/drawing/2014/main" id="{6FE05312-787F-49A1-A35A-A6559E4B6683}"/>
              </a:ext>
            </a:extLst>
          </p:cNvPr>
          <p:cNvCxnSpPr>
            <a:cxnSpLocks/>
            <a:stCxn id="4" idx="0"/>
            <a:endCxn id="6" idx="3"/>
          </p:cNvCxnSpPr>
          <p:nvPr/>
        </p:nvCxnSpPr>
        <p:spPr>
          <a:xfrm flipV="1">
            <a:off x="716472" y="2662850"/>
            <a:ext cx="339161" cy="313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A54B7FC-E6A7-4429-8774-9F9E4B9C0F26}"/>
              </a:ext>
            </a:extLst>
          </p:cNvPr>
          <p:cNvCxnSpPr>
            <a:cxnSpLocks/>
            <a:stCxn id="6" idx="7"/>
            <a:endCxn id="5" idx="3"/>
          </p:cNvCxnSpPr>
          <p:nvPr/>
        </p:nvCxnSpPr>
        <p:spPr>
          <a:xfrm flipV="1">
            <a:off x="1352228" y="1998192"/>
            <a:ext cx="306623"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E35002D-387B-48F5-98EF-9674880C3EF0}"/>
              </a:ext>
            </a:extLst>
          </p:cNvPr>
          <p:cNvCxnSpPr>
            <a:cxnSpLocks/>
            <a:stCxn id="8" idx="1"/>
            <a:endCxn id="5" idx="5"/>
          </p:cNvCxnSpPr>
          <p:nvPr/>
        </p:nvCxnSpPr>
        <p:spPr>
          <a:xfrm flipH="1" flipV="1">
            <a:off x="1955446" y="1998192"/>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C6DC94C-4EB4-4166-80A4-F4B67F4A348B}"/>
              </a:ext>
            </a:extLst>
          </p:cNvPr>
          <p:cNvCxnSpPr>
            <a:cxnSpLocks/>
            <a:stCxn id="7" idx="1"/>
            <a:endCxn id="6" idx="5"/>
          </p:cNvCxnSpPr>
          <p:nvPr/>
        </p:nvCxnSpPr>
        <p:spPr>
          <a:xfrm flipH="1" flipV="1">
            <a:off x="1352228" y="2662850"/>
            <a:ext cx="214738"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3E0FB2F-D395-483B-A3D3-428B2B4FF4E7}"/>
              </a:ext>
            </a:extLst>
          </p:cNvPr>
          <p:cNvCxnSpPr>
            <a:cxnSpLocks/>
            <a:stCxn id="9" idx="1"/>
            <a:endCxn id="8" idx="5"/>
          </p:cNvCxnSpPr>
          <p:nvPr/>
        </p:nvCxnSpPr>
        <p:spPr>
          <a:xfrm flipH="1" flipV="1">
            <a:off x="2502130" y="2662850"/>
            <a:ext cx="223522" cy="37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E568A66-D8E3-4781-B8CB-F77F554E6A08}"/>
              </a:ext>
            </a:extLst>
          </p:cNvPr>
          <p:cNvCxnSpPr>
            <a:cxnSpLocks/>
          </p:cNvCxnSpPr>
          <p:nvPr/>
        </p:nvCxnSpPr>
        <p:spPr>
          <a:xfrm>
            <a:off x="2951083" y="2409638"/>
            <a:ext cx="431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BF4F6DC8-3294-4995-B3EF-142452F1D972}"/>
              </a:ext>
            </a:extLst>
          </p:cNvPr>
          <p:cNvCxnSpPr>
            <a:cxnSpLocks/>
            <a:stCxn id="52" idx="3"/>
            <a:endCxn id="6" idx="1"/>
          </p:cNvCxnSpPr>
          <p:nvPr/>
        </p:nvCxnSpPr>
        <p:spPr>
          <a:xfrm>
            <a:off x="765030" y="1742162"/>
            <a:ext cx="290603" cy="630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958979E7-69F0-4728-9DFC-53B9AB443624}"/>
              </a:ext>
            </a:extLst>
          </p:cNvPr>
          <p:cNvSpPr/>
          <p:nvPr/>
        </p:nvSpPr>
        <p:spPr>
          <a:xfrm>
            <a:off x="3294010" y="312197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8" name="椭圆 17">
            <a:extLst>
              <a:ext uri="{FF2B5EF4-FFF2-40B4-BE49-F238E27FC236}">
                <a16:creationId xmlns:a16="http://schemas.microsoft.com/office/drawing/2014/main" id="{53216945-D3F6-4D78-8D1C-0A09E6BC9A18}"/>
              </a:ext>
            </a:extLst>
          </p:cNvPr>
          <p:cNvSpPr/>
          <p:nvPr/>
        </p:nvSpPr>
        <p:spPr>
          <a:xfrm>
            <a:off x="4420096" y="164021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9" name="椭圆 18">
            <a:extLst>
              <a:ext uri="{FF2B5EF4-FFF2-40B4-BE49-F238E27FC236}">
                <a16:creationId xmlns:a16="http://schemas.microsoft.com/office/drawing/2014/main" id="{B3845770-A8EE-46B8-9B27-3344C0203011}"/>
              </a:ext>
            </a:extLst>
          </p:cNvPr>
          <p:cNvSpPr/>
          <p:nvPr/>
        </p:nvSpPr>
        <p:spPr>
          <a:xfrm>
            <a:off x="3781469" y="2457319"/>
            <a:ext cx="419449" cy="4110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0" name="椭圆 19">
            <a:extLst>
              <a:ext uri="{FF2B5EF4-FFF2-40B4-BE49-F238E27FC236}">
                <a16:creationId xmlns:a16="http://schemas.microsoft.com/office/drawing/2014/main" id="{E0A9D6D3-8CA2-4B20-A19F-F5B4829C4B9B}"/>
              </a:ext>
            </a:extLst>
          </p:cNvPr>
          <p:cNvSpPr/>
          <p:nvPr/>
        </p:nvSpPr>
        <p:spPr>
          <a:xfrm>
            <a:off x="4529279" y="336697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1" name="椭圆 20">
            <a:extLst>
              <a:ext uri="{FF2B5EF4-FFF2-40B4-BE49-F238E27FC236}">
                <a16:creationId xmlns:a16="http://schemas.microsoft.com/office/drawing/2014/main" id="{A5701C64-153B-43D7-B03D-D45AB7EAC942}"/>
              </a:ext>
            </a:extLst>
          </p:cNvPr>
          <p:cNvSpPr/>
          <p:nvPr/>
        </p:nvSpPr>
        <p:spPr>
          <a:xfrm>
            <a:off x="4966780" y="2304873"/>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2" name="椭圆 21">
            <a:extLst>
              <a:ext uri="{FF2B5EF4-FFF2-40B4-BE49-F238E27FC236}">
                <a16:creationId xmlns:a16="http://schemas.microsoft.com/office/drawing/2014/main" id="{8A523EB4-79DA-4B47-905E-5A5D174BC4FA}"/>
              </a:ext>
            </a:extLst>
          </p:cNvPr>
          <p:cNvSpPr/>
          <p:nvPr/>
        </p:nvSpPr>
        <p:spPr>
          <a:xfrm>
            <a:off x="5486897" y="2969532"/>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3" name="直接连接符 22">
            <a:extLst>
              <a:ext uri="{FF2B5EF4-FFF2-40B4-BE49-F238E27FC236}">
                <a16:creationId xmlns:a16="http://schemas.microsoft.com/office/drawing/2014/main" id="{DEE7E9E8-0DF1-4C4E-BAD8-B53EA78E73EA}"/>
              </a:ext>
            </a:extLst>
          </p:cNvPr>
          <p:cNvCxnSpPr>
            <a:cxnSpLocks/>
            <a:stCxn id="17" idx="0"/>
            <a:endCxn id="19" idx="3"/>
          </p:cNvCxnSpPr>
          <p:nvPr/>
        </p:nvCxnSpPr>
        <p:spPr>
          <a:xfrm flipV="1">
            <a:off x="3503735" y="2808182"/>
            <a:ext cx="339161" cy="313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86EE0254-BB88-478B-A421-08DAB6704B78}"/>
              </a:ext>
            </a:extLst>
          </p:cNvPr>
          <p:cNvCxnSpPr>
            <a:cxnSpLocks/>
            <a:stCxn id="21" idx="1"/>
            <a:endCxn id="18" idx="5"/>
          </p:cNvCxnSpPr>
          <p:nvPr/>
        </p:nvCxnSpPr>
        <p:spPr>
          <a:xfrm flipH="1" flipV="1">
            <a:off x="4778118" y="1991078"/>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34CC093F-7BF7-4BAF-9A19-41A77AFB1091}"/>
              </a:ext>
            </a:extLst>
          </p:cNvPr>
          <p:cNvCxnSpPr>
            <a:cxnSpLocks/>
          </p:cNvCxnSpPr>
          <p:nvPr/>
        </p:nvCxnSpPr>
        <p:spPr>
          <a:xfrm flipH="1" flipV="1">
            <a:off x="4450603" y="2992984"/>
            <a:ext cx="214738" cy="373993"/>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26" name="直接连接符 25">
            <a:extLst>
              <a:ext uri="{FF2B5EF4-FFF2-40B4-BE49-F238E27FC236}">
                <a16:creationId xmlns:a16="http://schemas.microsoft.com/office/drawing/2014/main" id="{05B4F2C1-E4FB-47FD-B735-2A38DF6CA294}"/>
              </a:ext>
            </a:extLst>
          </p:cNvPr>
          <p:cNvCxnSpPr>
            <a:cxnSpLocks/>
            <a:stCxn id="22" idx="1"/>
            <a:endCxn id="21" idx="5"/>
          </p:cNvCxnSpPr>
          <p:nvPr/>
        </p:nvCxnSpPr>
        <p:spPr>
          <a:xfrm flipH="1" flipV="1">
            <a:off x="5324802" y="2655736"/>
            <a:ext cx="223522" cy="37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9055BD2-2295-4BF6-B009-CC555CED4CC3}"/>
              </a:ext>
            </a:extLst>
          </p:cNvPr>
          <p:cNvCxnSpPr>
            <a:cxnSpLocks/>
            <a:endCxn id="18" idx="3"/>
          </p:cNvCxnSpPr>
          <p:nvPr/>
        </p:nvCxnSpPr>
        <p:spPr>
          <a:xfrm flipV="1">
            <a:off x="4199231" y="1991078"/>
            <a:ext cx="282292" cy="261366"/>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28" name="椭圆 27">
            <a:extLst>
              <a:ext uri="{FF2B5EF4-FFF2-40B4-BE49-F238E27FC236}">
                <a16:creationId xmlns:a16="http://schemas.microsoft.com/office/drawing/2014/main" id="{999F024E-3D27-4BF3-AB90-9825114387A9}"/>
              </a:ext>
            </a:extLst>
          </p:cNvPr>
          <p:cNvSpPr/>
          <p:nvPr/>
        </p:nvSpPr>
        <p:spPr>
          <a:xfrm>
            <a:off x="6308453" y="2304873"/>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9" name="椭圆 28">
            <a:extLst>
              <a:ext uri="{FF2B5EF4-FFF2-40B4-BE49-F238E27FC236}">
                <a16:creationId xmlns:a16="http://schemas.microsoft.com/office/drawing/2014/main" id="{8D8A701F-37C8-4970-AB9E-8ABE70D10684}"/>
              </a:ext>
            </a:extLst>
          </p:cNvPr>
          <p:cNvSpPr/>
          <p:nvPr/>
        </p:nvSpPr>
        <p:spPr>
          <a:xfrm>
            <a:off x="7393243" y="2342326"/>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30" name="椭圆 29">
            <a:extLst>
              <a:ext uri="{FF2B5EF4-FFF2-40B4-BE49-F238E27FC236}">
                <a16:creationId xmlns:a16="http://schemas.microsoft.com/office/drawing/2014/main" id="{373FF59D-59FA-4AA8-8758-8F374C337E4E}"/>
              </a:ext>
            </a:extLst>
          </p:cNvPr>
          <p:cNvSpPr/>
          <p:nvPr/>
        </p:nvSpPr>
        <p:spPr>
          <a:xfrm>
            <a:off x="6795912" y="1640215"/>
            <a:ext cx="419449" cy="4110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1" name="椭圆 30">
            <a:extLst>
              <a:ext uri="{FF2B5EF4-FFF2-40B4-BE49-F238E27FC236}">
                <a16:creationId xmlns:a16="http://schemas.microsoft.com/office/drawing/2014/main" id="{3EB5E3CE-F30C-4AF6-B0CD-BE8346A6158C}"/>
              </a:ext>
            </a:extLst>
          </p:cNvPr>
          <p:cNvSpPr/>
          <p:nvPr/>
        </p:nvSpPr>
        <p:spPr>
          <a:xfrm>
            <a:off x="6782009" y="302773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2" name="椭圆 31">
            <a:extLst>
              <a:ext uri="{FF2B5EF4-FFF2-40B4-BE49-F238E27FC236}">
                <a16:creationId xmlns:a16="http://schemas.microsoft.com/office/drawing/2014/main" id="{32CFA4E1-9740-4320-8265-01C32BE11FD9}"/>
              </a:ext>
            </a:extLst>
          </p:cNvPr>
          <p:cNvSpPr/>
          <p:nvPr/>
        </p:nvSpPr>
        <p:spPr>
          <a:xfrm>
            <a:off x="7939927" y="3006984"/>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33" name="椭圆 32">
            <a:extLst>
              <a:ext uri="{FF2B5EF4-FFF2-40B4-BE49-F238E27FC236}">
                <a16:creationId xmlns:a16="http://schemas.microsoft.com/office/drawing/2014/main" id="{5EB15086-49A5-4692-AA6A-950B6CD0B00B}"/>
              </a:ext>
            </a:extLst>
          </p:cNvPr>
          <p:cNvSpPr/>
          <p:nvPr/>
        </p:nvSpPr>
        <p:spPr>
          <a:xfrm>
            <a:off x="8460044" y="3671643"/>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34" name="直接连接符 33">
            <a:extLst>
              <a:ext uri="{FF2B5EF4-FFF2-40B4-BE49-F238E27FC236}">
                <a16:creationId xmlns:a16="http://schemas.microsoft.com/office/drawing/2014/main" id="{7B0A9ABB-466B-47FC-A1BF-17E951B0DB62}"/>
              </a:ext>
            </a:extLst>
          </p:cNvPr>
          <p:cNvCxnSpPr>
            <a:cxnSpLocks/>
            <a:stCxn id="28" idx="0"/>
            <a:endCxn id="30" idx="3"/>
          </p:cNvCxnSpPr>
          <p:nvPr/>
        </p:nvCxnSpPr>
        <p:spPr>
          <a:xfrm flipV="1">
            <a:off x="6518178" y="1991078"/>
            <a:ext cx="339161" cy="313795"/>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C07554E-D330-4E12-BD61-D4E44E356433}"/>
              </a:ext>
            </a:extLst>
          </p:cNvPr>
          <p:cNvCxnSpPr>
            <a:cxnSpLocks/>
            <a:stCxn id="32" idx="1"/>
            <a:endCxn id="29" idx="5"/>
          </p:cNvCxnSpPr>
          <p:nvPr/>
        </p:nvCxnSpPr>
        <p:spPr>
          <a:xfrm flipH="1" flipV="1">
            <a:off x="7751265" y="2693189"/>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D32D5E90-3D27-4A98-92D2-2216136B9470}"/>
              </a:ext>
            </a:extLst>
          </p:cNvPr>
          <p:cNvCxnSpPr>
            <a:cxnSpLocks/>
            <a:stCxn id="31" idx="7"/>
            <a:endCxn id="29" idx="3"/>
          </p:cNvCxnSpPr>
          <p:nvPr/>
        </p:nvCxnSpPr>
        <p:spPr>
          <a:xfrm flipV="1">
            <a:off x="7140031" y="2693189"/>
            <a:ext cx="314639" cy="394744"/>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37" name="直接连接符 36">
            <a:extLst>
              <a:ext uri="{FF2B5EF4-FFF2-40B4-BE49-F238E27FC236}">
                <a16:creationId xmlns:a16="http://schemas.microsoft.com/office/drawing/2014/main" id="{F1023236-866C-4AC5-B0C7-98E3D474310C}"/>
              </a:ext>
            </a:extLst>
          </p:cNvPr>
          <p:cNvCxnSpPr>
            <a:cxnSpLocks/>
            <a:stCxn id="33" idx="1"/>
            <a:endCxn id="32" idx="5"/>
          </p:cNvCxnSpPr>
          <p:nvPr/>
        </p:nvCxnSpPr>
        <p:spPr>
          <a:xfrm flipH="1" flipV="1">
            <a:off x="8297949" y="3357847"/>
            <a:ext cx="223522" cy="37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70A9CF4D-3EEA-44B7-9412-AEB72296B26D}"/>
              </a:ext>
            </a:extLst>
          </p:cNvPr>
          <p:cNvCxnSpPr>
            <a:cxnSpLocks/>
            <a:endCxn id="29" idx="1"/>
          </p:cNvCxnSpPr>
          <p:nvPr/>
        </p:nvCxnSpPr>
        <p:spPr>
          <a:xfrm>
            <a:off x="7290033" y="2147976"/>
            <a:ext cx="164637" cy="254548"/>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39" name="直接箭头连接符 38">
            <a:extLst>
              <a:ext uri="{FF2B5EF4-FFF2-40B4-BE49-F238E27FC236}">
                <a16:creationId xmlns:a16="http://schemas.microsoft.com/office/drawing/2014/main" id="{0B490944-332E-498A-95F7-9787FE94C1B1}"/>
              </a:ext>
            </a:extLst>
          </p:cNvPr>
          <p:cNvCxnSpPr>
            <a:cxnSpLocks/>
          </p:cNvCxnSpPr>
          <p:nvPr/>
        </p:nvCxnSpPr>
        <p:spPr>
          <a:xfrm>
            <a:off x="5662727" y="2457319"/>
            <a:ext cx="431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47BC9BD-C05C-4806-8401-59EAA4DC1B55}"/>
              </a:ext>
            </a:extLst>
          </p:cNvPr>
          <p:cNvCxnSpPr>
            <a:cxnSpLocks/>
          </p:cNvCxnSpPr>
          <p:nvPr/>
        </p:nvCxnSpPr>
        <p:spPr>
          <a:xfrm>
            <a:off x="8521471" y="2472084"/>
            <a:ext cx="431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40548820-47D6-4420-A20A-78A08B76E5D3}"/>
              </a:ext>
            </a:extLst>
          </p:cNvPr>
          <p:cNvSpPr/>
          <p:nvPr/>
        </p:nvSpPr>
        <p:spPr>
          <a:xfrm>
            <a:off x="9341422" y="2313509"/>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2" name="椭圆 41">
            <a:extLst>
              <a:ext uri="{FF2B5EF4-FFF2-40B4-BE49-F238E27FC236}">
                <a16:creationId xmlns:a16="http://schemas.microsoft.com/office/drawing/2014/main" id="{8FAF0CFA-68EB-45C9-9FA4-565DD2B1181A}"/>
              </a:ext>
            </a:extLst>
          </p:cNvPr>
          <p:cNvSpPr/>
          <p:nvPr/>
        </p:nvSpPr>
        <p:spPr>
          <a:xfrm>
            <a:off x="10426212" y="2350962"/>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43" name="椭圆 42">
            <a:extLst>
              <a:ext uri="{FF2B5EF4-FFF2-40B4-BE49-F238E27FC236}">
                <a16:creationId xmlns:a16="http://schemas.microsoft.com/office/drawing/2014/main" id="{2B5DD384-413A-410A-9732-0ACE4A7DB1D3}"/>
              </a:ext>
            </a:extLst>
          </p:cNvPr>
          <p:cNvSpPr/>
          <p:nvPr/>
        </p:nvSpPr>
        <p:spPr>
          <a:xfrm>
            <a:off x="9828881" y="1648851"/>
            <a:ext cx="419449" cy="4110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4" name="椭圆 43">
            <a:extLst>
              <a:ext uri="{FF2B5EF4-FFF2-40B4-BE49-F238E27FC236}">
                <a16:creationId xmlns:a16="http://schemas.microsoft.com/office/drawing/2014/main" id="{2098A515-917C-4A95-B727-A9C15CB0822A}"/>
              </a:ext>
            </a:extLst>
          </p:cNvPr>
          <p:cNvSpPr/>
          <p:nvPr/>
        </p:nvSpPr>
        <p:spPr>
          <a:xfrm>
            <a:off x="9796950" y="3028436"/>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5" name="椭圆 44">
            <a:extLst>
              <a:ext uri="{FF2B5EF4-FFF2-40B4-BE49-F238E27FC236}">
                <a16:creationId xmlns:a16="http://schemas.microsoft.com/office/drawing/2014/main" id="{7E02A595-D527-4DD8-8CFD-A47FCC0111FA}"/>
              </a:ext>
            </a:extLst>
          </p:cNvPr>
          <p:cNvSpPr/>
          <p:nvPr/>
        </p:nvSpPr>
        <p:spPr>
          <a:xfrm>
            <a:off x="10972896" y="3015620"/>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46" name="椭圆 45">
            <a:extLst>
              <a:ext uri="{FF2B5EF4-FFF2-40B4-BE49-F238E27FC236}">
                <a16:creationId xmlns:a16="http://schemas.microsoft.com/office/drawing/2014/main" id="{83B69420-9641-42BC-8249-D87DA509BD1F}"/>
              </a:ext>
            </a:extLst>
          </p:cNvPr>
          <p:cNvSpPr/>
          <p:nvPr/>
        </p:nvSpPr>
        <p:spPr>
          <a:xfrm>
            <a:off x="11493013" y="3680279"/>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7" name="直接连接符 46">
            <a:extLst>
              <a:ext uri="{FF2B5EF4-FFF2-40B4-BE49-F238E27FC236}">
                <a16:creationId xmlns:a16="http://schemas.microsoft.com/office/drawing/2014/main" id="{026EB1F3-FE0E-455E-8CB6-0B4DB5286DF3}"/>
              </a:ext>
            </a:extLst>
          </p:cNvPr>
          <p:cNvCxnSpPr>
            <a:cxnSpLocks/>
            <a:stCxn id="41" idx="0"/>
            <a:endCxn id="43" idx="3"/>
          </p:cNvCxnSpPr>
          <p:nvPr/>
        </p:nvCxnSpPr>
        <p:spPr>
          <a:xfrm flipV="1">
            <a:off x="9551147" y="1999714"/>
            <a:ext cx="339161" cy="313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EC9898E-6B6C-4B5B-8489-728B509D2818}"/>
              </a:ext>
            </a:extLst>
          </p:cNvPr>
          <p:cNvCxnSpPr>
            <a:cxnSpLocks/>
            <a:stCxn id="45" idx="1"/>
            <a:endCxn id="42" idx="5"/>
          </p:cNvCxnSpPr>
          <p:nvPr/>
        </p:nvCxnSpPr>
        <p:spPr>
          <a:xfrm flipH="1" flipV="1">
            <a:off x="10784234" y="2701825"/>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C45F4BEE-26DD-4D3D-89F2-4A09A9CD5B3F}"/>
              </a:ext>
            </a:extLst>
          </p:cNvPr>
          <p:cNvCxnSpPr>
            <a:cxnSpLocks/>
            <a:stCxn id="44" idx="7"/>
            <a:endCxn id="42" idx="3"/>
          </p:cNvCxnSpPr>
          <p:nvPr/>
        </p:nvCxnSpPr>
        <p:spPr>
          <a:xfrm flipV="1">
            <a:off x="10154972" y="2701825"/>
            <a:ext cx="332667" cy="386809"/>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50" name="直接连接符 49">
            <a:extLst>
              <a:ext uri="{FF2B5EF4-FFF2-40B4-BE49-F238E27FC236}">
                <a16:creationId xmlns:a16="http://schemas.microsoft.com/office/drawing/2014/main" id="{A8F19DBB-C68E-4EBA-80DF-8298A78A8A4F}"/>
              </a:ext>
            </a:extLst>
          </p:cNvPr>
          <p:cNvCxnSpPr>
            <a:cxnSpLocks/>
            <a:stCxn id="46" idx="1"/>
            <a:endCxn id="45" idx="5"/>
          </p:cNvCxnSpPr>
          <p:nvPr/>
        </p:nvCxnSpPr>
        <p:spPr>
          <a:xfrm flipH="1" flipV="1">
            <a:off x="11330918" y="3366483"/>
            <a:ext cx="223522" cy="373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081FA413-2E72-43D6-9594-32717E44DD78}"/>
              </a:ext>
            </a:extLst>
          </p:cNvPr>
          <p:cNvCxnSpPr>
            <a:cxnSpLocks/>
            <a:stCxn id="43" idx="5"/>
            <a:endCxn id="42" idx="1"/>
          </p:cNvCxnSpPr>
          <p:nvPr/>
        </p:nvCxnSpPr>
        <p:spPr>
          <a:xfrm>
            <a:off x="10186903" y="1999714"/>
            <a:ext cx="300736" cy="411446"/>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
        <p:nvSpPr>
          <p:cNvPr id="52" name="文本框 51">
            <a:extLst>
              <a:ext uri="{FF2B5EF4-FFF2-40B4-BE49-F238E27FC236}">
                <a16:creationId xmlns:a16="http://schemas.microsoft.com/office/drawing/2014/main" id="{91A909DE-4C2F-424A-A6B0-22876B201987}"/>
              </a:ext>
            </a:extLst>
          </p:cNvPr>
          <p:cNvSpPr txBox="1"/>
          <p:nvPr/>
        </p:nvSpPr>
        <p:spPr>
          <a:xfrm>
            <a:off x="345581" y="1141997"/>
            <a:ext cx="419449" cy="1200329"/>
          </a:xfrm>
          <a:prstGeom prst="rect">
            <a:avLst/>
          </a:prstGeom>
          <a:noFill/>
        </p:spPr>
        <p:txBody>
          <a:bodyPr wrap="square" rtlCol="0">
            <a:spAutoFit/>
          </a:bodyPr>
          <a:lstStyle/>
          <a:p>
            <a:r>
              <a:rPr lang="zh-CN" altLang="en-US" dirty="0"/>
              <a:t>旋转该点</a:t>
            </a:r>
          </a:p>
        </p:txBody>
      </p:sp>
      <p:cxnSp>
        <p:nvCxnSpPr>
          <p:cNvPr id="61" name="连接符: 曲线 60">
            <a:extLst>
              <a:ext uri="{FF2B5EF4-FFF2-40B4-BE49-F238E27FC236}">
                <a16:creationId xmlns:a16="http://schemas.microsoft.com/office/drawing/2014/main" id="{83FCFE2F-2870-4724-8169-2F2D0EC847E0}"/>
              </a:ext>
            </a:extLst>
          </p:cNvPr>
          <p:cNvCxnSpPr>
            <a:cxnSpLocks/>
            <a:stCxn id="19" idx="2"/>
          </p:cNvCxnSpPr>
          <p:nvPr/>
        </p:nvCxnSpPr>
        <p:spPr>
          <a:xfrm rot="10800000" flipH="1">
            <a:off x="3781468" y="1726134"/>
            <a:ext cx="387663" cy="936716"/>
          </a:xfrm>
          <a:prstGeom prst="curvedConnector4">
            <a:avLst>
              <a:gd name="adj1" fmla="val -58969"/>
              <a:gd name="adj2" fmla="val 111123"/>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71" name="连接符: 曲线 70">
            <a:extLst>
              <a:ext uri="{FF2B5EF4-FFF2-40B4-BE49-F238E27FC236}">
                <a16:creationId xmlns:a16="http://schemas.microsoft.com/office/drawing/2014/main" id="{6DE78ED2-D641-4674-B326-E195CAB90FF1}"/>
              </a:ext>
            </a:extLst>
          </p:cNvPr>
          <p:cNvCxnSpPr>
            <a:cxnSpLocks/>
            <a:stCxn id="18" idx="7"/>
          </p:cNvCxnSpPr>
          <p:nvPr/>
        </p:nvCxnSpPr>
        <p:spPr>
          <a:xfrm rot="16200000" flipH="1">
            <a:off x="4817630" y="1660901"/>
            <a:ext cx="447562" cy="526587"/>
          </a:xfrm>
          <a:prstGeom prst="curvedConnector4">
            <a:avLst>
              <a:gd name="adj1" fmla="val -51077"/>
              <a:gd name="adj2" fmla="val 151418"/>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cxnSp>
        <p:nvCxnSpPr>
          <p:cNvPr id="85" name="直接连接符 84">
            <a:extLst>
              <a:ext uri="{FF2B5EF4-FFF2-40B4-BE49-F238E27FC236}">
                <a16:creationId xmlns:a16="http://schemas.microsoft.com/office/drawing/2014/main" id="{CB5CA4FB-D714-4665-A4B2-E8CBF590139A}"/>
              </a:ext>
            </a:extLst>
          </p:cNvPr>
          <p:cNvCxnSpPr/>
          <p:nvPr/>
        </p:nvCxnSpPr>
        <p:spPr>
          <a:xfrm flipH="1">
            <a:off x="1352228" y="2723048"/>
            <a:ext cx="245196" cy="242031"/>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87" name="直接连接符 86">
            <a:extLst>
              <a:ext uri="{FF2B5EF4-FFF2-40B4-BE49-F238E27FC236}">
                <a16:creationId xmlns:a16="http://schemas.microsoft.com/office/drawing/2014/main" id="{A096C0CF-EEC4-4BCA-BFCC-C8F75C598175}"/>
              </a:ext>
            </a:extLst>
          </p:cNvPr>
          <p:cNvCxnSpPr/>
          <p:nvPr/>
        </p:nvCxnSpPr>
        <p:spPr>
          <a:xfrm>
            <a:off x="1352228" y="2095466"/>
            <a:ext cx="306623" cy="209407"/>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89" name="直接连接符 88">
            <a:extLst>
              <a:ext uri="{FF2B5EF4-FFF2-40B4-BE49-F238E27FC236}">
                <a16:creationId xmlns:a16="http://schemas.microsoft.com/office/drawing/2014/main" id="{AA05C90E-C37B-479A-9591-5903C0994FDA}"/>
              </a:ext>
            </a:extLst>
          </p:cNvPr>
          <p:cNvCxnSpPr>
            <a:cxnSpLocks/>
            <a:stCxn id="5" idx="0"/>
            <a:endCxn id="93" idx="3"/>
          </p:cNvCxnSpPr>
          <p:nvPr/>
        </p:nvCxnSpPr>
        <p:spPr>
          <a:xfrm flipV="1">
            <a:off x="1807149" y="1375307"/>
            <a:ext cx="271151" cy="27202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椭圆 92">
                <a:extLst>
                  <a:ext uri="{FF2B5EF4-FFF2-40B4-BE49-F238E27FC236}">
                    <a16:creationId xmlns:a16="http://schemas.microsoft.com/office/drawing/2014/main" id="{1BC5CBA5-271D-40AF-8659-7D794A4F3D86}"/>
                  </a:ext>
                </a:extLst>
              </p:cNvPr>
              <p:cNvSpPr/>
              <p:nvPr/>
            </p:nvSpPr>
            <p:spPr>
              <a:xfrm>
                <a:off x="2016873" y="1024444"/>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93" name="椭圆 92">
                <a:extLst>
                  <a:ext uri="{FF2B5EF4-FFF2-40B4-BE49-F238E27FC236}">
                    <a16:creationId xmlns:a16="http://schemas.microsoft.com/office/drawing/2014/main" id="{1BC5CBA5-271D-40AF-8659-7D794A4F3D86}"/>
                  </a:ext>
                </a:extLst>
              </p:cNvPr>
              <p:cNvSpPr>
                <a:spLocks noRot="1" noChangeAspect="1" noMove="1" noResize="1" noEditPoints="1" noAdjustHandles="1" noChangeArrowheads="1" noChangeShapeType="1" noTextEdit="1"/>
              </p:cNvSpPr>
              <p:nvPr/>
            </p:nvSpPr>
            <p:spPr>
              <a:xfrm>
                <a:off x="2016873" y="1024444"/>
                <a:ext cx="419449" cy="411061"/>
              </a:xfrm>
              <a:prstGeom prst="ellipse">
                <a:avLst/>
              </a:prstGeom>
              <a:blipFill>
                <a:blip r:embed="rId3"/>
                <a:stretch>
                  <a:fillRect l="-5556"/>
                </a:stretch>
              </a:blipFill>
            </p:spPr>
            <p:txBody>
              <a:bodyPr/>
              <a:lstStyle/>
              <a:p>
                <a:r>
                  <a:rPr lang="zh-CN" altLang="en-US">
                    <a:noFill/>
                  </a:rPr>
                  <a:t> </a:t>
                </a:r>
              </a:p>
            </p:txBody>
          </p:sp>
        </mc:Fallback>
      </mc:AlternateContent>
      <p:cxnSp>
        <p:nvCxnSpPr>
          <p:cNvPr id="96" name="直接连接符 95">
            <a:extLst>
              <a:ext uri="{FF2B5EF4-FFF2-40B4-BE49-F238E27FC236}">
                <a16:creationId xmlns:a16="http://schemas.microsoft.com/office/drawing/2014/main" id="{F57ACEDE-957C-4CE0-8CD6-EA317783ABF2}"/>
              </a:ext>
            </a:extLst>
          </p:cNvPr>
          <p:cNvCxnSpPr>
            <a:cxnSpLocks/>
            <a:endCxn id="97" idx="3"/>
          </p:cNvCxnSpPr>
          <p:nvPr/>
        </p:nvCxnSpPr>
        <p:spPr>
          <a:xfrm flipV="1">
            <a:off x="4743236" y="1179334"/>
            <a:ext cx="209723" cy="27072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97" name="椭圆 96">
                <a:extLst>
                  <a:ext uri="{FF2B5EF4-FFF2-40B4-BE49-F238E27FC236}">
                    <a16:creationId xmlns:a16="http://schemas.microsoft.com/office/drawing/2014/main" id="{169A3959-4DEB-4C9D-A10D-A5F805F6612A}"/>
                  </a:ext>
                </a:extLst>
              </p:cNvPr>
              <p:cNvSpPr/>
              <p:nvPr/>
            </p:nvSpPr>
            <p:spPr>
              <a:xfrm>
                <a:off x="4891532" y="828471"/>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97" name="椭圆 96">
                <a:extLst>
                  <a:ext uri="{FF2B5EF4-FFF2-40B4-BE49-F238E27FC236}">
                    <a16:creationId xmlns:a16="http://schemas.microsoft.com/office/drawing/2014/main" id="{169A3959-4DEB-4C9D-A10D-A5F805F6612A}"/>
                  </a:ext>
                </a:extLst>
              </p:cNvPr>
              <p:cNvSpPr>
                <a:spLocks noRot="1" noChangeAspect="1" noMove="1" noResize="1" noEditPoints="1" noAdjustHandles="1" noChangeArrowheads="1" noChangeShapeType="1" noTextEdit="1"/>
              </p:cNvSpPr>
              <p:nvPr/>
            </p:nvSpPr>
            <p:spPr>
              <a:xfrm>
                <a:off x="4891532" y="828471"/>
                <a:ext cx="419449" cy="411061"/>
              </a:xfrm>
              <a:prstGeom prst="ellipse">
                <a:avLst/>
              </a:prstGeom>
              <a:blipFill>
                <a:blip r:embed="rId4"/>
                <a:stretch>
                  <a:fillRect l="-4167"/>
                </a:stretch>
              </a:blipFill>
            </p:spPr>
            <p:txBody>
              <a:bodyPr/>
              <a:lstStyle/>
              <a:p>
                <a:r>
                  <a:rPr lang="zh-CN" altLang="en-US">
                    <a:noFill/>
                  </a:rPr>
                  <a:t> </a:t>
                </a:r>
              </a:p>
            </p:txBody>
          </p:sp>
        </mc:Fallback>
      </mc:AlternateContent>
      <p:cxnSp>
        <p:nvCxnSpPr>
          <p:cNvPr id="100" name="直接连接符 99">
            <a:extLst>
              <a:ext uri="{FF2B5EF4-FFF2-40B4-BE49-F238E27FC236}">
                <a16:creationId xmlns:a16="http://schemas.microsoft.com/office/drawing/2014/main" id="{2666DFDF-F781-497A-9264-E6BF8206967E}"/>
              </a:ext>
            </a:extLst>
          </p:cNvPr>
          <p:cNvCxnSpPr>
            <a:cxnSpLocks/>
            <a:stCxn id="30" idx="0"/>
            <a:endCxn id="101" idx="3"/>
          </p:cNvCxnSpPr>
          <p:nvPr/>
        </p:nvCxnSpPr>
        <p:spPr>
          <a:xfrm flipV="1">
            <a:off x="7005637" y="1369494"/>
            <a:ext cx="209724" cy="270721"/>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01" name="椭圆 100">
                <a:extLst>
                  <a:ext uri="{FF2B5EF4-FFF2-40B4-BE49-F238E27FC236}">
                    <a16:creationId xmlns:a16="http://schemas.microsoft.com/office/drawing/2014/main" id="{B03DA6C5-AC30-46D3-89DD-D99E659AB95E}"/>
                  </a:ext>
                </a:extLst>
              </p:cNvPr>
              <p:cNvSpPr/>
              <p:nvPr/>
            </p:nvSpPr>
            <p:spPr>
              <a:xfrm>
                <a:off x="7153934" y="1018631"/>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101" name="椭圆 100">
                <a:extLst>
                  <a:ext uri="{FF2B5EF4-FFF2-40B4-BE49-F238E27FC236}">
                    <a16:creationId xmlns:a16="http://schemas.microsoft.com/office/drawing/2014/main" id="{B03DA6C5-AC30-46D3-89DD-D99E659AB95E}"/>
                  </a:ext>
                </a:extLst>
              </p:cNvPr>
              <p:cNvSpPr>
                <a:spLocks noRot="1" noChangeAspect="1" noMove="1" noResize="1" noEditPoints="1" noAdjustHandles="1" noChangeArrowheads="1" noChangeShapeType="1" noTextEdit="1"/>
              </p:cNvSpPr>
              <p:nvPr/>
            </p:nvSpPr>
            <p:spPr>
              <a:xfrm>
                <a:off x="7153934" y="1018631"/>
                <a:ext cx="419449" cy="411061"/>
              </a:xfrm>
              <a:prstGeom prst="ellipse">
                <a:avLst/>
              </a:prstGeom>
              <a:blipFill>
                <a:blip r:embed="rId5"/>
                <a:stretch>
                  <a:fillRect l="-5634"/>
                </a:stretch>
              </a:blipFill>
            </p:spPr>
            <p:txBody>
              <a:bodyPr/>
              <a:lstStyle/>
              <a:p>
                <a:r>
                  <a:rPr lang="zh-CN" altLang="en-US">
                    <a:noFill/>
                  </a:rPr>
                  <a:t> </a:t>
                </a:r>
              </a:p>
            </p:txBody>
          </p:sp>
        </mc:Fallback>
      </mc:AlternateContent>
      <p:cxnSp>
        <p:nvCxnSpPr>
          <p:cNvPr id="104" name="直接连接符 103">
            <a:extLst>
              <a:ext uri="{FF2B5EF4-FFF2-40B4-BE49-F238E27FC236}">
                <a16:creationId xmlns:a16="http://schemas.microsoft.com/office/drawing/2014/main" id="{F7AFC773-BFAD-4266-BD95-6139A8388A28}"/>
              </a:ext>
            </a:extLst>
          </p:cNvPr>
          <p:cNvCxnSpPr>
            <a:cxnSpLocks/>
            <a:stCxn id="43" idx="0"/>
            <a:endCxn id="105" idx="3"/>
          </p:cNvCxnSpPr>
          <p:nvPr/>
        </p:nvCxnSpPr>
        <p:spPr>
          <a:xfrm flipV="1">
            <a:off x="10038606" y="1369493"/>
            <a:ext cx="242561" cy="279358"/>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105" name="椭圆 104">
                <a:extLst>
                  <a:ext uri="{FF2B5EF4-FFF2-40B4-BE49-F238E27FC236}">
                    <a16:creationId xmlns:a16="http://schemas.microsoft.com/office/drawing/2014/main" id="{493EA997-6B4B-4CF2-995A-539783482B17}"/>
                  </a:ext>
                </a:extLst>
              </p:cNvPr>
              <p:cNvSpPr/>
              <p:nvPr/>
            </p:nvSpPr>
            <p:spPr>
              <a:xfrm>
                <a:off x="10219740" y="1018630"/>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10</m:t>
                      </m:r>
                    </m:oMath>
                  </m:oMathPara>
                </a14:m>
                <a:endParaRPr lang="zh-CN" altLang="en-US" sz="2000" dirty="0"/>
              </a:p>
            </p:txBody>
          </p:sp>
        </mc:Choice>
        <mc:Fallback xmlns="">
          <p:sp>
            <p:nvSpPr>
              <p:cNvPr id="105" name="椭圆 104">
                <a:extLst>
                  <a:ext uri="{FF2B5EF4-FFF2-40B4-BE49-F238E27FC236}">
                    <a16:creationId xmlns:a16="http://schemas.microsoft.com/office/drawing/2014/main" id="{493EA997-6B4B-4CF2-995A-539783482B17}"/>
                  </a:ext>
                </a:extLst>
              </p:cNvPr>
              <p:cNvSpPr>
                <a:spLocks noRot="1" noChangeAspect="1" noMove="1" noResize="1" noEditPoints="1" noAdjustHandles="1" noChangeArrowheads="1" noChangeShapeType="1" noTextEdit="1"/>
              </p:cNvSpPr>
              <p:nvPr/>
            </p:nvSpPr>
            <p:spPr>
              <a:xfrm>
                <a:off x="10219740" y="1018630"/>
                <a:ext cx="419449" cy="411061"/>
              </a:xfrm>
              <a:prstGeom prst="ellipse">
                <a:avLst/>
              </a:prstGeom>
              <a:blipFill>
                <a:blip r:embed="rId6"/>
                <a:stretch>
                  <a:fillRect l="-4167"/>
                </a:stretch>
              </a:blipFill>
            </p:spPr>
            <p:txBody>
              <a:bodyPr/>
              <a:lstStyle/>
              <a:p>
                <a:r>
                  <a:rPr lang="zh-CN" altLang="en-US">
                    <a:noFill/>
                  </a:rPr>
                  <a:t> </a:t>
                </a:r>
              </a:p>
            </p:txBody>
          </p:sp>
        </mc:Fallback>
      </mc:AlternateContent>
      <p:cxnSp>
        <p:nvCxnSpPr>
          <p:cNvPr id="113" name="直接连接符 112">
            <a:extLst>
              <a:ext uri="{FF2B5EF4-FFF2-40B4-BE49-F238E27FC236}">
                <a16:creationId xmlns:a16="http://schemas.microsoft.com/office/drawing/2014/main" id="{AB703311-D641-49A5-8074-1CAB5C5194F7}"/>
              </a:ext>
            </a:extLst>
          </p:cNvPr>
          <p:cNvCxnSpPr/>
          <p:nvPr/>
        </p:nvCxnSpPr>
        <p:spPr>
          <a:xfrm>
            <a:off x="1807148" y="1429691"/>
            <a:ext cx="271152" cy="210524"/>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386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fade">
                                      <p:cBhvr>
                                        <p:cTn id="51" dur="500"/>
                                        <p:tgtEl>
                                          <p:spTgt spid="85"/>
                                        </p:tgtEl>
                                      </p:cBhvr>
                                    </p:animEffect>
                                  </p:childTnLst>
                                </p:cTn>
                              </p:par>
                              <p:par>
                                <p:cTn id="52" presetID="10" presetClass="entr" presetSubtype="0"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par>
                                <p:cTn id="55" presetID="1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3"/>
                                        </p:tgtEl>
                                        <p:attrNameLst>
                                          <p:attrName>style.visibility</p:attrName>
                                        </p:attrNameLst>
                                      </p:cBhvr>
                                      <p:to>
                                        <p:strVal val="visible"/>
                                      </p:to>
                                    </p:set>
                                    <p:animEffect transition="in" filter="fade">
                                      <p:cBhvr>
                                        <p:cTn id="60" dur="500"/>
                                        <p:tgtEl>
                                          <p:spTgt spid="93"/>
                                        </p:tgtEl>
                                      </p:cBhvr>
                                    </p:animEffect>
                                  </p:childTnLst>
                                </p:cTn>
                              </p:par>
                              <p:par>
                                <p:cTn id="61" presetID="10" presetClass="entr" presetSubtype="0"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animEffect transition="in" filter="fade">
                                      <p:cBhvr>
                                        <p:cTn id="63" dur="500"/>
                                        <p:tgtEl>
                                          <p:spTgt spid="11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xEl>
                                              <p:pRg st="6" end="6"/>
                                            </p:txEl>
                                          </p:spTgt>
                                        </p:tgtEl>
                                        <p:attrNameLst>
                                          <p:attrName>style.visibility</p:attrName>
                                        </p:attrNameLst>
                                      </p:cBhvr>
                                      <p:to>
                                        <p:strVal val="visible"/>
                                      </p:to>
                                    </p:set>
                                    <p:animEffect transition="in" filter="fade">
                                      <p:cBhvr>
                                        <p:cTn id="68" dur="500"/>
                                        <p:tgtEl>
                                          <p:spTgt spid="3">
                                            <p:txEl>
                                              <p:pRg st="6" end="6"/>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fade">
                                      <p:cBhvr>
                                        <p:cTn id="94" dur="500"/>
                                        <p:tgtEl>
                                          <p:spTgt spid="24"/>
                                        </p:tgtEl>
                                      </p:cBhvr>
                                    </p:animEffect>
                                  </p:childTnLst>
                                </p:cTn>
                              </p:par>
                              <p:par>
                                <p:cTn id="95" presetID="10"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10" presetClass="entr" presetSubtype="0" fill="hold"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500"/>
                                        <p:tgtEl>
                                          <p:spTgt spid="26"/>
                                        </p:tgtEl>
                                      </p:cBhvr>
                                    </p:animEffect>
                                  </p:childTnLst>
                                </p:cTn>
                              </p:par>
                              <p:par>
                                <p:cTn id="101" presetID="10"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ntr" presetSubtype="0" fill="hold" nodeType="with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nodeType="withEffect">
                                  <p:stCondLst>
                                    <p:cond delay="0"/>
                                  </p:stCondLst>
                                  <p:childTnLst>
                                    <p:set>
                                      <p:cBhvr>
                                        <p:cTn id="108" dur="1" fill="hold">
                                          <p:stCondLst>
                                            <p:cond delay="0"/>
                                          </p:stCondLst>
                                        </p:cTn>
                                        <p:tgtEl>
                                          <p:spTgt spid="61"/>
                                        </p:tgtEl>
                                        <p:attrNameLst>
                                          <p:attrName>style.visibility</p:attrName>
                                        </p:attrNameLst>
                                      </p:cBhvr>
                                      <p:to>
                                        <p:strVal val="visible"/>
                                      </p:to>
                                    </p:set>
                                    <p:animEffect transition="in" filter="fade">
                                      <p:cBhvr>
                                        <p:cTn id="109" dur="500"/>
                                        <p:tgtEl>
                                          <p:spTgt spid="61"/>
                                        </p:tgtEl>
                                      </p:cBhvr>
                                    </p:animEffect>
                                  </p:childTnLst>
                                </p:cTn>
                              </p:par>
                              <p:par>
                                <p:cTn id="110" presetID="10" presetClass="entr" presetSubtype="0" fill="hold"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nodeType="withEffect">
                                  <p:stCondLst>
                                    <p:cond delay="0"/>
                                  </p:stCondLst>
                                  <p:childTnLst>
                                    <p:set>
                                      <p:cBhvr>
                                        <p:cTn id="114" dur="1" fill="hold">
                                          <p:stCondLst>
                                            <p:cond delay="0"/>
                                          </p:stCondLst>
                                        </p:cTn>
                                        <p:tgtEl>
                                          <p:spTgt spid="96"/>
                                        </p:tgtEl>
                                        <p:attrNameLst>
                                          <p:attrName>style.visibility</p:attrName>
                                        </p:attrNameLst>
                                      </p:cBhvr>
                                      <p:to>
                                        <p:strVal val="visible"/>
                                      </p:to>
                                    </p:set>
                                    <p:animEffect transition="in" filter="fade">
                                      <p:cBhvr>
                                        <p:cTn id="115" dur="500"/>
                                        <p:tgtEl>
                                          <p:spTgt spid="9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par>
                                <p:cTn id="119" presetID="10" presetClass="entr" presetSubtype="0" fill="hold" nodeType="withEffect">
                                  <p:stCondLst>
                                    <p:cond delay="0"/>
                                  </p:stCondLst>
                                  <p:childTnLst>
                                    <p:set>
                                      <p:cBhvr>
                                        <p:cTn id="120" dur="1" fill="hold">
                                          <p:stCondLst>
                                            <p:cond delay="0"/>
                                          </p:stCondLst>
                                        </p:cTn>
                                        <p:tgtEl>
                                          <p:spTgt spid="15"/>
                                        </p:tgtEl>
                                        <p:attrNameLst>
                                          <p:attrName>style.visibility</p:attrName>
                                        </p:attrNameLst>
                                      </p:cBhvr>
                                      <p:to>
                                        <p:strVal val="visible"/>
                                      </p:to>
                                    </p:set>
                                    <p:animEffect transition="in" filter="fade">
                                      <p:cBhvr>
                                        <p:cTn id="121" dur="500"/>
                                        <p:tgtEl>
                                          <p:spTgt spid="1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3">
                                            <p:txEl>
                                              <p:pRg st="7" end="7"/>
                                            </p:txEl>
                                          </p:spTgt>
                                        </p:tgtEl>
                                        <p:attrNameLst>
                                          <p:attrName>style.visibility</p:attrName>
                                        </p:attrNameLst>
                                      </p:cBhvr>
                                      <p:to>
                                        <p:strVal val="visible"/>
                                      </p:to>
                                    </p:set>
                                    <p:animEffect transition="in" filter="fade">
                                      <p:cBhvr>
                                        <p:cTn id="126" dur="500"/>
                                        <p:tgtEl>
                                          <p:spTgt spid="3">
                                            <p:txEl>
                                              <p:pRg st="7" end="7"/>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
                                        </p:tgtEl>
                                        <p:attrNameLst>
                                          <p:attrName>style.visibility</p:attrName>
                                        </p:attrNameLst>
                                      </p:cBhvr>
                                      <p:to>
                                        <p:strVal val="visible"/>
                                      </p:to>
                                    </p:set>
                                    <p:animEffect transition="in" filter="fade">
                                      <p:cBhvr>
                                        <p:cTn id="134" dur="500"/>
                                        <p:tgtEl>
                                          <p:spTgt spid="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0"/>
                                        </p:tgtEl>
                                        <p:attrNameLst>
                                          <p:attrName>style.visibility</p:attrName>
                                        </p:attrNameLst>
                                      </p:cBhvr>
                                      <p:to>
                                        <p:strVal val="visible"/>
                                      </p:to>
                                    </p:set>
                                    <p:animEffect transition="in" filter="fade">
                                      <p:cBhvr>
                                        <p:cTn id="137" dur="500"/>
                                        <p:tgtEl>
                                          <p:spTgt spid="3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fade">
                                      <p:cBhvr>
                                        <p:cTn id="143" dur="500"/>
                                        <p:tgtEl>
                                          <p:spTgt spid="3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3"/>
                                        </p:tgtEl>
                                        <p:attrNameLst>
                                          <p:attrName>style.visibility</p:attrName>
                                        </p:attrNameLst>
                                      </p:cBhvr>
                                      <p:to>
                                        <p:strVal val="visible"/>
                                      </p:to>
                                    </p:set>
                                    <p:animEffect transition="in" filter="fade">
                                      <p:cBhvr>
                                        <p:cTn id="146" dur="500"/>
                                        <p:tgtEl>
                                          <p:spTgt spid="33"/>
                                        </p:tgtEl>
                                      </p:cBhvr>
                                    </p:animEffect>
                                  </p:childTnLst>
                                </p:cTn>
                              </p:par>
                              <p:par>
                                <p:cTn id="147" presetID="10" presetClass="entr" presetSubtype="0" fill="hold" nodeType="withEffect">
                                  <p:stCondLst>
                                    <p:cond delay="0"/>
                                  </p:stCondLst>
                                  <p:childTnLst>
                                    <p:set>
                                      <p:cBhvr>
                                        <p:cTn id="148" dur="1" fill="hold">
                                          <p:stCondLst>
                                            <p:cond delay="0"/>
                                          </p:stCondLst>
                                        </p:cTn>
                                        <p:tgtEl>
                                          <p:spTgt spid="34"/>
                                        </p:tgtEl>
                                        <p:attrNameLst>
                                          <p:attrName>style.visibility</p:attrName>
                                        </p:attrNameLst>
                                      </p:cBhvr>
                                      <p:to>
                                        <p:strVal val="visible"/>
                                      </p:to>
                                    </p:set>
                                    <p:animEffect transition="in" filter="fade">
                                      <p:cBhvr>
                                        <p:cTn id="149" dur="500"/>
                                        <p:tgtEl>
                                          <p:spTgt spid="34"/>
                                        </p:tgtEl>
                                      </p:cBhvr>
                                    </p:animEffect>
                                  </p:childTnLst>
                                </p:cTn>
                              </p:par>
                              <p:par>
                                <p:cTn id="150" presetID="10" presetClass="entr" presetSubtype="0" fill="hold" nodeType="withEffect">
                                  <p:stCondLst>
                                    <p:cond delay="0"/>
                                  </p:stCondLst>
                                  <p:childTnLst>
                                    <p:set>
                                      <p:cBhvr>
                                        <p:cTn id="151" dur="1" fill="hold">
                                          <p:stCondLst>
                                            <p:cond delay="0"/>
                                          </p:stCondLst>
                                        </p:cTn>
                                        <p:tgtEl>
                                          <p:spTgt spid="35"/>
                                        </p:tgtEl>
                                        <p:attrNameLst>
                                          <p:attrName>style.visibility</p:attrName>
                                        </p:attrNameLst>
                                      </p:cBhvr>
                                      <p:to>
                                        <p:strVal val="visible"/>
                                      </p:to>
                                    </p:set>
                                    <p:animEffect transition="in" filter="fade">
                                      <p:cBhvr>
                                        <p:cTn id="152" dur="500"/>
                                        <p:tgtEl>
                                          <p:spTgt spid="35"/>
                                        </p:tgtEl>
                                      </p:cBhvr>
                                    </p:animEffect>
                                  </p:childTnLst>
                                </p:cTn>
                              </p:par>
                              <p:par>
                                <p:cTn id="153" presetID="10" presetClass="entr" presetSubtype="0" fill="hold" nodeType="withEffect">
                                  <p:stCondLst>
                                    <p:cond delay="0"/>
                                  </p:stCondLst>
                                  <p:childTnLst>
                                    <p:set>
                                      <p:cBhvr>
                                        <p:cTn id="154" dur="1" fill="hold">
                                          <p:stCondLst>
                                            <p:cond delay="0"/>
                                          </p:stCondLst>
                                        </p:cTn>
                                        <p:tgtEl>
                                          <p:spTgt spid="36"/>
                                        </p:tgtEl>
                                        <p:attrNameLst>
                                          <p:attrName>style.visibility</p:attrName>
                                        </p:attrNameLst>
                                      </p:cBhvr>
                                      <p:to>
                                        <p:strVal val="visible"/>
                                      </p:to>
                                    </p:set>
                                    <p:animEffect transition="in" filter="fade">
                                      <p:cBhvr>
                                        <p:cTn id="155" dur="500"/>
                                        <p:tgtEl>
                                          <p:spTgt spid="36"/>
                                        </p:tgtEl>
                                      </p:cBhvr>
                                    </p:animEffect>
                                  </p:childTnLst>
                                </p:cTn>
                              </p:par>
                              <p:par>
                                <p:cTn id="156" presetID="10" presetClass="entr" presetSubtype="0" fill="hold" nodeType="withEffect">
                                  <p:stCondLst>
                                    <p:cond delay="0"/>
                                  </p:stCondLst>
                                  <p:childTnLst>
                                    <p:set>
                                      <p:cBhvr>
                                        <p:cTn id="157" dur="1" fill="hold">
                                          <p:stCondLst>
                                            <p:cond delay="0"/>
                                          </p:stCondLst>
                                        </p:cTn>
                                        <p:tgtEl>
                                          <p:spTgt spid="37"/>
                                        </p:tgtEl>
                                        <p:attrNameLst>
                                          <p:attrName>style.visibility</p:attrName>
                                        </p:attrNameLst>
                                      </p:cBhvr>
                                      <p:to>
                                        <p:strVal val="visible"/>
                                      </p:to>
                                    </p:set>
                                    <p:animEffect transition="in" filter="fade">
                                      <p:cBhvr>
                                        <p:cTn id="158" dur="500"/>
                                        <p:tgtEl>
                                          <p:spTgt spid="37"/>
                                        </p:tgtEl>
                                      </p:cBhvr>
                                    </p:animEffect>
                                  </p:childTnLst>
                                </p:cTn>
                              </p:par>
                              <p:par>
                                <p:cTn id="159" presetID="10" presetClass="entr" presetSubtype="0" fill="hold" nodeType="with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fade">
                                      <p:cBhvr>
                                        <p:cTn id="161" dur="500"/>
                                        <p:tgtEl>
                                          <p:spTgt spid="38"/>
                                        </p:tgtEl>
                                      </p:cBhvr>
                                    </p:animEffect>
                                  </p:childTnLst>
                                </p:cTn>
                              </p:par>
                              <p:par>
                                <p:cTn id="162" presetID="10" presetClass="entr" presetSubtype="0" fill="hold" nodeType="withEffect">
                                  <p:stCondLst>
                                    <p:cond delay="0"/>
                                  </p:stCondLst>
                                  <p:childTnLst>
                                    <p:set>
                                      <p:cBhvr>
                                        <p:cTn id="163" dur="1" fill="hold">
                                          <p:stCondLst>
                                            <p:cond delay="0"/>
                                          </p:stCondLst>
                                        </p:cTn>
                                        <p:tgtEl>
                                          <p:spTgt spid="40"/>
                                        </p:tgtEl>
                                        <p:attrNameLst>
                                          <p:attrName>style.visibility</p:attrName>
                                        </p:attrNameLst>
                                      </p:cBhvr>
                                      <p:to>
                                        <p:strVal val="visible"/>
                                      </p:to>
                                    </p:set>
                                    <p:animEffect transition="in" filter="fade">
                                      <p:cBhvr>
                                        <p:cTn id="164" dur="500"/>
                                        <p:tgtEl>
                                          <p:spTgt spid="40"/>
                                        </p:tgtEl>
                                      </p:cBhvr>
                                    </p:animEffect>
                                  </p:childTnLst>
                                </p:cTn>
                              </p:par>
                              <p:par>
                                <p:cTn id="165" presetID="10" presetClass="entr" presetSubtype="0" fill="hold" nodeType="withEffect">
                                  <p:stCondLst>
                                    <p:cond delay="0"/>
                                  </p:stCondLst>
                                  <p:childTnLst>
                                    <p:set>
                                      <p:cBhvr>
                                        <p:cTn id="166" dur="1" fill="hold">
                                          <p:stCondLst>
                                            <p:cond delay="0"/>
                                          </p:stCondLst>
                                        </p:cTn>
                                        <p:tgtEl>
                                          <p:spTgt spid="100"/>
                                        </p:tgtEl>
                                        <p:attrNameLst>
                                          <p:attrName>style.visibility</p:attrName>
                                        </p:attrNameLst>
                                      </p:cBhvr>
                                      <p:to>
                                        <p:strVal val="visible"/>
                                      </p:to>
                                    </p:set>
                                    <p:animEffect transition="in" filter="fade">
                                      <p:cBhvr>
                                        <p:cTn id="167" dur="500"/>
                                        <p:tgtEl>
                                          <p:spTgt spid="100"/>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1"/>
                                        </p:tgtEl>
                                        <p:attrNameLst>
                                          <p:attrName>style.visibility</p:attrName>
                                        </p:attrNameLst>
                                      </p:cBhvr>
                                      <p:to>
                                        <p:strVal val="visible"/>
                                      </p:to>
                                    </p:set>
                                    <p:animEffect transition="in" filter="fade">
                                      <p:cBhvr>
                                        <p:cTn id="170" dur="500"/>
                                        <p:tgtEl>
                                          <p:spTgt spid="101"/>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3">
                                            <p:txEl>
                                              <p:pRg st="8" end="8"/>
                                            </p:txEl>
                                          </p:spTgt>
                                        </p:tgtEl>
                                        <p:attrNameLst>
                                          <p:attrName>style.visibility</p:attrName>
                                        </p:attrNameLst>
                                      </p:cBhvr>
                                      <p:to>
                                        <p:strVal val="visible"/>
                                      </p:to>
                                    </p:set>
                                    <p:animEffect transition="in" filter="fade">
                                      <p:cBhvr>
                                        <p:cTn id="175" dur="500"/>
                                        <p:tgtEl>
                                          <p:spTgt spid="3">
                                            <p:txEl>
                                              <p:pRg st="8" end="8"/>
                                            </p:txEl>
                                          </p:spTgt>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500"/>
                                        <p:tgtEl>
                                          <p:spTgt spid="4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3"/>
                                        </p:tgtEl>
                                        <p:attrNameLst>
                                          <p:attrName>style.visibility</p:attrName>
                                        </p:attrNameLst>
                                      </p:cBhvr>
                                      <p:to>
                                        <p:strVal val="visible"/>
                                      </p:to>
                                    </p:set>
                                    <p:animEffect transition="in" filter="fade">
                                      <p:cBhvr>
                                        <p:cTn id="183" dur="500"/>
                                        <p:tgtEl>
                                          <p:spTgt spid="4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4"/>
                                        </p:tgtEl>
                                        <p:attrNameLst>
                                          <p:attrName>style.visibility</p:attrName>
                                        </p:attrNameLst>
                                      </p:cBhvr>
                                      <p:to>
                                        <p:strVal val="visible"/>
                                      </p:to>
                                    </p:set>
                                    <p:animEffect transition="in" filter="fade">
                                      <p:cBhvr>
                                        <p:cTn id="186" dur="500"/>
                                        <p:tgtEl>
                                          <p:spTgt spid="4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5"/>
                                        </p:tgtEl>
                                        <p:attrNameLst>
                                          <p:attrName>style.visibility</p:attrName>
                                        </p:attrNameLst>
                                      </p:cBhvr>
                                      <p:to>
                                        <p:strVal val="visible"/>
                                      </p:to>
                                    </p:set>
                                    <p:animEffect transition="in" filter="fade">
                                      <p:cBhvr>
                                        <p:cTn id="189" dur="500"/>
                                        <p:tgtEl>
                                          <p:spTgt spid="4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6"/>
                                        </p:tgtEl>
                                        <p:attrNameLst>
                                          <p:attrName>style.visibility</p:attrName>
                                        </p:attrNameLst>
                                      </p:cBhvr>
                                      <p:to>
                                        <p:strVal val="visible"/>
                                      </p:to>
                                    </p:set>
                                    <p:animEffect transition="in" filter="fade">
                                      <p:cBhvr>
                                        <p:cTn id="192" dur="500"/>
                                        <p:tgtEl>
                                          <p:spTgt spid="46"/>
                                        </p:tgtEl>
                                      </p:cBhvr>
                                    </p:animEffect>
                                  </p:childTnLst>
                                </p:cTn>
                              </p:par>
                              <p:par>
                                <p:cTn id="193" presetID="10" presetClass="entr" presetSubtype="0" fill="hold" nodeType="withEffect">
                                  <p:stCondLst>
                                    <p:cond delay="0"/>
                                  </p:stCondLst>
                                  <p:childTnLst>
                                    <p:set>
                                      <p:cBhvr>
                                        <p:cTn id="194" dur="1" fill="hold">
                                          <p:stCondLst>
                                            <p:cond delay="0"/>
                                          </p:stCondLst>
                                        </p:cTn>
                                        <p:tgtEl>
                                          <p:spTgt spid="47"/>
                                        </p:tgtEl>
                                        <p:attrNameLst>
                                          <p:attrName>style.visibility</p:attrName>
                                        </p:attrNameLst>
                                      </p:cBhvr>
                                      <p:to>
                                        <p:strVal val="visible"/>
                                      </p:to>
                                    </p:set>
                                    <p:animEffect transition="in" filter="fade">
                                      <p:cBhvr>
                                        <p:cTn id="195" dur="500"/>
                                        <p:tgtEl>
                                          <p:spTgt spid="47"/>
                                        </p:tgtEl>
                                      </p:cBhvr>
                                    </p:animEffect>
                                  </p:childTnLst>
                                </p:cTn>
                              </p:par>
                              <p:par>
                                <p:cTn id="196" presetID="10" presetClass="entr" presetSubtype="0" fill="hold" nodeType="withEffect">
                                  <p:stCondLst>
                                    <p:cond delay="0"/>
                                  </p:stCondLst>
                                  <p:childTnLst>
                                    <p:set>
                                      <p:cBhvr>
                                        <p:cTn id="197" dur="1" fill="hold">
                                          <p:stCondLst>
                                            <p:cond delay="0"/>
                                          </p:stCondLst>
                                        </p:cTn>
                                        <p:tgtEl>
                                          <p:spTgt spid="48"/>
                                        </p:tgtEl>
                                        <p:attrNameLst>
                                          <p:attrName>style.visibility</p:attrName>
                                        </p:attrNameLst>
                                      </p:cBhvr>
                                      <p:to>
                                        <p:strVal val="visible"/>
                                      </p:to>
                                    </p:set>
                                    <p:animEffect transition="in" filter="fade">
                                      <p:cBhvr>
                                        <p:cTn id="198" dur="500"/>
                                        <p:tgtEl>
                                          <p:spTgt spid="48"/>
                                        </p:tgtEl>
                                      </p:cBhvr>
                                    </p:animEffect>
                                  </p:childTnLst>
                                </p:cTn>
                              </p:par>
                              <p:par>
                                <p:cTn id="199" presetID="10" presetClass="entr" presetSubtype="0" fill="hold" nodeType="withEffect">
                                  <p:stCondLst>
                                    <p:cond delay="0"/>
                                  </p:stCondLst>
                                  <p:childTnLst>
                                    <p:set>
                                      <p:cBhvr>
                                        <p:cTn id="200" dur="1" fill="hold">
                                          <p:stCondLst>
                                            <p:cond delay="0"/>
                                          </p:stCondLst>
                                        </p:cTn>
                                        <p:tgtEl>
                                          <p:spTgt spid="49"/>
                                        </p:tgtEl>
                                        <p:attrNameLst>
                                          <p:attrName>style.visibility</p:attrName>
                                        </p:attrNameLst>
                                      </p:cBhvr>
                                      <p:to>
                                        <p:strVal val="visible"/>
                                      </p:to>
                                    </p:set>
                                    <p:animEffect transition="in" filter="fade">
                                      <p:cBhvr>
                                        <p:cTn id="201" dur="500"/>
                                        <p:tgtEl>
                                          <p:spTgt spid="49"/>
                                        </p:tgtEl>
                                      </p:cBhvr>
                                    </p:animEffect>
                                  </p:childTnLst>
                                </p:cTn>
                              </p:par>
                              <p:par>
                                <p:cTn id="202" presetID="10" presetClass="entr" presetSubtype="0" fill="hold" nodeType="withEffect">
                                  <p:stCondLst>
                                    <p:cond delay="0"/>
                                  </p:stCondLst>
                                  <p:childTnLst>
                                    <p:set>
                                      <p:cBhvr>
                                        <p:cTn id="203" dur="1" fill="hold">
                                          <p:stCondLst>
                                            <p:cond delay="0"/>
                                          </p:stCondLst>
                                        </p:cTn>
                                        <p:tgtEl>
                                          <p:spTgt spid="50"/>
                                        </p:tgtEl>
                                        <p:attrNameLst>
                                          <p:attrName>style.visibility</p:attrName>
                                        </p:attrNameLst>
                                      </p:cBhvr>
                                      <p:to>
                                        <p:strVal val="visible"/>
                                      </p:to>
                                    </p:set>
                                    <p:animEffect transition="in" filter="fade">
                                      <p:cBhvr>
                                        <p:cTn id="204" dur="500"/>
                                        <p:tgtEl>
                                          <p:spTgt spid="50"/>
                                        </p:tgtEl>
                                      </p:cBhvr>
                                    </p:animEffect>
                                  </p:childTnLst>
                                </p:cTn>
                              </p:par>
                              <p:par>
                                <p:cTn id="205" presetID="10" presetClass="entr" presetSubtype="0" fill="hold" nodeType="withEffect">
                                  <p:stCondLst>
                                    <p:cond delay="0"/>
                                  </p:stCondLst>
                                  <p:childTnLst>
                                    <p:set>
                                      <p:cBhvr>
                                        <p:cTn id="206" dur="1" fill="hold">
                                          <p:stCondLst>
                                            <p:cond delay="0"/>
                                          </p:stCondLst>
                                        </p:cTn>
                                        <p:tgtEl>
                                          <p:spTgt spid="51"/>
                                        </p:tgtEl>
                                        <p:attrNameLst>
                                          <p:attrName>style.visibility</p:attrName>
                                        </p:attrNameLst>
                                      </p:cBhvr>
                                      <p:to>
                                        <p:strVal val="visible"/>
                                      </p:to>
                                    </p:set>
                                    <p:animEffect transition="in" filter="fade">
                                      <p:cBhvr>
                                        <p:cTn id="207" dur="500"/>
                                        <p:tgtEl>
                                          <p:spTgt spid="51"/>
                                        </p:tgtEl>
                                      </p:cBhvr>
                                    </p:animEffect>
                                  </p:childTnLst>
                                </p:cTn>
                              </p:par>
                              <p:par>
                                <p:cTn id="208" presetID="10" presetClass="entr" presetSubtype="0" fill="hold" nodeType="withEffect">
                                  <p:stCondLst>
                                    <p:cond delay="0"/>
                                  </p:stCondLst>
                                  <p:childTnLst>
                                    <p:set>
                                      <p:cBhvr>
                                        <p:cTn id="209" dur="1" fill="hold">
                                          <p:stCondLst>
                                            <p:cond delay="0"/>
                                          </p:stCondLst>
                                        </p:cTn>
                                        <p:tgtEl>
                                          <p:spTgt spid="104"/>
                                        </p:tgtEl>
                                        <p:attrNameLst>
                                          <p:attrName>style.visibility</p:attrName>
                                        </p:attrNameLst>
                                      </p:cBhvr>
                                      <p:to>
                                        <p:strVal val="visible"/>
                                      </p:to>
                                    </p:set>
                                    <p:animEffect transition="in" filter="fade">
                                      <p:cBhvr>
                                        <p:cTn id="210" dur="500"/>
                                        <p:tgtEl>
                                          <p:spTgt spid="104"/>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05"/>
                                        </p:tgtEl>
                                        <p:attrNameLst>
                                          <p:attrName>style.visibility</p:attrName>
                                        </p:attrNameLst>
                                      </p:cBhvr>
                                      <p:to>
                                        <p:strVal val="visible"/>
                                      </p:to>
                                    </p:set>
                                    <p:animEffect transition="in" filter="fade">
                                      <p:cBhvr>
                                        <p:cTn id="213" dur="500"/>
                                        <p:tgtEl>
                                          <p:spTgt spid="105"/>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41"/>
                                        </p:tgtEl>
                                        <p:attrNameLst>
                                          <p:attrName>style.visibility</p:attrName>
                                        </p:attrNameLst>
                                      </p:cBhvr>
                                      <p:to>
                                        <p:strVal val="visible"/>
                                      </p:to>
                                    </p:set>
                                    <p:animEffect transition="in" filter="fade">
                                      <p:cBhvr>
                                        <p:cTn id="216" dur="500"/>
                                        <p:tgtEl>
                                          <p:spTgt spid="41"/>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3">
                                            <p:txEl>
                                              <p:pRg st="9" end="9"/>
                                            </p:txEl>
                                          </p:spTgt>
                                        </p:tgtEl>
                                        <p:attrNameLst>
                                          <p:attrName>style.visibility</p:attrName>
                                        </p:attrNameLst>
                                      </p:cBhvr>
                                      <p:to>
                                        <p:strVal val="visible"/>
                                      </p:to>
                                    </p:set>
                                    <p:animEffect transition="in" filter="fade">
                                      <p:cBhvr>
                                        <p:cTn id="2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7" grpId="0" animBg="1"/>
      <p:bldP spid="18" grpId="0" animBg="1"/>
      <p:bldP spid="19" grpId="0" animBg="1"/>
      <p:bldP spid="20" grpId="0" animBg="1"/>
      <p:bldP spid="21" grpId="0" animBg="1"/>
      <p:bldP spid="22" grpId="0" animBg="1"/>
      <p:bldP spid="28" grpId="0" animBg="1"/>
      <p:bldP spid="29" grpId="0" animBg="1"/>
      <p:bldP spid="30" grpId="0" animBg="1"/>
      <p:bldP spid="31" grpId="0" animBg="1"/>
      <p:bldP spid="32" grpId="0" animBg="1"/>
      <p:bldP spid="33" grpId="0" animBg="1"/>
      <p:bldP spid="41" grpId="0" animBg="1"/>
      <p:bldP spid="42" grpId="0" animBg="1"/>
      <p:bldP spid="43" grpId="0" animBg="1"/>
      <p:bldP spid="44" grpId="0" animBg="1"/>
      <p:bldP spid="45" grpId="0" animBg="1"/>
      <p:bldP spid="46" grpId="0" animBg="1"/>
      <p:bldP spid="52" grpId="0"/>
      <p:bldP spid="93" grpId="0" animBg="1"/>
      <p:bldP spid="97" grpId="0" animBg="1"/>
      <p:bldP spid="101" grpId="0" animBg="1"/>
      <p:bldP spid="10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50E3BF-B7E4-41CF-ACCE-20F8C7B5A545}"/>
              </a:ext>
            </a:extLst>
          </p:cNvPr>
          <p:cNvSpPr>
            <a:spLocks noGrp="1"/>
          </p:cNvSpPr>
          <p:nvPr>
            <p:ph type="title"/>
          </p:nvPr>
        </p:nvSpPr>
        <p:spPr/>
        <p:txBody>
          <a:bodyPr/>
          <a:lstStyle/>
          <a:p>
            <a:r>
              <a:rPr lang="zh-CN" altLang="en-US" dirty="0"/>
              <a:t>旋转的代码</a:t>
            </a:r>
          </a:p>
        </p:txBody>
      </p:sp>
      <p:sp>
        <p:nvSpPr>
          <p:cNvPr id="3" name="内容占位符 2">
            <a:extLst>
              <a:ext uri="{FF2B5EF4-FFF2-40B4-BE49-F238E27FC236}">
                <a16:creationId xmlns:a16="http://schemas.microsoft.com/office/drawing/2014/main" id="{2B734B98-F181-4594-98D7-6DABF7584820}"/>
              </a:ext>
            </a:extLst>
          </p:cNvPr>
          <p:cNvSpPr>
            <a:spLocks noGrp="1"/>
          </p:cNvSpPr>
          <p:nvPr>
            <p:ph idx="1"/>
          </p:nvPr>
        </p:nvSpPr>
        <p:spPr>
          <a:xfrm>
            <a:off x="1024128" y="2286000"/>
            <a:ext cx="9720073" cy="4023360"/>
          </a:xfrm>
        </p:spPr>
        <p:txBody>
          <a:bodyPr>
            <a:normAutofit/>
          </a:bodyPr>
          <a:lstStyle/>
          <a:p>
            <a:endParaRPr lang="en-US" altLang="zh-CN" dirty="0"/>
          </a:p>
        </p:txBody>
      </p:sp>
      <p:pic>
        <p:nvPicPr>
          <p:cNvPr id="15" name="图片 14">
            <a:extLst>
              <a:ext uri="{FF2B5EF4-FFF2-40B4-BE49-F238E27FC236}">
                <a16:creationId xmlns:a16="http://schemas.microsoft.com/office/drawing/2014/main" id="{579EA352-2B20-43DD-9653-04F8A7A44D32}"/>
              </a:ext>
            </a:extLst>
          </p:cNvPr>
          <p:cNvPicPr>
            <a:picLocks noChangeAspect="1"/>
          </p:cNvPicPr>
          <p:nvPr/>
        </p:nvPicPr>
        <p:blipFill>
          <a:blip r:embed="rId2"/>
          <a:stretch>
            <a:fillRect/>
          </a:stretch>
        </p:blipFill>
        <p:spPr>
          <a:xfrm>
            <a:off x="1024128" y="2072784"/>
            <a:ext cx="6923809" cy="4200000"/>
          </a:xfrm>
          <a:prstGeom prst="rect">
            <a:avLst/>
          </a:prstGeom>
        </p:spPr>
      </p:pic>
    </p:spTree>
    <p:extLst>
      <p:ext uri="{BB962C8B-B14F-4D97-AF65-F5344CB8AC3E}">
        <p14:creationId xmlns:p14="http://schemas.microsoft.com/office/powerpoint/2010/main" val="32752536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105C77A-7720-4150-A89D-CE621AF0BF81}"/>
                  </a:ext>
                </a:extLst>
              </p:cNvPr>
              <p:cNvSpPr>
                <a:spLocks noGrp="1"/>
              </p:cNvSpPr>
              <p:nvPr>
                <p:ph type="title"/>
              </p:nvPr>
            </p:nvSpPr>
            <p:spPr/>
            <p:txBody>
              <a:bodyPr/>
              <a:lstStyle/>
              <a:p>
                <a:r>
                  <a:rPr lang="zh-CN" altLang="en-US" dirty="0"/>
                  <a:t>二叉伸展树</a:t>
                </a:r>
                <a:r>
                  <a:rPr lang="en-US" altLang="zh-CN" dirty="0"/>
                  <a:t>  </a:t>
                </a:r>
                <a14:m>
                  <m:oMath xmlns:m="http://schemas.openxmlformats.org/officeDocument/2006/math">
                    <m:r>
                      <a:rPr lang="en-US" altLang="zh-CN" i="1" dirty="0" smtClean="0">
                        <a:latin typeface="Cambria Math" panose="02040503050406030204" pitchFamily="18" charset="0"/>
                      </a:rPr>
                      <m:t>𝑆𝑝𝑙𝑎𝑦</m:t>
                    </m:r>
                  </m:oMath>
                </a14:m>
                <a:endParaRPr lang="zh-CN" altLang="en-US" dirty="0"/>
              </a:p>
            </p:txBody>
          </p:sp>
        </mc:Choice>
        <mc:Fallback xmlns="">
          <p:sp>
            <p:nvSpPr>
              <p:cNvPr id="2" name="标题 1">
                <a:extLst>
                  <a:ext uri="{FF2B5EF4-FFF2-40B4-BE49-F238E27FC236}">
                    <a16:creationId xmlns:a16="http://schemas.microsoft.com/office/drawing/2014/main" id="{C105C77A-7720-4150-A89D-CE621AF0BF81}"/>
                  </a:ext>
                </a:extLst>
              </p:cNvPr>
              <p:cNvSpPr>
                <a:spLocks noGrp="1" noRot="1" noChangeAspect="1" noMove="1" noResize="1" noEditPoints="1" noAdjustHandles="1" noChangeArrowheads="1" noChangeShapeType="1" noTextEdit="1"/>
              </p:cNvSpPr>
              <p:nvPr>
                <p:ph type="title"/>
              </p:nvPr>
            </p:nvSpPr>
            <p:spPr>
              <a:blipFill>
                <a:blip r:embed="rId2"/>
                <a:stretch>
                  <a:fillRect l="-30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70C3C2-9F28-4633-A095-3F0936F0C8E3}"/>
                  </a:ext>
                </a:extLst>
              </p:cNvPr>
              <p:cNvSpPr>
                <a:spLocks noGrp="1"/>
              </p:cNvSpPr>
              <p:nvPr>
                <p:ph idx="1"/>
              </p:nvPr>
            </p:nvSpPr>
            <p:spPr/>
            <p:txBody>
              <a:bodyPr/>
              <a:lstStyle/>
              <a:p>
                <a:r>
                  <a:rPr lang="zh-CN" altLang="en-US" dirty="0"/>
                  <a:t>伸展树是一种使用最广泛，也最简单的平衡树，他保持平衡的方法非常简单：</a:t>
                </a:r>
                <a:endParaRPr lang="en-US" altLang="zh-CN" dirty="0"/>
              </a:p>
              <a:p>
                <a:pPr marL="0" indent="0">
                  <a:buNone/>
                </a:pPr>
                <a:r>
                  <a:rPr lang="en-US" altLang="zh-CN" dirty="0"/>
                  <a:t>	</a:t>
                </a:r>
                <a:r>
                  <a:rPr lang="zh-CN" altLang="en-US" dirty="0"/>
                  <a:t>每次查询、修改点</a:t>
                </a:r>
                <a14:m>
                  <m:oMath xmlns:m="http://schemas.openxmlformats.org/officeDocument/2006/math">
                    <m:r>
                      <a:rPr lang="en-US" altLang="zh-CN" b="0" i="1" smtClean="0">
                        <a:latin typeface="Cambria Math" panose="02040503050406030204" pitchFamily="18" charset="0"/>
                      </a:rPr>
                      <m:t>𝑥</m:t>
                    </m:r>
                  </m:oMath>
                </a14:m>
                <a:r>
                  <a:rPr lang="zh-CN" altLang="en-US" dirty="0"/>
                  <a:t>时，通过特殊的</a:t>
                </a:r>
                <a14:m>
                  <m:oMath xmlns:m="http://schemas.openxmlformats.org/officeDocument/2006/math">
                    <m:r>
                      <a:rPr lang="en-US" altLang="zh-CN" i="1" dirty="0" smtClean="0">
                        <a:latin typeface="Cambria Math" panose="02040503050406030204" pitchFamily="18" charset="0"/>
                      </a:rPr>
                      <m:t>𝑅𝑜𝑡𝑎𝑡𝑒</m:t>
                    </m:r>
                    <m:r>
                      <a:rPr lang="zh-CN" altLang="en-US" i="1" dirty="0" smtClean="0">
                        <a:latin typeface="Cambria Math" panose="02040503050406030204" pitchFamily="18" charset="0"/>
                      </a:rPr>
                      <m:t>把</m:t>
                    </m:r>
                    <m:r>
                      <a:rPr lang="en-US" altLang="zh-CN" i="1" dirty="0" smtClean="0">
                        <a:latin typeface="Cambria Math" panose="02040503050406030204" pitchFamily="18" charset="0"/>
                      </a:rPr>
                      <m:t>𝑥</m:t>
                    </m:r>
                  </m:oMath>
                </a14:m>
                <a:r>
                  <a:rPr lang="zh-CN" altLang="en-US" dirty="0"/>
                  <a:t>旋转至树根。</a:t>
                </a:r>
                <a:endParaRPr lang="en-US" altLang="zh-CN" dirty="0"/>
              </a:p>
              <a:p>
                <a:r>
                  <a:rPr lang="zh-CN" altLang="en-US" dirty="0"/>
                  <a:t>这一特殊的</a:t>
                </a:r>
                <a14:m>
                  <m:oMath xmlns:m="http://schemas.openxmlformats.org/officeDocument/2006/math">
                    <m:r>
                      <a:rPr lang="en-US" altLang="zh-CN" i="1" dirty="0" smtClean="0">
                        <a:latin typeface="Cambria Math" panose="02040503050406030204" pitchFamily="18" charset="0"/>
                      </a:rPr>
                      <m:t>𝑅𝑜𝑡𝑎𝑡𝑒</m:t>
                    </m:r>
                  </m:oMath>
                </a14:m>
                <a:r>
                  <a:rPr lang="zh-CN" altLang="en-US" dirty="0"/>
                  <a:t>方法我们用一个</a:t>
                </a:r>
                <a14:m>
                  <m:oMath xmlns:m="http://schemas.openxmlformats.org/officeDocument/2006/math">
                    <m:r>
                      <a:rPr lang="en-US" altLang="zh-CN" b="0" i="1" smtClean="0">
                        <a:latin typeface="Cambria Math" panose="02040503050406030204" pitchFamily="18" charset="0"/>
                      </a:rPr>
                      <m:t>𝑠𝑝𝑙𝑎𝑦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函数实现，它的意义是把点</a:t>
                </a:r>
                <a14:m>
                  <m:oMath xmlns:m="http://schemas.openxmlformats.org/officeDocument/2006/math">
                    <m:r>
                      <a:rPr lang="en-US" altLang="zh-CN" i="1" dirty="0" smtClean="0">
                        <a:latin typeface="Cambria Math" panose="02040503050406030204" pitchFamily="18" charset="0"/>
                      </a:rPr>
                      <m:t>𝑥</m:t>
                    </m:r>
                  </m:oMath>
                </a14:m>
                <a:r>
                  <a:rPr lang="zh-CN" altLang="en-US" dirty="0"/>
                  <a:t>旋转为</a:t>
                </a:r>
                <a14:m>
                  <m:oMath xmlns:m="http://schemas.openxmlformats.org/officeDocument/2006/math">
                    <m:r>
                      <a:rPr lang="en-US" altLang="zh-CN" i="1" dirty="0" smtClean="0">
                        <a:latin typeface="Cambria Math" panose="02040503050406030204" pitchFamily="18" charset="0"/>
                      </a:rPr>
                      <m:t>𝑦</m:t>
                    </m:r>
                  </m:oMath>
                </a14:m>
                <a:r>
                  <a:rPr lang="zh-CN" altLang="en-US" dirty="0"/>
                  <a:t>的儿子，旋转至树根则</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r>
                  <a:rPr lang="zh-CN" altLang="en-US" dirty="0"/>
                  <a:t>。</a:t>
                </a:r>
                <a:endParaRPr lang="en-US" altLang="zh-CN" dirty="0"/>
              </a:p>
              <a:p>
                <a:r>
                  <a:rPr lang="zh-CN" altLang="en-US" dirty="0"/>
                  <a:t>在</a:t>
                </a:r>
                <a14:m>
                  <m:oMath xmlns:m="http://schemas.openxmlformats.org/officeDocument/2006/math">
                    <m:r>
                      <a:rPr lang="en-US" altLang="zh-CN" i="1" dirty="0" smtClean="0">
                        <a:latin typeface="Cambria Math" panose="02040503050406030204" pitchFamily="18" charset="0"/>
                      </a:rPr>
                      <m:t>𝑠𝑝𝑙𝑎𝑦</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函数中，旋转分三种：</a:t>
                </a:r>
                <a:endParaRPr lang="en-US" altLang="zh-CN" dirty="0"/>
              </a:p>
              <a:p>
                <a14:m>
                  <m:oMath xmlns:m="http://schemas.openxmlformats.org/officeDocument/2006/math">
                    <m:r>
                      <a:rPr lang="en-US" altLang="zh-CN" b="0" i="1" smtClean="0">
                        <a:latin typeface="Cambria Math" panose="02040503050406030204" pitchFamily="18" charset="0"/>
                      </a:rPr>
                      <m:t>𝑍𝑖𝑔</m:t>
                    </m:r>
                    <m:r>
                      <a:rPr lang="zh-CN" altLang="en-US" i="1">
                        <a:latin typeface="Cambria Math" panose="02040503050406030204" pitchFamily="18" charset="0"/>
                      </a:rPr>
                      <m:t>：</m:t>
                    </m:r>
                  </m:oMath>
                </a14:m>
                <a:r>
                  <a:rPr lang="zh-CN" altLang="en-US" b="0" dirty="0">
                    <a:latin typeface="Cambria Math" panose="02040503050406030204" pitchFamily="18" charset="0"/>
                  </a:rPr>
                  <a:t>当</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zh-CN" altLang="en-US" i="1">
                        <a:latin typeface="Cambria Math" panose="02040503050406030204" pitchFamily="18" charset="0"/>
                      </a:rPr>
                      <m:t>时</m:t>
                    </m:r>
                  </m:oMath>
                </a14:m>
                <a:r>
                  <a:rPr lang="zh-CN" altLang="en-US" b="0" dirty="0">
                    <a:latin typeface="Cambria Math" panose="02040503050406030204" pitchFamily="18" charset="0"/>
                  </a:rPr>
                  <a:t>，仅</a:t>
                </a:r>
                <a14:m>
                  <m:oMath xmlns:m="http://schemas.openxmlformats.org/officeDocument/2006/math">
                    <m:r>
                      <a:rPr lang="en-US" altLang="zh-CN" b="0" i="1" smtClean="0">
                        <a:latin typeface="Cambria Math" panose="02040503050406030204" pitchFamily="18" charset="0"/>
                      </a:rPr>
                      <m:t>𝑟𝑜𝑡𝑎𝑡𝑒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b="0" dirty="0">
                    <a:latin typeface="Cambria Math" panose="02040503050406030204" pitchFamily="18" charset="0"/>
                  </a:rPr>
                  <a:t>，</a:t>
                </a:r>
                <a14:m>
                  <m:oMath xmlns:m="http://schemas.openxmlformats.org/officeDocument/2006/math">
                    <m:r>
                      <a:rPr lang="en-US" altLang="zh-CN" b="0" i="1" dirty="0" smtClean="0">
                        <a:latin typeface="Cambria Math" panose="02040503050406030204" pitchFamily="18" charset="0"/>
                      </a:rPr>
                      <m:t>𝑠𝑝𝑙𝑎𝑦</m:t>
                    </m:r>
                  </m:oMath>
                </a14:m>
                <a:r>
                  <a:rPr lang="zh-CN" altLang="en-US" b="0" dirty="0">
                    <a:latin typeface="Cambria Math" panose="02040503050406030204" pitchFamily="18" charset="0"/>
                  </a:rPr>
                  <a:t>函数结束</a:t>
                </a:r>
                <a:r>
                  <a:rPr lang="en-US" altLang="zh-CN" b="0" dirty="0">
                    <a:latin typeface="Cambria Math" panose="02040503050406030204" pitchFamily="18" charset="0"/>
                  </a:rPr>
                  <a:t>;</a:t>
                </a:r>
              </a:p>
              <a:p>
                <a14:m>
                  <m:oMath xmlns:m="http://schemas.openxmlformats.org/officeDocument/2006/math">
                    <m:r>
                      <a:rPr lang="en-US" altLang="zh-CN" b="0" i="1" smtClean="0">
                        <a:latin typeface="Cambria Math" panose="02040503050406030204" pitchFamily="18" charset="0"/>
                      </a:rPr>
                      <m:t>𝑍𝑖𝑔</m:t>
                    </m:r>
                    <m:r>
                      <a:rPr lang="en-US" altLang="zh-CN" b="0" i="1" smtClean="0">
                        <a:latin typeface="Cambria Math" panose="02040503050406030204" pitchFamily="18" charset="0"/>
                      </a:rPr>
                      <m:t>−</m:t>
                    </m:r>
                    <m:r>
                      <a:rPr lang="en-US" altLang="zh-CN" b="0" i="1" smtClean="0">
                        <a:latin typeface="Cambria Math" panose="02040503050406030204" pitchFamily="18" charset="0"/>
                      </a:rPr>
                      <m:t>𝑍𝑖𝑔</m:t>
                    </m:r>
                    <m:r>
                      <a:rPr lang="zh-CN" altLang="en-US" i="1">
                        <a:latin typeface="Cambria Math" panose="02040503050406030204" pitchFamily="18" charset="0"/>
                      </a:rPr>
                      <m:t>：</m:t>
                    </m:r>
                  </m:oMath>
                </a14:m>
                <a:r>
                  <a:rPr lang="zh-CN" altLang="en-US" b="0" dirty="0">
                    <a:latin typeface="Cambria Math" panose="02040503050406030204" pitchFamily="18" charset="0"/>
                  </a:rPr>
                  <a:t>当</a:t>
                </a:r>
                <a14:m>
                  <m:oMath xmlns:m="http://schemas.openxmlformats.org/officeDocument/2006/math">
                    <m:r>
                      <a:rPr lang="en-US" altLang="zh-CN" b="0" i="1" dirty="0" smtClean="0">
                        <a:latin typeface="Cambria Math" panose="02040503050406030204" pitchFamily="18" charset="0"/>
                      </a:rPr>
                      <m:t>𝑥</m:t>
                    </m:r>
                    <m:r>
                      <a:rPr lang="zh-CN" altLang="en-US" i="1" dirty="0">
                        <a:latin typeface="Cambria Math" panose="02040503050406030204" pitchFamily="18" charset="0"/>
                      </a:rPr>
                      <m:t>与</m:t>
                    </m:r>
                    <m:r>
                      <a:rPr lang="en-US" altLang="zh-CN" b="0" i="1" dirty="0" smtClean="0">
                        <a:latin typeface="Cambria Math" panose="02040503050406030204" pitchFamily="18" charset="0"/>
                      </a:rPr>
                      <m:t>𝑓𝑎</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oMath>
                </a14:m>
                <a:r>
                  <a:rPr lang="zh-CN" altLang="en-US" b="0" dirty="0">
                    <a:latin typeface="Cambria Math" panose="02040503050406030204" pitchFamily="18" charset="0"/>
                  </a:rPr>
                  <a:t>同为左儿子</a:t>
                </a:r>
                <a:r>
                  <a:rPr lang="en-US" altLang="zh-CN" b="0" dirty="0">
                    <a:latin typeface="Cambria Math" panose="02040503050406030204" pitchFamily="18" charset="0"/>
                  </a:rPr>
                  <a:t>\</a:t>
                </a:r>
                <a:r>
                  <a:rPr lang="zh-CN" altLang="en-US" b="0" dirty="0">
                    <a:latin typeface="Cambria Math" panose="02040503050406030204" pitchFamily="18" charset="0"/>
                  </a:rPr>
                  <a:t>右儿子时，</a:t>
                </a:r>
                <a14:m>
                  <m:oMath xmlns:m="http://schemas.openxmlformats.org/officeDocument/2006/math">
                    <m:r>
                      <a:rPr lang="en-US" altLang="zh-CN" b="0" i="1" smtClean="0">
                        <a:latin typeface="Cambria Math" panose="02040503050406030204" pitchFamily="18" charset="0"/>
                      </a:rPr>
                      <m:t>𝑟𝑜𝑡𝑎𝑡𝑒</m:t>
                    </m:r>
                    <m:r>
                      <a:rPr lang="en-US" altLang="zh-CN" b="0" i="1" smtClean="0">
                        <a:latin typeface="Cambria Math" panose="02040503050406030204" pitchFamily="18" charset="0"/>
                      </a:rPr>
                      <m:t>(</m:t>
                    </m:r>
                    <m:r>
                      <a:rPr lang="en-US" altLang="zh-CN" b="0" i="1" smtClean="0">
                        <a:latin typeface="Cambria Math" panose="02040503050406030204" pitchFamily="18" charset="0"/>
                      </a:rPr>
                      <m:t>𝑓𝑎</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后</m:t>
                    </m:r>
                  </m:oMath>
                </a14:m>
                <a:r>
                  <a:rPr lang="zh-CN" altLang="en-US" b="0" dirty="0">
                    <a:latin typeface="Cambria Math" panose="02040503050406030204" pitchFamily="18" charset="0"/>
                  </a:rPr>
                  <a:t>再</a:t>
                </a:r>
                <a14:m>
                  <m:oMath xmlns:m="http://schemas.openxmlformats.org/officeDocument/2006/math">
                    <m:r>
                      <a:rPr lang="en-US" altLang="zh-CN" b="0" i="1" dirty="0" smtClean="0">
                        <a:latin typeface="Cambria Math" panose="02040503050406030204" pitchFamily="18" charset="0"/>
                      </a:rPr>
                      <m:t>𝑟𝑜𝑡𝑎𝑡𝑒</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oMath>
                </a14:m>
                <a:endParaRPr lang="en-US" altLang="zh-CN" b="0"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𝑍𝑖𝑔</m:t>
                    </m:r>
                    <m:r>
                      <a:rPr lang="en-US" altLang="zh-CN" b="0" i="1" smtClean="0">
                        <a:latin typeface="Cambria Math" panose="02040503050406030204" pitchFamily="18" charset="0"/>
                      </a:rPr>
                      <m:t>−</m:t>
                    </m:r>
                    <m:r>
                      <a:rPr lang="en-US" altLang="zh-CN" b="0" i="1" smtClean="0">
                        <a:latin typeface="Cambria Math" panose="02040503050406030204" pitchFamily="18" charset="0"/>
                      </a:rPr>
                      <m:t>𝑍𝑎𝑔</m:t>
                    </m:r>
                    <m:r>
                      <a:rPr lang="zh-CN" altLang="en-US" i="1">
                        <a:latin typeface="Cambria Math" panose="02040503050406030204" pitchFamily="18" charset="0"/>
                      </a:rPr>
                      <m:t>：</m:t>
                    </m:r>
                  </m:oMath>
                </a14:m>
                <a:r>
                  <a:rPr lang="zh-CN" altLang="en-US" dirty="0"/>
                  <a:t>否则，</a:t>
                </a:r>
                <a14:m>
                  <m:oMath xmlns:m="http://schemas.openxmlformats.org/officeDocument/2006/math">
                    <m:r>
                      <a:rPr lang="en-US" altLang="zh-CN" b="0" i="1" smtClean="0">
                        <a:latin typeface="Cambria Math" panose="02040503050406030204" pitchFamily="18" charset="0"/>
                      </a:rPr>
                      <m:t>𝑟𝑜𝑡𝑎𝑡𝑒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，再</a:t>
                </a:r>
                <a14:m>
                  <m:oMath xmlns:m="http://schemas.openxmlformats.org/officeDocument/2006/math">
                    <m:r>
                      <a:rPr lang="en-US" altLang="zh-CN" b="0" i="1" smtClean="0">
                        <a:latin typeface="Cambria Math" panose="02040503050406030204" pitchFamily="18" charset="0"/>
                      </a:rPr>
                      <m:t>𝑟𝑜𝑡𝑎𝑡𝑒</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F670C3C2-9F28-4633-A095-3F0936F0C8E3}"/>
                  </a:ext>
                </a:extLst>
              </p:cNvPr>
              <p:cNvSpPr>
                <a:spLocks noGrp="1" noRot="1" noChangeAspect="1" noMove="1" noResize="1" noEditPoints="1" noAdjustHandles="1" noChangeArrowheads="1" noChangeShapeType="1" noTextEdit="1"/>
              </p:cNvSpPr>
              <p:nvPr>
                <p:ph idx="1"/>
              </p:nvPr>
            </p:nvSpPr>
            <p:spPr>
              <a:blipFill>
                <a:blip r:embed="rId3"/>
                <a:stretch>
                  <a:fillRect l="-1254"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282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DBF2F-9A1F-4A01-8885-85499EE6F37C}"/>
              </a:ext>
            </a:extLst>
          </p:cNvPr>
          <p:cNvSpPr>
            <a:spLocks noGrp="1"/>
          </p:cNvSpPr>
          <p:nvPr>
            <p:ph type="title"/>
          </p:nvPr>
        </p:nvSpPr>
        <p:spPr>
          <a:xfrm>
            <a:off x="1024128" y="585216"/>
            <a:ext cx="9720072" cy="1499616"/>
          </a:xfrm>
        </p:spPr>
        <p:txBody>
          <a:bodyPr/>
          <a:lstStyle/>
          <a:p>
            <a:r>
              <a:rPr lang="zh-CN" altLang="en-US" dirty="0"/>
              <a:t>三种情况</a:t>
            </a:r>
          </a:p>
        </p:txBody>
      </p:sp>
      <p:sp>
        <p:nvSpPr>
          <p:cNvPr id="4" name="椭圆 3">
            <a:extLst>
              <a:ext uri="{FF2B5EF4-FFF2-40B4-BE49-F238E27FC236}">
                <a16:creationId xmlns:a16="http://schemas.microsoft.com/office/drawing/2014/main" id="{0EA99CAC-0C89-46BF-8C0A-D929A7BBB090}"/>
              </a:ext>
            </a:extLst>
          </p:cNvPr>
          <p:cNvSpPr/>
          <p:nvPr/>
        </p:nvSpPr>
        <p:spPr>
          <a:xfrm>
            <a:off x="1065000" y="398977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5" name="椭圆 4">
            <a:extLst>
              <a:ext uri="{FF2B5EF4-FFF2-40B4-BE49-F238E27FC236}">
                <a16:creationId xmlns:a16="http://schemas.microsoft.com/office/drawing/2014/main" id="{F91E5086-CCEC-4126-ABDE-E3F3D0167DFA}"/>
              </a:ext>
            </a:extLst>
          </p:cNvPr>
          <p:cNvSpPr/>
          <p:nvPr/>
        </p:nvSpPr>
        <p:spPr>
          <a:xfrm>
            <a:off x="2155677" y="2660461"/>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6" name="椭圆 5">
            <a:extLst>
              <a:ext uri="{FF2B5EF4-FFF2-40B4-BE49-F238E27FC236}">
                <a16:creationId xmlns:a16="http://schemas.microsoft.com/office/drawing/2014/main" id="{620741AB-43AF-498D-9EEA-E5E1221E9793}"/>
              </a:ext>
            </a:extLst>
          </p:cNvPr>
          <p:cNvSpPr/>
          <p:nvPr/>
        </p:nvSpPr>
        <p:spPr>
          <a:xfrm>
            <a:off x="1552459" y="3325119"/>
            <a:ext cx="419449" cy="4110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 name="椭圆 6">
            <a:extLst>
              <a:ext uri="{FF2B5EF4-FFF2-40B4-BE49-F238E27FC236}">
                <a16:creationId xmlns:a16="http://schemas.microsoft.com/office/drawing/2014/main" id="{9EF0A8EE-FC45-4C99-9A46-97FBED7D783B}"/>
              </a:ext>
            </a:extLst>
          </p:cNvPr>
          <p:cNvSpPr/>
          <p:nvPr/>
        </p:nvSpPr>
        <p:spPr>
          <a:xfrm>
            <a:off x="2063792" y="398977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 name="椭圆 7">
            <a:extLst>
              <a:ext uri="{FF2B5EF4-FFF2-40B4-BE49-F238E27FC236}">
                <a16:creationId xmlns:a16="http://schemas.microsoft.com/office/drawing/2014/main" id="{3BA9A895-F9F3-4C17-89CA-14A87B228862}"/>
              </a:ext>
            </a:extLst>
          </p:cNvPr>
          <p:cNvSpPr/>
          <p:nvPr/>
        </p:nvSpPr>
        <p:spPr>
          <a:xfrm>
            <a:off x="2702361" y="3325119"/>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9" name="椭圆 8">
            <a:extLst>
              <a:ext uri="{FF2B5EF4-FFF2-40B4-BE49-F238E27FC236}">
                <a16:creationId xmlns:a16="http://schemas.microsoft.com/office/drawing/2014/main" id="{6932317A-E498-4C2D-8ACF-96C3DD3BEB18}"/>
              </a:ext>
            </a:extLst>
          </p:cNvPr>
          <p:cNvSpPr/>
          <p:nvPr/>
        </p:nvSpPr>
        <p:spPr>
          <a:xfrm>
            <a:off x="3222478" y="398977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10" name="直接连接符 9">
            <a:extLst>
              <a:ext uri="{FF2B5EF4-FFF2-40B4-BE49-F238E27FC236}">
                <a16:creationId xmlns:a16="http://schemas.microsoft.com/office/drawing/2014/main" id="{ABAB2510-4A40-4610-A4CB-FD13D845DC6A}"/>
              </a:ext>
            </a:extLst>
          </p:cNvPr>
          <p:cNvCxnSpPr>
            <a:cxnSpLocks/>
            <a:stCxn id="4" idx="0"/>
            <a:endCxn id="6" idx="3"/>
          </p:cNvCxnSpPr>
          <p:nvPr/>
        </p:nvCxnSpPr>
        <p:spPr>
          <a:xfrm flipV="1">
            <a:off x="1274725" y="3675982"/>
            <a:ext cx="339161" cy="313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99E164BA-B794-4DFE-9CDF-CE4CBDB36905}"/>
              </a:ext>
            </a:extLst>
          </p:cNvPr>
          <p:cNvCxnSpPr>
            <a:cxnSpLocks/>
            <a:stCxn id="6" idx="7"/>
            <a:endCxn id="5" idx="3"/>
          </p:cNvCxnSpPr>
          <p:nvPr/>
        </p:nvCxnSpPr>
        <p:spPr>
          <a:xfrm flipV="1">
            <a:off x="1910481" y="3011324"/>
            <a:ext cx="306623"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D7DAB7E-FE52-42A9-871C-FD023BDAC9F8}"/>
              </a:ext>
            </a:extLst>
          </p:cNvPr>
          <p:cNvCxnSpPr>
            <a:cxnSpLocks/>
            <a:stCxn id="8" idx="1"/>
            <a:endCxn id="5" idx="5"/>
          </p:cNvCxnSpPr>
          <p:nvPr/>
        </p:nvCxnSpPr>
        <p:spPr>
          <a:xfrm flipH="1" flipV="1">
            <a:off x="2513699" y="3011324"/>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6AA9F20-1F88-47AA-85C6-6909B0F6764B}"/>
              </a:ext>
            </a:extLst>
          </p:cNvPr>
          <p:cNvCxnSpPr>
            <a:cxnSpLocks/>
            <a:stCxn id="7" idx="1"/>
            <a:endCxn id="6" idx="5"/>
          </p:cNvCxnSpPr>
          <p:nvPr/>
        </p:nvCxnSpPr>
        <p:spPr>
          <a:xfrm flipH="1" flipV="1">
            <a:off x="1910481" y="3675982"/>
            <a:ext cx="214738"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E4EF15E-B5C8-41B2-A90D-53578DC86E1C}"/>
              </a:ext>
            </a:extLst>
          </p:cNvPr>
          <p:cNvCxnSpPr>
            <a:cxnSpLocks/>
            <a:stCxn id="9" idx="1"/>
            <a:endCxn id="8" idx="5"/>
          </p:cNvCxnSpPr>
          <p:nvPr/>
        </p:nvCxnSpPr>
        <p:spPr>
          <a:xfrm flipH="1" flipV="1">
            <a:off x="3060383" y="3675982"/>
            <a:ext cx="223522" cy="373994"/>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2289FA6C-740E-43CC-A768-D67986DA2BD5}"/>
              </a:ext>
            </a:extLst>
          </p:cNvPr>
          <p:cNvSpPr/>
          <p:nvPr/>
        </p:nvSpPr>
        <p:spPr>
          <a:xfrm>
            <a:off x="4340530" y="4563031"/>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6" name="椭圆 15">
            <a:extLst>
              <a:ext uri="{FF2B5EF4-FFF2-40B4-BE49-F238E27FC236}">
                <a16:creationId xmlns:a16="http://schemas.microsoft.com/office/drawing/2014/main" id="{5EC696F5-94CD-4BA7-8608-C31F1FF6ACEA}"/>
              </a:ext>
            </a:extLst>
          </p:cNvPr>
          <p:cNvSpPr/>
          <p:nvPr/>
        </p:nvSpPr>
        <p:spPr>
          <a:xfrm>
            <a:off x="5640243" y="257148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7" name="椭圆 16">
            <a:extLst>
              <a:ext uri="{FF2B5EF4-FFF2-40B4-BE49-F238E27FC236}">
                <a16:creationId xmlns:a16="http://schemas.microsoft.com/office/drawing/2014/main" id="{D6B48EE8-3C5A-472E-8AF1-FD19AD4C9E9B}"/>
              </a:ext>
            </a:extLst>
          </p:cNvPr>
          <p:cNvSpPr/>
          <p:nvPr/>
        </p:nvSpPr>
        <p:spPr>
          <a:xfrm>
            <a:off x="4704775" y="3812564"/>
            <a:ext cx="419449" cy="4110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8" name="椭圆 17">
            <a:extLst>
              <a:ext uri="{FF2B5EF4-FFF2-40B4-BE49-F238E27FC236}">
                <a16:creationId xmlns:a16="http://schemas.microsoft.com/office/drawing/2014/main" id="{DADD1333-9C51-4485-8089-B1D37620AAA9}"/>
              </a:ext>
            </a:extLst>
          </p:cNvPr>
          <p:cNvSpPr/>
          <p:nvPr/>
        </p:nvSpPr>
        <p:spPr>
          <a:xfrm>
            <a:off x="5072496" y="3117661"/>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椭圆 18">
            <a:extLst>
              <a:ext uri="{FF2B5EF4-FFF2-40B4-BE49-F238E27FC236}">
                <a16:creationId xmlns:a16="http://schemas.microsoft.com/office/drawing/2014/main" id="{54652B2E-0B8F-431E-BD19-BBC182F6E916}"/>
              </a:ext>
            </a:extLst>
          </p:cNvPr>
          <p:cNvSpPr/>
          <p:nvPr/>
        </p:nvSpPr>
        <p:spPr>
          <a:xfrm>
            <a:off x="6186927" y="3236146"/>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20" name="椭圆 19">
            <a:extLst>
              <a:ext uri="{FF2B5EF4-FFF2-40B4-BE49-F238E27FC236}">
                <a16:creationId xmlns:a16="http://schemas.microsoft.com/office/drawing/2014/main" id="{3C805994-05F5-40AE-BBD5-FCCD6F5DFF8E}"/>
              </a:ext>
            </a:extLst>
          </p:cNvPr>
          <p:cNvSpPr/>
          <p:nvPr/>
        </p:nvSpPr>
        <p:spPr>
          <a:xfrm>
            <a:off x="6707044" y="390080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21" name="直接连接符 20">
            <a:extLst>
              <a:ext uri="{FF2B5EF4-FFF2-40B4-BE49-F238E27FC236}">
                <a16:creationId xmlns:a16="http://schemas.microsoft.com/office/drawing/2014/main" id="{1FB07BB9-94D9-4BE4-80A0-A38B4CCD7CB7}"/>
              </a:ext>
            </a:extLst>
          </p:cNvPr>
          <p:cNvCxnSpPr>
            <a:cxnSpLocks/>
            <a:stCxn id="15" idx="0"/>
            <a:endCxn id="17" idx="3"/>
          </p:cNvCxnSpPr>
          <p:nvPr/>
        </p:nvCxnSpPr>
        <p:spPr>
          <a:xfrm flipV="1">
            <a:off x="4550255" y="4163427"/>
            <a:ext cx="215947" cy="399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B82D8671-373A-4E7A-BD1A-9325925AA968}"/>
              </a:ext>
            </a:extLst>
          </p:cNvPr>
          <p:cNvCxnSpPr>
            <a:cxnSpLocks/>
            <a:stCxn id="18" idx="7"/>
            <a:endCxn id="16" idx="3"/>
          </p:cNvCxnSpPr>
          <p:nvPr/>
        </p:nvCxnSpPr>
        <p:spPr>
          <a:xfrm flipV="1">
            <a:off x="5430518" y="2922351"/>
            <a:ext cx="271152" cy="255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046C696-3061-4969-BAC5-491F8C16955C}"/>
              </a:ext>
            </a:extLst>
          </p:cNvPr>
          <p:cNvCxnSpPr>
            <a:cxnSpLocks/>
            <a:stCxn id="19" idx="1"/>
            <a:endCxn id="16" idx="5"/>
          </p:cNvCxnSpPr>
          <p:nvPr/>
        </p:nvCxnSpPr>
        <p:spPr>
          <a:xfrm flipH="1" flipV="1">
            <a:off x="5998265" y="2922351"/>
            <a:ext cx="250089" cy="3739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62BE88A-DE23-4942-82AD-D24A090F3149}"/>
              </a:ext>
            </a:extLst>
          </p:cNvPr>
          <p:cNvCxnSpPr>
            <a:cxnSpLocks/>
            <a:stCxn id="18" idx="3"/>
            <a:endCxn id="17" idx="0"/>
          </p:cNvCxnSpPr>
          <p:nvPr/>
        </p:nvCxnSpPr>
        <p:spPr>
          <a:xfrm flipH="1">
            <a:off x="4914500" y="3468524"/>
            <a:ext cx="219423" cy="344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BF9D805E-1B6A-4AA3-9BEA-2BE43549F937}"/>
              </a:ext>
            </a:extLst>
          </p:cNvPr>
          <p:cNvCxnSpPr>
            <a:cxnSpLocks/>
            <a:stCxn id="20" idx="1"/>
            <a:endCxn id="19" idx="5"/>
          </p:cNvCxnSpPr>
          <p:nvPr/>
        </p:nvCxnSpPr>
        <p:spPr>
          <a:xfrm flipH="1" flipV="1">
            <a:off x="6544949" y="3587009"/>
            <a:ext cx="223522" cy="373994"/>
          </a:xfrm>
          <a:prstGeom prst="line">
            <a:avLst/>
          </a:prstGeom>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90405929-73F6-4B53-97C7-48C33F7EBEF5}"/>
              </a:ext>
            </a:extLst>
          </p:cNvPr>
          <p:cNvSpPr/>
          <p:nvPr/>
        </p:nvSpPr>
        <p:spPr>
          <a:xfrm>
            <a:off x="8557757" y="4357502"/>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42" name="椭圆 41">
            <a:extLst>
              <a:ext uri="{FF2B5EF4-FFF2-40B4-BE49-F238E27FC236}">
                <a16:creationId xmlns:a16="http://schemas.microsoft.com/office/drawing/2014/main" id="{8A85ABCF-AA46-42A0-9F9D-E2427D29DFBD}"/>
              </a:ext>
            </a:extLst>
          </p:cNvPr>
          <p:cNvSpPr/>
          <p:nvPr/>
        </p:nvSpPr>
        <p:spPr>
          <a:xfrm>
            <a:off x="8992542" y="3730141"/>
            <a:ext cx="419449" cy="41106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43" name="椭圆 42">
            <a:extLst>
              <a:ext uri="{FF2B5EF4-FFF2-40B4-BE49-F238E27FC236}">
                <a16:creationId xmlns:a16="http://schemas.microsoft.com/office/drawing/2014/main" id="{40FE2560-709A-485A-8D3A-4D535FA1B4D8}"/>
              </a:ext>
            </a:extLst>
          </p:cNvPr>
          <p:cNvSpPr/>
          <p:nvPr/>
        </p:nvSpPr>
        <p:spPr>
          <a:xfrm>
            <a:off x="9558211" y="4357502"/>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45" name="椭圆 44">
            <a:extLst>
              <a:ext uri="{FF2B5EF4-FFF2-40B4-BE49-F238E27FC236}">
                <a16:creationId xmlns:a16="http://schemas.microsoft.com/office/drawing/2014/main" id="{C7FFCEDF-D658-411A-B765-FF426ED45991}"/>
              </a:ext>
            </a:extLst>
          </p:cNvPr>
          <p:cNvSpPr/>
          <p:nvPr/>
        </p:nvSpPr>
        <p:spPr>
          <a:xfrm>
            <a:off x="9410773" y="3031017"/>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cxnSp>
        <p:nvCxnSpPr>
          <p:cNvPr id="46" name="直接连接符 45">
            <a:extLst>
              <a:ext uri="{FF2B5EF4-FFF2-40B4-BE49-F238E27FC236}">
                <a16:creationId xmlns:a16="http://schemas.microsoft.com/office/drawing/2014/main" id="{1BF2D5E3-F395-40F4-A378-A383D3CC5112}"/>
              </a:ext>
            </a:extLst>
          </p:cNvPr>
          <p:cNvCxnSpPr>
            <a:cxnSpLocks/>
            <a:stCxn id="40" idx="0"/>
            <a:endCxn id="42" idx="3"/>
          </p:cNvCxnSpPr>
          <p:nvPr/>
        </p:nvCxnSpPr>
        <p:spPr>
          <a:xfrm flipV="1">
            <a:off x="8767482" y="4081004"/>
            <a:ext cx="286487" cy="276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D8338FF-EFB0-41D0-A662-9FB5F7774979}"/>
              </a:ext>
            </a:extLst>
          </p:cNvPr>
          <p:cNvCxnSpPr>
            <a:cxnSpLocks/>
            <a:stCxn id="43" idx="1"/>
            <a:endCxn id="42" idx="5"/>
          </p:cNvCxnSpPr>
          <p:nvPr/>
        </p:nvCxnSpPr>
        <p:spPr>
          <a:xfrm flipH="1" flipV="1">
            <a:off x="9350564" y="4081004"/>
            <a:ext cx="269074" cy="33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F2A36264-410C-4F7D-9FA6-E5026F38D263}"/>
              </a:ext>
            </a:extLst>
          </p:cNvPr>
          <p:cNvCxnSpPr>
            <a:cxnSpLocks/>
            <a:stCxn id="45" idx="1"/>
            <a:endCxn id="72" idx="5"/>
          </p:cNvCxnSpPr>
          <p:nvPr/>
        </p:nvCxnSpPr>
        <p:spPr>
          <a:xfrm flipH="1" flipV="1">
            <a:off x="9008765" y="2716821"/>
            <a:ext cx="463435" cy="374394"/>
          </a:xfrm>
          <a:prstGeom prst="line">
            <a:avLst/>
          </a:prstGeom>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918D3C66-89DA-4CFA-91D6-869F6FDCDB72}"/>
              </a:ext>
            </a:extLst>
          </p:cNvPr>
          <p:cNvSpPr/>
          <p:nvPr/>
        </p:nvSpPr>
        <p:spPr>
          <a:xfrm>
            <a:off x="8650743" y="2365958"/>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75" name="椭圆 74">
            <a:extLst>
              <a:ext uri="{FF2B5EF4-FFF2-40B4-BE49-F238E27FC236}">
                <a16:creationId xmlns:a16="http://schemas.microsoft.com/office/drawing/2014/main" id="{3DC21520-F150-4E28-961D-F88FAE182744}"/>
              </a:ext>
            </a:extLst>
          </p:cNvPr>
          <p:cNvSpPr/>
          <p:nvPr/>
        </p:nvSpPr>
        <p:spPr>
          <a:xfrm>
            <a:off x="8128415" y="3091215"/>
            <a:ext cx="419449" cy="4110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cxnSp>
        <p:nvCxnSpPr>
          <p:cNvPr id="84" name="直接连接符 83">
            <a:extLst>
              <a:ext uri="{FF2B5EF4-FFF2-40B4-BE49-F238E27FC236}">
                <a16:creationId xmlns:a16="http://schemas.microsoft.com/office/drawing/2014/main" id="{8A3B5038-155C-46F4-A26A-BE9AA240403C}"/>
              </a:ext>
            </a:extLst>
          </p:cNvPr>
          <p:cNvCxnSpPr>
            <a:cxnSpLocks/>
            <a:stCxn id="72" idx="3"/>
            <a:endCxn id="75" idx="0"/>
          </p:cNvCxnSpPr>
          <p:nvPr/>
        </p:nvCxnSpPr>
        <p:spPr>
          <a:xfrm flipH="1">
            <a:off x="8338140" y="2716821"/>
            <a:ext cx="374030" cy="374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C86D4EC6-0A04-4389-83D9-324619384F21}"/>
              </a:ext>
            </a:extLst>
          </p:cNvPr>
          <p:cNvCxnSpPr>
            <a:cxnSpLocks/>
            <a:stCxn id="45" idx="3"/>
            <a:endCxn id="42" idx="0"/>
          </p:cNvCxnSpPr>
          <p:nvPr/>
        </p:nvCxnSpPr>
        <p:spPr>
          <a:xfrm flipH="1">
            <a:off x="9202267" y="3381880"/>
            <a:ext cx="269933" cy="34826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AAE5E67C-0615-42A7-BBC0-51DEA165C2A6}"/>
                  </a:ext>
                </a:extLst>
              </p:cNvPr>
              <p:cNvSpPr txBox="1"/>
              <p:nvPr/>
            </p:nvSpPr>
            <p:spPr>
              <a:xfrm>
                <a:off x="1900010" y="5158288"/>
                <a:ext cx="9307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dirty="0" smtClean="0">
                          <a:latin typeface="Cambria Math" panose="02040503050406030204" pitchFamily="18" charset="0"/>
                        </a:rPr>
                        <m:t>𝑧𝑖𝑔</m:t>
                      </m:r>
                    </m:oMath>
                  </m:oMathPara>
                </a14:m>
                <a:endParaRPr lang="zh-CN" altLang="en-US" sz="3200" dirty="0"/>
              </a:p>
            </p:txBody>
          </p:sp>
        </mc:Choice>
        <mc:Fallback xmlns="">
          <p:sp>
            <p:nvSpPr>
              <p:cNvPr id="95" name="文本框 94">
                <a:extLst>
                  <a:ext uri="{FF2B5EF4-FFF2-40B4-BE49-F238E27FC236}">
                    <a16:creationId xmlns:a16="http://schemas.microsoft.com/office/drawing/2014/main" id="{AAE5E67C-0615-42A7-BBC0-51DEA165C2A6}"/>
                  </a:ext>
                </a:extLst>
              </p:cNvPr>
              <p:cNvSpPr txBox="1">
                <a:spLocks noRot="1" noChangeAspect="1" noMove="1" noResize="1" noEditPoints="1" noAdjustHandles="1" noChangeArrowheads="1" noChangeShapeType="1" noTextEdit="1"/>
              </p:cNvSpPr>
              <p:nvPr/>
            </p:nvSpPr>
            <p:spPr>
              <a:xfrm>
                <a:off x="1900010" y="5158288"/>
                <a:ext cx="930782" cy="5847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29FF1C92-F620-4346-963F-4D2270AB7DED}"/>
                  </a:ext>
                </a:extLst>
              </p:cNvPr>
              <p:cNvSpPr txBox="1"/>
              <p:nvPr/>
            </p:nvSpPr>
            <p:spPr>
              <a:xfrm>
                <a:off x="4644227" y="5160660"/>
                <a:ext cx="2111707"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dirty="0" smtClean="0">
                          <a:latin typeface="Cambria Math" panose="02040503050406030204" pitchFamily="18" charset="0"/>
                        </a:rPr>
                        <m:t>𝑧𝑖𝑔</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𝑧𝑖𝑔</m:t>
                      </m:r>
                    </m:oMath>
                  </m:oMathPara>
                </a14:m>
                <a:endParaRPr lang="zh-CN" altLang="en-US" sz="3200" dirty="0"/>
              </a:p>
            </p:txBody>
          </p:sp>
        </mc:Choice>
        <mc:Fallback xmlns="">
          <p:sp>
            <p:nvSpPr>
              <p:cNvPr id="96" name="文本框 95">
                <a:extLst>
                  <a:ext uri="{FF2B5EF4-FFF2-40B4-BE49-F238E27FC236}">
                    <a16:creationId xmlns:a16="http://schemas.microsoft.com/office/drawing/2014/main" id="{29FF1C92-F620-4346-963F-4D2270AB7DED}"/>
                  </a:ext>
                </a:extLst>
              </p:cNvPr>
              <p:cNvSpPr txBox="1">
                <a:spLocks noRot="1" noChangeAspect="1" noMove="1" noResize="1" noEditPoints="1" noAdjustHandles="1" noChangeArrowheads="1" noChangeShapeType="1" noTextEdit="1"/>
              </p:cNvSpPr>
              <p:nvPr/>
            </p:nvSpPr>
            <p:spPr>
              <a:xfrm>
                <a:off x="4644227" y="5160660"/>
                <a:ext cx="2111707"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0045FCA1-2E2E-42DF-89E9-4783D826FD8E}"/>
                  </a:ext>
                </a:extLst>
              </p:cNvPr>
              <p:cNvSpPr txBox="1"/>
              <p:nvPr/>
            </p:nvSpPr>
            <p:spPr>
              <a:xfrm>
                <a:off x="7646747" y="5152799"/>
                <a:ext cx="2427439"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3200" i="1" dirty="0" smtClean="0">
                          <a:latin typeface="Cambria Math" panose="02040503050406030204" pitchFamily="18" charset="0"/>
                        </a:rPr>
                        <m:t>𝑧𝑖𝑔</m:t>
                      </m:r>
                      <m:r>
                        <a:rPr lang="en-US" altLang="zh-CN" sz="3200" b="0" i="1" dirty="0" smtClean="0">
                          <a:latin typeface="Cambria Math" panose="02040503050406030204" pitchFamily="18" charset="0"/>
                        </a:rPr>
                        <m:t>−</m:t>
                      </m:r>
                      <m:r>
                        <a:rPr lang="en-US" altLang="zh-CN" sz="3200" b="0" i="1" dirty="0" smtClean="0">
                          <a:latin typeface="Cambria Math" panose="02040503050406030204" pitchFamily="18" charset="0"/>
                        </a:rPr>
                        <m:t>𝑧𝑎𝑔</m:t>
                      </m:r>
                    </m:oMath>
                  </m:oMathPara>
                </a14:m>
                <a:endParaRPr lang="zh-CN" altLang="en-US" sz="3200" dirty="0"/>
              </a:p>
            </p:txBody>
          </p:sp>
        </mc:Choice>
        <mc:Fallback xmlns="">
          <p:sp>
            <p:nvSpPr>
              <p:cNvPr id="97" name="文本框 96">
                <a:extLst>
                  <a:ext uri="{FF2B5EF4-FFF2-40B4-BE49-F238E27FC236}">
                    <a16:creationId xmlns:a16="http://schemas.microsoft.com/office/drawing/2014/main" id="{0045FCA1-2E2E-42DF-89E9-4783D826FD8E}"/>
                  </a:ext>
                </a:extLst>
              </p:cNvPr>
              <p:cNvSpPr txBox="1">
                <a:spLocks noRot="1" noChangeAspect="1" noMove="1" noResize="1" noEditPoints="1" noAdjustHandles="1" noChangeArrowheads="1" noChangeShapeType="1" noTextEdit="1"/>
              </p:cNvSpPr>
              <p:nvPr/>
            </p:nvSpPr>
            <p:spPr>
              <a:xfrm>
                <a:off x="7646747" y="5152799"/>
                <a:ext cx="2427439" cy="58477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4188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31E8C-8D2A-44D4-A74F-C2DB945FACFF}"/>
              </a:ext>
            </a:extLst>
          </p:cNvPr>
          <p:cNvSpPr>
            <a:spLocks noGrp="1"/>
          </p:cNvSpPr>
          <p:nvPr>
            <p:ph type="title"/>
          </p:nvPr>
        </p:nvSpPr>
        <p:spPr/>
        <p:txBody>
          <a:bodyPr/>
          <a:lstStyle/>
          <a:p>
            <a:r>
              <a:rPr lang="zh-CN" altLang="en-US" dirty="0"/>
              <a:t>代码</a:t>
            </a:r>
          </a:p>
        </p:txBody>
      </p:sp>
      <p:sp>
        <p:nvSpPr>
          <p:cNvPr id="3" name="内容占位符 2">
            <a:extLst>
              <a:ext uri="{FF2B5EF4-FFF2-40B4-BE49-F238E27FC236}">
                <a16:creationId xmlns:a16="http://schemas.microsoft.com/office/drawing/2014/main" id="{F7BFD0E7-F296-4546-9D9D-537DF7A248C6}"/>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48130017-42F5-4572-A0BC-2926AA9EBDEA}"/>
              </a:ext>
            </a:extLst>
          </p:cNvPr>
          <p:cNvPicPr>
            <a:picLocks noChangeAspect="1"/>
          </p:cNvPicPr>
          <p:nvPr/>
        </p:nvPicPr>
        <p:blipFill rotWithShape="1">
          <a:blip r:embed="rId2"/>
          <a:srcRect b="1757"/>
          <a:stretch/>
        </p:blipFill>
        <p:spPr>
          <a:xfrm>
            <a:off x="1024128" y="2031013"/>
            <a:ext cx="6038095" cy="4453677"/>
          </a:xfrm>
          <a:prstGeom prst="rect">
            <a:avLst/>
          </a:prstGeom>
        </p:spPr>
      </p:pic>
    </p:spTree>
    <p:extLst>
      <p:ext uri="{BB962C8B-B14F-4D97-AF65-F5344CB8AC3E}">
        <p14:creationId xmlns:p14="http://schemas.microsoft.com/office/powerpoint/2010/main" val="324973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D3446-B841-49BA-8167-5ED7853571DA}"/>
              </a:ext>
            </a:extLst>
          </p:cNvPr>
          <p:cNvSpPr>
            <a:spLocks noGrp="1"/>
          </p:cNvSpPr>
          <p:nvPr>
            <p:ph type="title"/>
          </p:nvPr>
        </p:nvSpPr>
        <p:spPr/>
        <p:txBody>
          <a:bodyPr/>
          <a:lstStyle/>
          <a:p>
            <a:r>
              <a:rPr lang="zh-CN" altLang="en-US" dirty="0"/>
              <a:t>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4A30A7-1B77-49AD-967B-7701F57F2C4B}"/>
                  </a:ext>
                </a:extLst>
              </p:cNvPr>
              <p:cNvSpPr>
                <a:spLocks noGrp="1"/>
              </p:cNvSpPr>
              <p:nvPr>
                <p:ph idx="1"/>
              </p:nvPr>
            </p:nvSpPr>
            <p:spPr/>
            <p:txBody>
              <a:bodyPr>
                <a:normAutofit/>
              </a:bodyPr>
              <a:lstStyle/>
              <a:p>
                <a:r>
                  <a:rPr lang="zh-CN" altLang="en-US" sz="2800" dirty="0"/>
                  <a:t>定义：</a:t>
                </a:r>
                <a:endParaRPr lang="en-US" altLang="zh-CN" sz="2800" dirty="0"/>
              </a:p>
              <a:p>
                <a:r>
                  <a:rPr lang="zh-CN" altLang="en-US" sz="2800" dirty="0"/>
                  <a:t>栈是仅允许在表的一端进行插入和删除运算。这一端被称为栈顶，相对地，把另一端称为栈底。</a:t>
                </a:r>
                <a:endParaRPr lang="en-US" altLang="zh-CN" sz="2800" dirty="0"/>
              </a:p>
              <a:p>
                <a:r>
                  <a:rPr lang="zh-CN" altLang="en-US" sz="2800" dirty="0"/>
                  <a:t>一般的，我们用数组来实现，把数组的第一位作为栈底，维护一个变量</a:t>
                </a:r>
                <a14:m>
                  <m:oMath xmlns:m="http://schemas.openxmlformats.org/officeDocument/2006/math">
                    <m:r>
                      <a:rPr lang="en-US" altLang="zh-CN" sz="2800" b="0" i="1" smtClean="0">
                        <a:latin typeface="Cambria Math" panose="02040503050406030204" pitchFamily="18" charset="0"/>
                      </a:rPr>
                      <m:t>𝑟</m:t>
                    </m:r>
                    <m:r>
                      <a:rPr lang="zh-CN" altLang="en-US" sz="2800" i="1">
                        <a:latin typeface="Cambria Math" panose="02040503050406030204" pitchFamily="18" charset="0"/>
                      </a:rPr>
                      <m:t>同时</m:t>
                    </m:r>
                  </m:oMath>
                </a14:m>
                <a:r>
                  <a:rPr lang="zh-CN" altLang="en-US" sz="2800" dirty="0"/>
                  <a:t>表示栈里元素个数与栈顶元素的位置。</a:t>
                </a:r>
                <a:endParaRPr lang="en-US" altLang="zh-CN" sz="2800" dirty="0"/>
              </a:p>
              <a:p>
                <a:r>
                  <a:rPr lang="zh-CN" altLang="en-US" sz="2800" dirty="0"/>
                  <a:t>若把</a:t>
                </a:r>
                <a14:m>
                  <m:oMath xmlns:m="http://schemas.openxmlformats.org/officeDocument/2006/math">
                    <m:r>
                      <a:rPr lang="en-US" altLang="zh-CN" sz="2800" i="1" dirty="0" smtClean="0">
                        <a:latin typeface="Cambria Math" panose="02040503050406030204" pitchFamily="18" charset="0"/>
                      </a:rPr>
                      <m:t>𝑎</m:t>
                    </m:r>
                    <m:r>
                      <a:rPr lang="en-US" altLang="zh-CN" sz="2800" i="1" dirty="0" smtClean="0">
                        <a:latin typeface="Cambria Math" panose="02040503050406030204" pitchFamily="18" charset="0"/>
                      </a:rPr>
                      <m:t>[1]</m:t>
                    </m:r>
                  </m:oMath>
                </a14:m>
                <a:r>
                  <a:rPr lang="zh-CN" altLang="en-US" sz="2800" dirty="0"/>
                  <a:t>作为栈底，删除栈顶时，</a:t>
                </a:r>
                <a14:m>
                  <m:oMath xmlns:m="http://schemas.openxmlformats.org/officeDocument/2006/math">
                    <m:r>
                      <a:rPr lang="en-US" altLang="zh-CN" sz="2800" b="0" i="1" smtClean="0">
                        <a:latin typeface="Cambria Math" panose="02040503050406030204" pitchFamily="18" charset="0"/>
                      </a:rPr>
                      <m:t>𝑎</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𝑟</m:t>
                        </m:r>
                        <m:r>
                          <a:rPr lang="en-US" altLang="zh-CN" sz="2800" b="0" i="1" smtClean="0">
                            <a:latin typeface="Cambria Math" panose="02040503050406030204" pitchFamily="18" charset="0"/>
                          </a:rPr>
                          <m:t>−−</m:t>
                        </m:r>
                      </m:e>
                    </m:d>
                    <m:r>
                      <a:rPr lang="en-US" altLang="zh-CN" sz="2800" b="0" i="1" smtClean="0">
                        <a:latin typeface="Cambria Math" panose="02040503050406030204" pitchFamily="18" charset="0"/>
                      </a:rPr>
                      <m:t>=0</m:t>
                    </m:r>
                    <m:r>
                      <a:rPr lang="zh-CN" altLang="en-US" sz="2800" i="1">
                        <a:latin typeface="Cambria Math" panose="02040503050406030204" pitchFamily="18" charset="0"/>
                      </a:rPr>
                      <m:t>；</m:t>
                    </m:r>
                  </m:oMath>
                </a14:m>
                <a:r>
                  <a:rPr lang="zh-CN" altLang="en-US" sz="2800" dirty="0"/>
                  <a:t>加入新元素</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时</a:t>
                </a:r>
                <a14:m>
                  <m:oMath xmlns:m="http://schemas.openxmlformats.org/officeDocument/2006/math">
                    <m:r>
                      <a:rPr lang="en-US" altLang="zh-CN" sz="2800" b="0" i="1" smtClean="0">
                        <a:latin typeface="Cambria Math" panose="02040503050406030204" pitchFamily="18" charset="0"/>
                      </a:rPr>
                      <m:t>𝑎</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𝑟</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zh-CN" altLang="en-US" sz="2800" i="1">
                        <a:latin typeface="Cambria Math" panose="02040503050406030204" pitchFamily="18" charset="0"/>
                      </a:rPr>
                      <m:t>。</m:t>
                    </m:r>
                  </m:oMath>
                </a14:m>
                <a:endParaRPr lang="en-US" altLang="zh-CN" sz="2800" dirty="0"/>
              </a:p>
            </p:txBody>
          </p:sp>
        </mc:Choice>
        <mc:Fallback xmlns="">
          <p:sp>
            <p:nvSpPr>
              <p:cNvPr id="3" name="内容占位符 2">
                <a:extLst>
                  <a:ext uri="{FF2B5EF4-FFF2-40B4-BE49-F238E27FC236}">
                    <a16:creationId xmlns:a16="http://schemas.microsoft.com/office/drawing/2014/main" id="{884A30A7-1B77-49AD-967B-7701F57F2C4B}"/>
                  </a:ext>
                </a:extLst>
              </p:cNvPr>
              <p:cNvSpPr>
                <a:spLocks noGrp="1" noRot="1" noChangeAspect="1" noMove="1" noResize="1" noEditPoints="1" noAdjustHandles="1" noChangeArrowheads="1" noChangeShapeType="1" noTextEdit="1"/>
              </p:cNvSpPr>
              <p:nvPr>
                <p:ph idx="1"/>
              </p:nvPr>
            </p:nvSpPr>
            <p:spPr>
              <a:blipFill>
                <a:blip r:embed="rId2"/>
                <a:stretch>
                  <a:fillRect l="-815" t="-2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637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16E76D-928A-42DD-A538-D056571DFA94}"/>
              </a:ext>
            </a:extLst>
          </p:cNvPr>
          <p:cNvSpPr>
            <a:spLocks noGrp="1"/>
          </p:cNvSpPr>
          <p:nvPr>
            <p:ph type="title"/>
          </p:nvPr>
        </p:nvSpPr>
        <p:spPr/>
        <p:txBody>
          <a:bodyPr/>
          <a:lstStyle/>
          <a:p>
            <a:r>
              <a:rPr lang="zh-CN" altLang="en-US" dirty="0"/>
              <a:t>回到题目</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9A94D6C-95A6-492C-94F5-7EF8D329714D}"/>
                  </a:ext>
                </a:extLst>
              </p:cNvPr>
              <p:cNvSpPr>
                <a:spLocks noGrp="1"/>
              </p:cNvSpPr>
              <p:nvPr>
                <p:ph idx="1"/>
              </p:nvPr>
            </p:nvSpPr>
            <p:spPr/>
            <p:txBody>
              <a:bodyPr/>
              <a:lstStyle/>
              <a:p>
                <a:r>
                  <a:rPr lang="zh-CN" altLang="en-US" dirty="0"/>
                  <a:t>好了，现在我们使用</a:t>
                </a:r>
                <a14:m>
                  <m:oMath xmlns:m="http://schemas.openxmlformats.org/officeDocument/2006/math">
                    <m:r>
                      <a:rPr lang="en-US" altLang="zh-CN" i="1" dirty="0" smtClean="0">
                        <a:latin typeface="Cambria Math" panose="02040503050406030204" pitchFamily="18" charset="0"/>
                      </a:rPr>
                      <m:t>𝑠𝑝𝑙𝑎𝑦</m:t>
                    </m:r>
                  </m:oMath>
                </a14:m>
                <a:r>
                  <a:rPr lang="zh-CN" altLang="en-US" dirty="0"/>
                  <a:t>，可以进行插入和查询了，但修改操作怎么办呢？</a:t>
                </a:r>
                <a:endParaRPr lang="en-US" altLang="zh-CN" dirty="0"/>
              </a:p>
              <a:p>
                <a:r>
                  <a:rPr lang="zh-CN" altLang="en-US" dirty="0"/>
                  <a:t>很简单，假如修改</a:t>
                </a:r>
                <a14:m>
                  <m:oMath xmlns:m="http://schemas.openxmlformats.org/officeDocument/2006/math">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，记位置</a:t>
                </a:r>
                <a14:m>
                  <m:oMath xmlns:m="http://schemas.openxmlformats.org/officeDocument/2006/math">
                    <m:r>
                      <a:rPr lang="en-US" altLang="zh-CN" b="0" i="1" smtClean="0">
                        <a:latin typeface="Cambria Math" panose="02040503050406030204" pitchFamily="18" charset="0"/>
                      </a:rPr>
                      <m:t>𝑖</m:t>
                    </m:r>
                  </m:oMath>
                </a14:m>
                <a:r>
                  <a:rPr lang="zh-CN" altLang="en-US" dirty="0"/>
                  <a:t>对应点</a:t>
                </a:r>
                <a14:m>
                  <m:oMath xmlns:m="http://schemas.openxmlformats.org/officeDocument/2006/math">
                    <m:r>
                      <a:rPr lang="en-US" altLang="zh-CN" b="0" i="1" smtClean="0">
                        <a:latin typeface="Cambria Math" panose="02040503050406030204" pitchFamily="18" charset="0"/>
                      </a:rPr>
                      <m:t>𝑥</m:t>
                    </m:r>
                  </m:oMath>
                </a14:m>
                <a:r>
                  <a:rPr lang="zh-CN" altLang="en-US" dirty="0"/>
                  <a:t>，我们把它旋转为叶子结点，即不断</a:t>
                </a:r>
                <a14:m>
                  <m:oMath xmlns:m="http://schemas.openxmlformats.org/officeDocument/2006/math">
                    <m:r>
                      <a:rPr lang="en-US" altLang="zh-CN" i="1" dirty="0" smtClean="0">
                        <a:latin typeface="Cambria Math" panose="02040503050406030204" pitchFamily="18" charset="0"/>
                      </a:rPr>
                      <m:t>𝑟𝑜𝑡𝑎𝑡𝑒</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𝑠𝑜</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𝑥</m:t>
                        </m:r>
                      </m:sub>
                    </m:sSub>
                    <m:r>
                      <a:rPr lang="en-US" altLang="zh-CN" b="0" i="1" dirty="0" smtClean="0">
                        <a:latin typeface="Cambria Math" panose="02040503050406030204" pitchFamily="18" charset="0"/>
                      </a:rPr>
                      <m:t>)</m:t>
                    </m:r>
                  </m:oMath>
                </a14:m>
                <a:r>
                  <a:rPr lang="zh-CN" altLang="en-US" dirty="0"/>
                  <a:t>，然后把他删除，重新插入一个新的点即可。</a:t>
                </a:r>
              </a:p>
            </p:txBody>
          </p:sp>
        </mc:Choice>
        <mc:Fallback xmlns="">
          <p:sp>
            <p:nvSpPr>
              <p:cNvPr id="3" name="内容占位符 2">
                <a:extLst>
                  <a:ext uri="{FF2B5EF4-FFF2-40B4-BE49-F238E27FC236}">
                    <a16:creationId xmlns:a16="http://schemas.microsoft.com/office/drawing/2014/main" id="{A9A94D6C-95A6-492C-94F5-7EF8D329714D}"/>
                  </a:ext>
                </a:extLst>
              </p:cNvPr>
              <p:cNvSpPr>
                <a:spLocks noGrp="1" noRot="1" noChangeAspect="1" noMove="1" noResize="1" noEditPoints="1" noAdjustHandles="1" noChangeArrowheads="1" noChangeShapeType="1" noTextEdit="1"/>
              </p:cNvSpPr>
              <p:nvPr>
                <p:ph idx="1"/>
              </p:nvPr>
            </p:nvSpPr>
            <p:spPr>
              <a:blipFill>
                <a:blip r:embed="rId2"/>
                <a:stretch>
                  <a:fillRect l="-313"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90762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086A69-B8FA-4731-B932-252744E8FA44}"/>
              </a:ext>
            </a:extLst>
          </p:cNvPr>
          <p:cNvSpPr>
            <a:spLocks noGrp="1"/>
          </p:cNvSpPr>
          <p:nvPr>
            <p:ph type="title"/>
          </p:nvPr>
        </p:nvSpPr>
        <p:spPr/>
        <p:txBody>
          <a:bodyPr/>
          <a:lstStyle/>
          <a:p>
            <a:r>
              <a:rPr lang="zh-CN" altLang="en-US" dirty="0"/>
              <a:t>修改</a:t>
            </a:r>
          </a:p>
        </p:txBody>
      </p:sp>
      <p:sp>
        <p:nvSpPr>
          <p:cNvPr id="3" name="内容占位符 2">
            <a:extLst>
              <a:ext uri="{FF2B5EF4-FFF2-40B4-BE49-F238E27FC236}">
                <a16:creationId xmlns:a16="http://schemas.microsoft.com/office/drawing/2014/main" id="{1B4DE528-EF3F-4F04-93A2-7630D7345DB9}"/>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490435E3-523A-434F-88DE-52163D8765A2}"/>
              </a:ext>
            </a:extLst>
          </p:cNvPr>
          <p:cNvPicPr>
            <a:picLocks noChangeAspect="1"/>
          </p:cNvPicPr>
          <p:nvPr/>
        </p:nvPicPr>
        <p:blipFill>
          <a:blip r:embed="rId2"/>
          <a:stretch>
            <a:fillRect/>
          </a:stretch>
        </p:blipFill>
        <p:spPr>
          <a:xfrm>
            <a:off x="1024128" y="1850061"/>
            <a:ext cx="9180952" cy="4895238"/>
          </a:xfrm>
          <a:prstGeom prst="rect">
            <a:avLst/>
          </a:prstGeom>
        </p:spPr>
      </p:pic>
    </p:spTree>
    <p:extLst>
      <p:ext uri="{BB962C8B-B14F-4D97-AF65-F5344CB8AC3E}">
        <p14:creationId xmlns:p14="http://schemas.microsoft.com/office/powerpoint/2010/main" val="19414225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0167BF-6B04-49C0-8E4F-3C6505AB8939}"/>
              </a:ext>
            </a:extLst>
          </p:cNvPr>
          <p:cNvSpPr>
            <a:spLocks noGrp="1"/>
          </p:cNvSpPr>
          <p:nvPr>
            <p:ph type="title"/>
          </p:nvPr>
        </p:nvSpPr>
        <p:spPr/>
        <p:txBody>
          <a:bodyPr/>
          <a:lstStyle/>
          <a:p>
            <a:r>
              <a:rPr lang="zh-CN" altLang="en-US" dirty="0"/>
              <a:t>主程序</a:t>
            </a:r>
          </a:p>
        </p:txBody>
      </p:sp>
      <p:sp>
        <p:nvSpPr>
          <p:cNvPr id="3" name="内容占位符 2">
            <a:extLst>
              <a:ext uri="{FF2B5EF4-FFF2-40B4-BE49-F238E27FC236}">
                <a16:creationId xmlns:a16="http://schemas.microsoft.com/office/drawing/2014/main" id="{43F037D3-B5E1-4991-ADBF-486E3420D59B}"/>
              </a:ext>
            </a:extLst>
          </p:cNvPr>
          <p:cNvSpPr>
            <a:spLocks noGrp="1"/>
          </p:cNvSpPr>
          <p:nvPr>
            <p:ph idx="1"/>
          </p:nvPr>
        </p:nvSpPr>
        <p:spPr/>
        <p:txBody>
          <a:bodyPr/>
          <a:lstStyle/>
          <a:p>
            <a:r>
              <a:rPr lang="zh-CN" altLang="en-US" dirty="0"/>
              <a:t>仅给出构造部分，查询和修改非常简单，就不写了。</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这样我们就解决了例</a:t>
            </a:r>
            <a:r>
              <a:rPr lang="en-US" altLang="zh-CN" dirty="0"/>
              <a:t>5</a:t>
            </a:r>
            <a:endParaRPr lang="zh-CN" altLang="en-US" dirty="0"/>
          </a:p>
        </p:txBody>
      </p:sp>
      <p:pic>
        <p:nvPicPr>
          <p:cNvPr id="4" name="图片 3">
            <a:extLst>
              <a:ext uri="{FF2B5EF4-FFF2-40B4-BE49-F238E27FC236}">
                <a16:creationId xmlns:a16="http://schemas.microsoft.com/office/drawing/2014/main" id="{C0F93E33-629C-4BC0-A744-FDAF43119023}"/>
              </a:ext>
            </a:extLst>
          </p:cNvPr>
          <p:cNvPicPr>
            <a:picLocks noChangeAspect="1"/>
          </p:cNvPicPr>
          <p:nvPr/>
        </p:nvPicPr>
        <p:blipFill rotWithShape="1">
          <a:blip r:embed="rId2"/>
          <a:srcRect b="3755"/>
          <a:stretch/>
        </p:blipFill>
        <p:spPr>
          <a:xfrm>
            <a:off x="1024128" y="2767031"/>
            <a:ext cx="8819048" cy="2291530"/>
          </a:xfrm>
          <a:prstGeom prst="rect">
            <a:avLst/>
          </a:prstGeom>
        </p:spPr>
      </p:pic>
    </p:spTree>
    <p:extLst>
      <p:ext uri="{BB962C8B-B14F-4D97-AF65-F5344CB8AC3E}">
        <p14:creationId xmlns:p14="http://schemas.microsoft.com/office/powerpoint/2010/main" val="21989170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7B6CF-3F0A-4BC7-A813-FEAB2916681E}"/>
              </a:ext>
            </a:extLst>
          </p:cNvPr>
          <p:cNvSpPr>
            <a:spLocks noGrp="1"/>
          </p:cNvSpPr>
          <p:nvPr>
            <p:ph type="title"/>
          </p:nvPr>
        </p:nvSpPr>
        <p:spPr/>
        <p:txBody>
          <a:bodyPr/>
          <a:lstStyle/>
          <a:p>
            <a:r>
              <a:rPr lang="zh-CN" altLang="en-US" dirty="0"/>
              <a:t>时间复杂度</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C9D8E470-A450-408D-8216-46ACD23154D7}"/>
                  </a:ext>
                </a:extLst>
              </p:cNvPr>
              <p:cNvSpPr>
                <a:spLocks noGrp="1"/>
              </p:cNvSpPr>
              <p:nvPr>
                <p:ph idx="1"/>
              </p:nvPr>
            </p:nvSpPr>
            <p:spPr/>
            <p:txBody>
              <a:bodyPr>
                <a:normAutofit/>
              </a:bodyPr>
              <a:lstStyle/>
              <a:p>
                <a14:m>
                  <m:oMath xmlns:m="http://schemas.openxmlformats.org/officeDocument/2006/math">
                    <m:r>
                      <a:rPr lang="zh-CN" altLang="en-US" i="1" dirty="0" smtClean="0">
                        <a:latin typeface="Cambria Math" panose="02040503050406030204" pitchFamily="18" charset="0"/>
                      </a:rPr>
                      <m:t>对</m:t>
                    </m:r>
                    <m:r>
                      <a:rPr lang="en-US" altLang="zh-CN" i="1" dirty="0" smtClean="0">
                        <a:latin typeface="Cambria Math" panose="02040503050406030204" pitchFamily="18" charset="0"/>
                      </a:rPr>
                      <m:t>𝑠𝑝𝑙𝑎𝑦</m:t>
                    </m:r>
                  </m:oMath>
                </a14:m>
                <a:r>
                  <a:rPr lang="zh-CN" altLang="en-US" dirty="0"/>
                  <a:t>的时间复杂度的分析我们使用势能分析，由于比较复杂，在此略过；直观上，</a:t>
                </a:r>
                <a14:m>
                  <m:oMath xmlns:m="http://schemas.openxmlformats.org/officeDocument/2006/math">
                    <m:r>
                      <a:rPr lang="en-US" altLang="zh-CN" i="1" dirty="0" smtClean="0">
                        <a:latin typeface="Cambria Math" panose="02040503050406030204" pitchFamily="18" charset="0"/>
                      </a:rPr>
                      <m:t>𝑠𝑝𝑙𝑎𝑦</m:t>
                    </m:r>
                    <m:r>
                      <a:rPr lang="zh-CN" altLang="en-US" i="1" dirty="0">
                        <a:latin typeface="Cambria Math" panose="02040503050406030204" pitchFamily="18" charset="0"/>
                      </a:rPr>
                      <m:t>的</m:t>
                    </m:r>
                  </m:oMath>
                </a14:m>
                <a:r>
                  <a:rPr lang="zh-CN" altLang="en-US" dirty="0"/>
                  <a:t>旋转使得它深度比较小。</a:t>
                </a:r>
                <a:endParaRPr lang="en-US" altLang="zh-CN" dirty="0"/>
              </a:p>
              <a:p>
                <a14:m>
                  <m:oMath xmlns:m="http://schemas.openxmlformats.org/officeDocument/2006/math">
                    <m:r>
                      <a:rPr lang="en-US" altLang="zh-CN" i="1" dirty="0" smtClean="0">
                        <a:latin typeface="Cambria Math" panose="02040503050406030204" pitchFamily="18" charset="0"/>
                      </a:rPr>
                      <m:t>𝑠𝑝𝑙𝑎𝑦</m:t>
                    </m:r>
                  </m:oMath>
                </a14:m>
                <a:r>
                  <a:rPr lang="zh-CN" altLang="en-US" dirty="0"/>
                  <a:t>的特殊维护平衡的方式，使它的时间复杂度均摊下来是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的，均摊可以这样理解：对于一次算法运行，有可能头几次操作每次都</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，然后之后都是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dirty="0"/>
                  <a:t>，但</a:t>
                </a:r>
                <a14:m>
                  <m:oMath xmlns:m="http://schemas.openxmlformats.org/officeDocument/2006/math">
                    <m:r>
                      <a:rPr lang="en-US" altLang="zh-CN" i="1" dirty="0" smtClean="0">
                        <a:latin typeface="Cambria Math" panose="02040503050406030204" pitchFamily="18" charset="0"/>
                      </a:rPr>
                      <m:t>𝑛</m:t>
                    </m:r>
                  </m:oMath>
                </a14:m>
                <a:r>
                  <a:rPr lang="zh-CN" altLang="en-US" dirty="0"/>
                  <a:t>次操作总复杂度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𝑛𝑙𝑜𝑔𝑛</m:t>
                    </m:r>
                    <m:r>
                      <a:rPr lang="en-US" altLang="zh-CN" b="0" i="1" smtClean="0">
                        <a:latin typeface="Cambria Math" panose="02040503050406030204" pitchFamily="18" charset="0"/>
                      </a:rPr>
                      <m:t>)</m:t>
                    </m:r>
                  </m:oMath>
                </a14:m>
                <a:r>
                  <a:rPr lang="zh-CN" altLang="en-US" dirty="0"/>
                  <a:t>。</a:t>
                </a:r>
                <a:endParaRPr lang="en-US" altLang="zh-CN" dirty="0"/>
              </a:p>
            </p:txBody>
          </p:sp>
        </mc:Choice>
        <mc:Fallback>
          <p:sp>
            <p:nvSpPr>
              <p:cNvPr id="3" name="内容占位符 2">
                <a:extLst>
                  <a:ext uri="{FF2B5EF4-FFF2-40B4-BE49-F238E27FC236}">
                    <a16:creationId xmlns:a16="http://schemas.microsoft.com/office/drawing/2014/main" id="{C9D8E470-A450-408D-8216-46ACD23154D7}"/>
                  </a:ext>
                </a:extLst>
              </p:cNvPr>
              <p:cNvSpPr>
                <a:spLocks noGrp="1" noRot="1" noChangeAspect="1" noMove="1" noResize="1" noEditPoints="1" noAdjustHandles="1" noChangeArrowheads="1" noChangeShapeType="1" noTextEdit="1"/>
              </p:cNvSpPr>
              <p:nvPr>
                <p:ph idx="1"/>
              </p:nvPr>
            </p:nvSpPr>
            <p:spPr>
              <a:blipFill>
                <a:blip r:embed="rId2"/>
                <a:stretch>
                  <a:fillRect l="-1254"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42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AF4E1-B12F-4F05-867C-A7207F351ED5}"/>
              </a:ext>
            </a:extLst>
          </p:cNvPr>
          <p:cNvSpPr>
            <a:spLocks noGrp="1"/>
          </p:cNvSpPr>
          <p:nvPr>
            <p:ph type="title"/>
          </p:nvPr>
        </p:nvSpPr>
        <p:spPr/>
        <p:txBody>
          <a:bodyPr/>
          <a:lstStyle/>
          <a:p>
            <a:r>
              <a:rPr lang="zh-CN" altLang="en-US" dirty="0"/>
              <a:t>伸展树的合并</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23ADE41-BC92-4F40-B215-93C935A19B96}"/>
                  </a:ext>
                </a:extLst>
              </p:cNvPr>
              <p:cNvSpPr>
                <a:spLocks noGrp="1"/>
              </p:cNvSpPr>
              <p:nvPr>
                <p:ph idx="1"/>
              </p:nvPr>
            </p:nvSpPr>
            <p:spPr/>
            <p:txBody>
              <a:bodyPr/>
              <a:lstStyle/>
              <a:p>
                <a:r>
                  <a:rPr lang="zh-CN" altLang="en-US" dirty="0"/>
                  <a:t>两颗伸展树如何合并？</a:t>
                </a:r>
                <a:endParaRPr lang="en-US" altLang="zh-CN" dirty="0"/>
              </a:p>
              <a:p>
                <a:r>
                  <a:rPr lang="zh-CN" altLang="en-US" dirty="0"/>
                  <a:t>非常暴力。把小的那一颗的点一个一个往大的里面加。</a:t>
                </a:r>
                <a:endParaRPr lang="en-US" altLang="zh-CN" dirty="0"/>
              </a:p>
              <a:p>
                <a:r>
                  <a:rPr lang="zh-CN" altLang="en-US" dirty="0"/>
                  <a:t>这叫做启发式合并。</a:t>
                </a:r>
                <a:endParaRPr lang="en-US" altLang="zh-CN" dirty="0"/>
              </a:p>
              <a:p>
                <a14:m>
                  <m:oMath xmlns:m="http://schemas.openxmlformats.org/officeDocument/2006/math">
                    <m:r>
                      <a:rPr lang="en-US" altLang="zh-CN" b="0" i="1" smtClean="0">
                        <a:latin typeface="Cambria Math" panose="02040503050406030204" pitchFamily="18" charset="0"/>
                      </a:rPr>
                      <m:t>𝑛</m:t>
                    </m:r>
                  </m:oMath>
                </a14:m>
                <a:r>
                  <a:rPr lang="zh-CN" altLang="en-US" dirty="0"/>
                  <a:t>颗大小为</a:t>
                </a:r>
                <a:r>
                  <a:rPr lang="en-US" altLang="zh-CN" dirty="0"/>
                  <a:t>1</a:t>
                </a:r>
                <a:r>
                  <a:rPr lang="zh-CN" altLang="en-US" dirty="0"/>
                  <a:t>的伸展树合并为一颗的时间复杂度看起来是</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𝑛𝑙𝑜</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𝑔</m:t>
                        </m:r>
                      </m:e>
                      <m:sup>
                        <m:r>
                          <a:rPr lang="en-US" altLang="zh-CN" b="0" i="1" dirty="0" smtClean="0">
                            <a:latin typeface="Cambria Math" panose="02040503050406030204" pitchFamily="18" charset="0"/>
                          </a:rPr>
                          <m:t>2</m:t>
                        </m:r>
                      </m:sup>
                    </m:sSup>
                    <m:r>
                      <a:rPr lang="en-US" altLang="zh-CN" b="0"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zh-CN" altLang="en-US" dirty="0"/>
                  <a:t>的，即启发式合并带一个</a:t>
                </a:r>
                <a14:m>
                  <m:oMath xmlns:m="http://schemas.openxmlformats.org/officeDocument/2006/math">
                    <m:r>
                      <m:rPr>
                        <m:sty m:val="p"/>
                      </m:rPr>
                      <a:rPr lang="en-US" altLang="zh-CN" i="1" dirty="0" smtClean="0">
                        <a:latin typeface="Cambria Math" panose="02040503050406030204" pitchFamily="18" charset="0"/>
                      </a:rPr>
                      <m:t>log</m:t>
                    </m:r>
                    <m:r>
                      <a:rPr lang="zh-CN" altLang="en-US" i="1" dirty="0" smtClean="0">
                        <a:latin typeface="Cambria Math" panose="02040503050406030204" pitchFamily="18" charset="0"/>
                      </a:rPr>
                      <m:t>⁡</m:t>
                    </m:r>
                  </m:oMath>
                </a14:m>
                <a:r>
                  <a:rPr lang="zh-CN" altLang="en-US" dirty="0"/>
                  <a:t>，原本</a:t>
                </a:r>
                <a14:m>
                  <m:oMath xmlns:m="http://schemas.openxmlformats.org/officeDocument/2006/math">
                    <m:r>
                      <a:rPr lang="en-US" altLang="zh-CN" i="1" dirty="0" smtClean="0">
                        <a:latin typeface="Cambria Math" panose="02040503050406030204" pitchFamily="18" charset="0"/>
                      </a:rPr>
                      <m:t>𝑠𝑝𝑙𝑎𝑦</m:t>
                    </m:r>
                    <m:r>
                      <a:rPr lang="zh-CN" altLang="en-US" i="1" dirty="0">
                        <a:latin typeface="Cambria Math" panose="02040503050406030204" pitchFamily="18" charset="0"/>
                      </a:rPr>
                      <m:t>为</m:t>
                    </m:r>
                    <m:r>
                      <a:rPr lang="en-US" altLang="zh-CN" b="0" i="1" dirty="0" smtClean="0">
                        <a:latin typeface="Cambria Math" panose="02040503050406030204" pitchFamily="18" charset="0"/>
                      </a:rPr>
                      <m:t>𝑂</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𝑛𝑙𝑜𝑔𝑛</m:t>
                    </m:r>
                    <m:r>
                      <a:rPr lang="en-US" altLang="zh-CN" b="0" i="1" dirty="0" smtClean="0">
                        <a:latin typeface="Cambria Math" panose="02040503050406030204" pitchFamily="18" charset="0"/>
                      </a:rPr>
                      <m:t>)。</m:t>
                    </m:r>
                  </m:oMath>
                </a14:m>
                <a:endParaRPr lang="en-US" altLang="zh-CN" dirty="0"/>
              </a:p>
              <a:p>
                <a:r>
                  <a:rPr lang="zh-CN" altLang="en-US" dirty="0"/>
                  <a:t>但通过一些理论分</a:t>
                </a:r>
                <a14:m>
                  <m:oMath xmlns:m="http://schemas.openxmlformats.org/officeDocument/2006/math">
                    <m:sSup>
                      <m:sSupPr>
                        <m:ctrlPr>
                          <a:rPr lang="en-US" altLang="zh-CN" b="0" i="1" dirty="0" smtClean="0">
                            <a:latin typeface="Cambria Math" panose="02040503050406030204" pitchFamily="18" charset="0"/>
                          </a:rPr>
                        </m:ctrlPr>
                      </m:sSupPr>
                      <m:e>
                        <m:r>
                          <a:rPr lang="zh-CN" altLang="en-US" i="1" dirty="0" smtClean="0">
                            <a:latin typeface="Cambria Math" panose="02040503050406030204" pitchFamily="18" charset="0"/>
                          </a:rPr>
                          <m:t>析</m:t>
                        </m:r>
                      </m:e>
                      <m:sup>
                        <m:r>
                          <a:rPr lang="en-US" altLang="zh-CN" b="0" i="1" dirty="0" smtClean="0">
                            <a:latin typeface="Cambria Math" panose="02040503050406030204" pitchFamily="18" charset="0"/>
                          </a:rPr>
                          <m:t>1</m:t>
                        </m:r>
                      </m:sup>
                    </m:sSup>
                  </m:oMath>
                </a14:m>
                <a:r>
                  <a:rPr lang="zh-CN" altLang="en-US" dirty="0"/>
                  <a:t>，可以得到其复杂度为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𝑛𝑙𝑜𝑔𝑛</m:t>
                    </m:r>
                    <m:r>
                      <a:rPr lang="en-US" altLang="zh-CN" b="0" i="1" smtClean="0">
                        <a:latin typeface="Cambria Math" panose="02040503050406030204" pitchFamily="18" charset="0"/>
                      </a:rPr>
                      <m:t>)</m:t>
                    </m:r>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723ADE41-BC92-4F40-B215-93C935A19B96}"/>
                  </a:ext>
                </a:extLst>
              </p:cNvPr>
              <p:cNvSpPr>
                <a:spLocks noGrp="1" noRot="1" noChangeAspect="1" noMove="1" noResize="1" noEditPoints="1" noAdjustHandles="1" noChangeArrowheads="1" noChangeShapeType="1" noTextEdit="1"/>
              </p:cNvSpPr>
              <p:nvPr>
                <p:ph idx="1"/>
              </p:nvPr>
            </p:nvSpPr>
            <p:spPr>
              <a:blipFill>
                <a:blip r:embed="rId2"/>
                <a:stretch>
                  <a:fillRect l="-1254" t="-1818" r="-502"/>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88A44384-A710-433F-805D-6D4D9C455E9F}"/>
              </a:ext>
            </a:extLst>
          </p:cNvPr>
          <p:cNvSpPr txBox="1"/>
          <p:nvPr/>
        </p:nvSpPr>
        <p:spPr>
          <a:xfrm>
            <a:off x="1024128" y="5940028"/>
            <a:ext cx="3942826" cy="369332"/>
          </a:xfrm>
          <a:prstGeom prst="rect">
            <a:avLst/>
          </a:prstGeom>
          <a:noFill/>
        </p:spPr>
        <p:txBody>
          <a:bodyPr wrap="square" rtlCol="0">
            <a:spAutoFit/>
          </a:bodyPr>
          <a:lstStyle/>
          <a:p>
            <a:r>
              <a:rPr lang="en-US" altLang="zh-CN" dirty="0"/>
              <a:t>1</a:t>
            </a:r>
            <a:r>
              <a:rPr lang="zh-CN" altLang="en-US" dirty="0"/>
              <a:t>：</a:t>
            </a:r>
            <a:r>
              <a:rPr lang="en-US" altLang="zh-CN" dirty="0"/>
              <a:t>《dynamic finger theorem of splay》</a:t>
            </a:r>
          </a:p>
        </p:txBody>
      </p:sp>
    </p:spTree>
    <p:extLst>
      <p:ext uri="{BB962C8B-B14F-4D97-AF65-F5344CB8AC3E}">
        <p14:creationId xmlns:p14="http://schemas.microsoft.com/office/powerpoint/2010/main" val="120704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DFD2094-6110-42CB-A827-0B37861809B0}"/>
                  </a:ext>
                </a:extLst>
              </p:cNvPr>
              <p:cNvSpPr>
                <a:spLocks noGrp="1"/>
              </p:cNvSpPr>
              <p:nvPr>
                <p:ph type="title"/>
              </p:nvPr>
            </p:nvSpPr>
            <p:spPr/>
            <p:txBody>
              <a:bodyPr/>
              <a:lstStyle/>
              <a:p>
                <a14:m>
                  <m:oMath xmlns:m="http://schemas.openxmlformats.org/officeDocument/2006/math">
                    <m:r>
                      <a:rPr lang="en-US" altLang="zh-CN" b="0" i="1" smtClean="0">
                        <a:latin typeface="Cambria Math" panose="02040503050406030204" pitchFamily="18" charset="0"/>
                      </a:rPr>
                      <m:t>𝑆𝑝𝑙𝑎𝑦</m:t>
                    </m:r>
                  </m:oMath>
                </a14:m>
                <a:r>
                  <a:rPr lang="zh-CN" altLang="en-US" dirty="0"/>
                  <a:t>做例</a:t>
                </a:r>
                <a:r>
                  <a:rPr lang="en-US" altLang="zh-CN" dirty="0"/>
                  <a:t>2</a:t>
                </a:r>
                <a:endParaRPr lang="zh-CN" altLang="en-US" dirty="0"/>
              </a:p>
            </p:txBody>
          </p:sp>
        </mc:Choice>
        <mc:Fallback xmlns="">
          <p:sp>
            <p:nvSpPr>
              <p:cNvPr id="2" name="标题 1">
                <a:extLst>
                  <a:ext uri="{FF2B5EF4-FFF2-40B4-BE49-F238E27FC236}">
                    <a16:creationId xmlns:a16="http://schemas.microsoft.com/office/drawing/2014/main" id="{5DFD2094-6110-42CB-A827-0B37861809B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599BF68-AC05-4A1F-A0F8-A8F5884258D6}"/>
                  </a:ext>
                </a:extLst>
              </p:cNvPr>
              <p:cNvSpPr>
                <a:spLocks noGrp="1"/>
              </p:cNvSpPr>
              <p:nvPr>
                <p:ph idx="1"/>
              </p:nvPr>
            </p:nvSpPr>
            <p:spPr/>
            <p:txBody>
              <a:bodyPr/>
              <a:lstStyle/>
              <a:p>
                <a:r>
                  <a:rPr lang="zh-CN" altLang="en-US" dirty="0"/>
                  <a:t>要求支持区间加和区间求和的</a:t>
                </a:r>
                <a14:m>
                  <m:oMath xmlns:m="http://schemas.openxmlformats.org/officeDocument/2006/math">
                    <m:r>
                      <a:rPr lang="en-US" altLang="zh-CN" b="0" i="1" smtClean="0">
                        <a:latin typeface="Cambria Math" panose="02040503050406030204" pitchFamily="18" charset="0"/>
                      </a:rPr>
                      <m:t>𝑆𝑝𝑙𝑎𝑦</m:t>
                    </m:r>
                  </m:oMath>
                </a14:m>
                <a:r>
                  <a:rPr lang="zh-CN" altLang="en-US" dirty="0"/>
                  <a:t>怎么做？</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𝑆𝑝𝑙𝑎𝑦</m:t>
                    </m:r>
                  </m:oMath>
                </a14:m>
                <a:r>
                  <a:rPr lang="zh-CN" altLang="en-US" dirty="0"/>
                  <a:t>的键值为</a:t>
                </a:r>
                <a14:m>
                  <m:oMath xmlns:m="http://schemas.openxmlformats.org/officeDocument/2006/math">
                    <m:r>
                      <a:rPr lang="en-US" altLang="zh-CN" b="0" i="1" smtClean="0">
                        <a:latin typeface="Cambria Math" panose="02040503050406030204" pitchFamily="18" charset="0"/>
                      </a:rPr>
                      <m:t>𝑎</m:t>
                    </m:r>
                  </m:oMath>
                </a14:m>
                <a:r>
                  <a:rPr lang="zh-CN" altLang="en-US" dirty="0"/>
                  <a:t>数组下标，即</a:t>
                </a:r>
                <a14:m>
                  <m:oMath xmlns:m="http://schemas.openxmlformats.org/officeDocument/2006/math">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zh-CN" altLang="en-US" i="1">
                        <a:latin typeface="Cambria Math" panose="02040503050406030204" pitchFamily="18" charset="0"/>
                      </a:rPr>
                      <m:t>，</m:t>
                    </m:r>
                  </m:oMath>
                </a14:m>
                <a:r>
                  <a:rPr lang="zh-CN" altLang="en-US" dirty="0"/>
                  <a:t>每个节点还存一个</a:t>
                </a:r>
                <a14:m>
                  <m:oMath xmlns:m="http://schemas.openxmlformats.org/officeDocument/2006/math">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𝑡𝑎𝑔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分别代表</m:t>
                    </m:r>
                    <m:r>
                      <a:rPr lang="en-US" altLang="zh-CN" b="0" i="1" smtClean="0">
                        <a:latin typeface="Cambria Math" panose="02040503050406030204" pitchFamily="18" charset="0"/>
                      </a:rPr>
                      <m:t>𝑥</m:t>
                    </m:r>
                  </m:oMath>
                </a14:m>
                <a:r>
                  <a:rPr lang="zh-CN" altLang="en-US" dirty="0"/>
                  <a:t>整颗子树的</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oMath>
                </a14:m>
                <a:r>
                  <a:rPr lang="zh-CN" altLang="en-US" dirty="0"/>
                  <a:t>，以及类似线段树的懒标记。</a:t>
                </a:r>
                <a:endParaRPr lang="en-US" altLang="zh-CN" dirty="0"/>
              </a:p>
              <a:p>
                <a:r>
                  <a:rPr lang="zh-CN" altLang="en-US" dirty="0"/>
                  <a:t>求</a:t>
                </a:r>
                <a14:m>
                  <m:oMath xmlns:m="http://schemas.openxmlformats.org/officeDocument/2006/math">
                    <m:r>
                      <a:rPr lang="zh-CN" altLang="en-US" i="1" dirty="0">
                        <a:latin typeface="Cambria Math" panose="02040503050406030204" pitchFamily="18" charset="0"/>
                      </a:rPr>
                      <m:t>区间</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m:t>
                    </m:r>
                    <m:r>
                      <a:rPr lang="en-US" altLang="zh-CN" i="1" dirty="0" smtClean="0">
                        <a:latin typeface="Cambria Math" panose="02040503050406030204" pitchFamily="18" charset="0"/>
                      </a:rPr>
                      <m:t>]</m:t>
                    </m:r>
                  </m:oMath>
                </a14:m>
                <a:r>
                  <a:rPr lang="zh-CN" altLang="en-US" dirty="0"/>
                  <a:t>和的时候，我们只需要把树遍历一遍，如果到一个点</a:t>
                </a:r>
                <a14:m>
                  <m:oMath xmlns:m="http://schemas.openxmlformats.org/officeDocument/2006/math">
                    <m:r>
                      <a:rPr lang="en-US" altLang="zh-CN" i="1" dirty="0" smtClean="0">
                        <a:latin typeface="Cambria Math" panose="02040503050406030204" pitchFamily="18" charset="0"/>
                      </a:rPr>
                      <m:t>𝑥</m:t>
                    </m:r>
                    <m:r>
                      <a:rPr lang="zh-CN" altLang="en-US" i="1" dirty="0">
                        <a:latin typeface="Cambria Math" panose="02040503050406030204" pitchFamily="18" charset="0"/>
                      </a:rPr>
                      <m:t>，</m:t>
                    </m:r>
                    <m:r>
                      <a:rPr lang="zh-CN" altLang="en-US" i="1" dirty="0" smtClean="0">
                        <a:latin typeface="Cambria Math" panose="02040503050406030204" pitchFamily="18" charset="0"/>
                      </a:rPr>
                      <m:t>子树</m:t>
                    </m:r>
                  </m:oMath>
                </a14:m>
                <a:r>
                  <a:rPr lang="zh-CN" altLang="en-US" dirty="0"/>
                  <a:t>所有的点</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都有</a:t>
                </a:r>
                <a14:m>
                  <m:oMath xmlns:m="http://schemas.openxmlformats.org/officeDocument/2006/math">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zh-CN" altLang="en-US" dirty="0"/>
                  <a:t>，直接把</a:t>
                </a:r>
                <a14:m>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计入</m:t>
                    </m:r>
                  </m:oMath>
                </a14:m>
                <a:r>
                  <a:rPr lang="zh-CN" altLang="en-US" dirty="0"/>
                  <a:t>答案跳出即可。</a:t>
                </a:r>
                <a:endParaRPr lang="en-US" altLang="zh-CN" dirty="0"/>
              </a:p>
              <a:p>
                <a:r>
                  <a:rPr lang="zh-CN" altLang="en-US" dirty="0"/>
                  <a:t>如果全都不在，直接跳出；否则把</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计入</m:t>
                    </m:r>
                  </m:oMath>
                </a14:m>
                <a:r>
                  <a:rPr lang="zh-CN" altLang="en-US" dirty="0"/>
                  <a:t>答案，并继续</a:t>
                </a:r>
                <a14:m>
                  <m:oMath xmlns:m="http://schemas.openxmlformats.org/officeDocument/2006/math">
                    <m:r>
                      <a:rPr lang="en-US" altLang="zh-CN" b="0" i="1" smtClean="0">
                        <a:latin typeface="Cambria Math" panose="02040503050406030204" pitchFamily="18" charset="0"/>
                      </a:rPr>
                      <m:t>𝑑𝑓𝑠</m:t>
                    </m:r>
                  </m:oMath>
                </a14:m>
                <a:r>
                  <a:rPr lang="zh-CN" altLang="en-US" dirty="0"/>
                  <a:t>左右子树。</a:t>
                </a:r>
                <a:endParaRPr lang="en-US" altLang="zh-CN" dirty="0"/>
              </a:p>
              <a:p>
                <a:r>
                  <a:rPr lang="zh-CN" altLang="en-US" dirty="0"/>
                  <a:t>修改或者旋转</a:t>
                </a:r>
                <a14:m>
                  <m:oMath xmlns:m="http://schemas.openxmlformats.org/officeDocument/2006/math">
                    <m:r>
                      <a:rPr lang="en-US" altLang="zh-CN" b="0" i="1" smtClean="0">
                        <a:latin typeface="Cambria Math" panose="02040503050406030204" pitchFamily="18" charset="0"/>
                      </a:rPr>
                      <m:t>𝑥</m:t>
                    </m:r>
                  </m:oMath>
                </a14:m>
                <a:r>
                  <a:rPr lang="zh-CN" altLang="en-US" dirty="0"/>
                  <a:t>的时候，</a:t>
                </a:r>
                <a14:m>
                  <m:oMath xmlns:m="http://schemas.openxmlformats.org/officeDocument/2006/math">
                    <m:r>
                      <a:rPr lang="zh-CN" altLang="en-US" b="0" i="1" dirty="0">
                        <a:latin typeface="Cambria Math" panose="02040503050406030204" pitchFamily="18" charset="0"/>
                      </a:rPr>
                      <m:t>要</m:t>
                    </m:r>
                    <m:r>
                      <a:rPr lang="zh-CN" altLang="en-US" i="1" dirty="0" smtClean="0">
                        <a:latin typeface="Cambria Math" panose="02040503050406030204" pitchFamily="18" charset="0"/>
                      </a:rPr>
                      <m:t>重新</m:t>
                    </m:r>
                    <m:r>
                      <a:rPr lang="zh-CN" altLang="en-US" b="0" i="1" dirty="0">
                        <a:latin typeface="Cambria Math" panose="02040503050406030204" pitchFamily="18" charset="0"/>
                      </a:rPr>
                      <m:t>信息合并</m:t>
                    </m:r>
                    <m:r>
                      <a:rPr lang="zh-CN" altLang="en-US" i="1" dirty="0" smtClean="0">
                        <a:latin typeface="Cambria Math" panose="02040503050406030204" pitchFamily="18" charset="0"/>
                      </a:rPr>
                      <m:t>：</m:t>
                    </m:r>
                  </m:oMath>
                </a14:m>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i="1">
                          <a:latin typeface="Cambria Math" panose="02040503050406030204" pitchFamily="18" charset="0"/>
                        </a:rPr>
                        <m:t>=</m:t>
                      </m:r>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r>
                  <a:rPr lang="zh-CN" altLang="en-US" dirty="0"/>
                  <a:t>懒标记怎么处理？</a:t>
                </a:r>
              </a:p>
            </p:txBody>
          </p:sp>
        </mc:Choice>
        <mc:Fallback xmlns="">
          <p:sp>
            <p:nvSpPr>
              <p:cNvPr id="3" name="内容占位符 2">
                <a:extLst>
                  <a:ext uri="{FF2B5EF4-FFF2-40B4-BE49-F238E27FC236}">
                    <a16:creationId xmlns:a16="http://schemas.microsoft.com/office/drawing/2014/main" id="{B599BF68-AC05-4A1F-A0F8-A8F5884258D6}"/>
                  </a:ext>
                </a:extLst>
              </p:cNvPr>
              <p:cNvSpPr>
                <a:spLocks noGrp="1" noRot="1" noChangeAspect="1" noMove="1" noResize="1" noEditPoints="1" noAdjustHandles="1" noChangeArrowheads="1" noChangeShapeType="1" noTextEdit="1"/>
              </p:cNvSpPr>
              <p:nvPr>
                <p:ph idx="1"/>
              </p:nvPr>
            </p:nvSpPr>
            <p:spPr>
              <a:blipFill>
                <a:blip r:embed="rId3"/>
                <a:stretch>
                  <a:fillRect l="-313"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9194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r>
                      <a:rPr lang="en-US" altLang="zh-CN" b="0" i="1" dirty="0" smtClean="0">
                        <a:latin typeface="Cambria Math" panose="02040503050406030204" pitchFamily="18" charset="0"/>
                      </a:rPr>
                      <m:t>𝑆</m:t>
                    </m:r>
                    <m:r>
                      <a:rPr lang="en-US" altLang="zh-CN" i="1" dirty="0" smtClean="0">
                        <a:latin typeface="Cambria Math" panose="02040503050406030204" pitchFamily="18" charset="0"/>
                      </a:rPr>
                      <m:t>𝑝𝑙𝑎𝑦</m:t>
                    </m:r>
                  </m:oMath>
                </a14:m>
                <a:r>
                  <a:rPr lang="zh-CN" altLang="en-US" dirty="0"/>
                  <a:t>的标记处理</a:t>
                </a: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如何下传打在</a:t>
                </a:r>
                <a14:m>
                  <m:oMath xmlns:m="http://schemas.openxmlformats.org/officeDocument/2006/math">
                    <m:r>
                      <a:rPr lang="en-US" altLang="zh-CN" i="1" dirty="0" smtClean="0">
                        <a:latin typeface="Cambria Math" panose="02040503050406030204" pitchFamily="18" charset="0"/>
                      </a:rPr>
                      <m:t>𝑠𝑝𝑙𝑎𝑦</m:t>
                    </m:r>
                  </m:oMath>
                </a14:m>
                <a:r>
                  <a:rPr lang="zh-CN" altLang="en-US" dirty="0"/>
                  <a:t>上的标记呢？</a:t>
                </a:r>
              </a:p>
              <a:p>
                <a:r>
                  <a:rPr lang="zh-CN" altLang="en-US" dirty="0"/>
                  <a:t>因为</a:t>
                </a:r>
                <a14:m>
                  <m:oMath xmlns:m="http://schemas.openxmlformats.org/officeDocument/2006/math">
                    <m:r>
                      <a:rPr lang="en-US" altLang="zh-CN" i="1" dirty="0" smtClean="0">
                        <a:latin typeface="Cambria Math" panose="02040503050406030204" pitchFamily="18" charset="0"/>
                      </a:rPr>
                      <m:t>𝑠𝑝𝑙𝑎𝑦</m:t>
                    </m:r>
                  </m:oMath>
                </a14:m>
                <a:r>
                  <a:rPr lang="zh-CN" altLang="en-US" dirty="0"/>
                  <a:t>操作是从下到上的，所以每次</a:t>
                </a:r>
                <a14:m>
                  <m:oMath xmlns:m="http://schemas.openxmlformats.org/officeDocument/2006/math">
                    <m:r>
                      <a:rPr lang="en-US" altLang="zh-CN" i="1" dirty="0" smtClean="0">
                        <a:latin typeface="Cambria Math" panose="02040503050406030204" pitchFamily="18" charset="0"/>
                      </a:rPr>
                      <m:t>𝑠𝑝𝑙𝑎𝑦</m:t>
                    </m:r>
                  </m:oMath>
                </a14:m>
                <a:r>
                  <a:rPr lang="zh-CN" altLang="en-US" dirty="0"/>
                  <a:t>前要先自上往下的把路径上的标记都下传即可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313" t="-1818" r="-815"/>
                </a:stretch>
              </a:blipFill>
            </p:spPr>
            <p:txBody>
              <a:bodyPr/>
              <a:lstStyle/>
              <a:p>
                <a:r>
                  <a:rPr lang="zh-CN" altLang="en-US">
                    <a:noFill/>
                  </a:rPr>
                  <a:t> </a:t>
                </a:r>
              </a:p>
            </p:txBody>
          </p:sp>
        </mc:Fallback>
      </mc:AlternateContent>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4BECF-D702-4089-A7AB-0DE51270226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C46CD7D-1CA8-478F-BDB7-BBD302B7D371}"/>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D117075D-7326-4FDF-AFE7-1E1FEF7E3D8C}"/>
              </a:ext>
            </a:extLst>
          </p:cNvPr>
          <p:cNvPicPr>
            <a:picLocks noChangeAspect="1"/>
          </p:cNvPicPr>
          <p:nvPr/>
        </p:nvPicPr>
        <p:blipFill>
          <a:blip r:embed="rId2"/>
          <a:stretch>
            <a:fillRect/>
          </a:stretch>
        </p:blipFill>
        <p:spPr>
          <a:xfrm>
            <a:off x="1024128" y="585216"/>
            <a:ext cx="9028571" cy="6047619"/>
          </a:xfrm>
          <a:prstGeom prst="rect">
            <a:avLst/>
          </a:prstGeom>
        </p:spPr>
      </p:pic>
    </p:spTree>
    <p:extLst>
      <p:ext uri="{BB962C8B-B14F-4D97-AF65-F5344CB8AC3E}">
        <p14:creationId xmlns:p14="http://schemas.microsoft.com/office/powerpoint/2010/main" val="11463952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09C247C9-466B-41CE-BC8B-C56A5F89FC22}"/>
                  </a:ext>
                </a:extLst>
              </p:cNvPr>
              <p:cNvSpPr>
                <a:spLocks noGrp="1"/>
              </p:cNvSpPr>
              <p:nvPr>
                <p:ph type="title"/>
              </p:nvPr>
            </p:nvSpPr>
            <p:spPr/>
            <p:txBody>
              <a:bodyPr/>
              <a:lstStyle/>
              <a:p>
                <a:r>
                  <a:rPr lang="zh-CN" altLang="en-US" dirty="0"/>
                  <a:t>关于</a:t>
                </a:r>
                <a14:m>
                  <m:oMath xmlns:m="http://schemas.openxmlformats.org/officeDocument/2006/math">
                    <m:r>
                      <a:rPr lang="en-US" altLang="zh-CN" b="0" i="1" smtClean="0">
                        <a:latin typeface="Cambria Math" panose="02040503050406030204" pitchFamily="18" charset="0"/>
                      </a:rPr>
                      <m:t>𝑆𝑝𝑙𝑎𝑦</m:t>
                    </m:r>
                    <m:r>
                      <a:rPr lang="zh-CN" altLang="en-US" i="1">
                        <a:latin typeface="Cambria Math" panose="02040503050406030204" pitchFamily="18" charset="0"/>
                      </a:rPr>
                      <m:t>的</m:t>
                    </m:r>
                  </m:oMath>
                </a14:m>
                <a:r>
                  <a:rPr lang="zh-CN" altLang="en-US" dirty="0"/>
                  <a:t>一些说明</a:t>
                </a:r>
              </a:p>
            </p:txBody>
          </p:sp>
        </mc:Choice>
        <mc:Fallback xmlns="">
          <p:sp>
            <p:nvSpPr>
              <p:cNvPr id="2" name="标题 1">
                <a:extLst>
                  <a:ext uri="{FF2B5EF4-FFF2-40B4-BE49-F238E27FC236}">
                    <a16:creationId xmlns:a16="http://schemas.microsoft.com/office/drawing/2014/main" id="{09C247C9-466B-41CE-BC8B-C56A5F89FC22}"/>
                  </a:ext>
                </a:extLst>
              </p:cNvPr>
              <p:cNvSpPr>
                <a:spLocks noGrp="1" noRot="1" noChangeAspect="1" noMove="1" noResize="1" noEditPoints="1" noAdjustHandles="1" noChangeArrowheads="1" noChangeShapeType="1" noTextEdit="1"/>
              </p:cNvSpPr>
              <p:nvPr>
                <p:ph type="title"/>
              </p:nvPr>
            </p:nvSpPr>
            <p:spPr>
              <a:blipFill>
                <a:blip r:embed="rId2"/>
                <a:stretch>
                  <a:fillRect l="-30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1623BF8-89B0-457C-942B-1E6AC9AB023C}"/>
                  </a:ext>
                </a:extLst>
              </p:cNvPr>
              <p:cNvSpPr>
                <a:spLocks noGrp="1"/>
              </p:cNvSpPr>
              <p:nvPr>
                <p:ph idx="1"/>
              </p:nvPr>
            </p:nvSpPr>
            <p:spPr/>
            <p:txBody>
              <a:bodyPr/>
              <a:lstStyle/>
              <a:p>
                <a:r>
                  <a:rPr lang="zh-CN" altLang="en-US" dirty="0"/>
                  <a:t>因为</a:t>
                </a:r>
                <a14:m>
                  <m:oMath xmlns:m="http://schemas.openxmlformats.org/officeDocument/2006/math">
                    <m:r>
                      <a:rPr lang="en-US" altLang="zh-CN" i="1" dirty="0">
                        <a:latin typeface="Cambria Math" panose="02040503050406030204" pitchFamily="18" charset="0"/>
                      </a:rPr>
                      <m:t>𝑠𝑝𝑙𝑎𝑦</m:t>
                    </m:r>
                  </m:oMath>
                </a14:m>
                <a:r>
                  <a:rPr lang="zh-CN" altLang="en-US" dirty="0"/>
                  <a:t>的特性，</a:t>
                </a:r>
                <a14:m>
                  <m:oMath xmlns:m="http://schemas.openxmlformats.org/officeDocument/2006/math">
                    <m:r>
                      <a:rPr lang="en-US" altLang="zh-CN" i="1" dirty="0">
                        <a:latin typeface="Cambria Math" panose="02040503050406030204" pitchFamily="18" charset="0"/>
                      </a:rPr>
                      <m:t>𝑠𝑝𝑙𝑎𝑦</m:t>
                    </m:r>
                  </m:oMath>
                </a14:m>
                <a:r>
                  <a:rPr lang="zh-CN" altLang="en-US" dirty="0"/>
                  <a:t>是可以打翻转标记的，用一个布尔数组表示一个子树是否需要翻转。下传标记时交换左右子树，并改变左右子树的布尔值即可。</a:t>
                </a:r>
              </a:p>
              <a:p>
                <a:r>
                  <a:rPr lang="zh-CN" altLang="en-US" dirty="0"/>
                  <a:t>当然，还有一边旋转一边下传的方法，这里不进行介绍。事实上，每次</a:t>
                </a:r>
                <a14:m>
                  <m:oMath xmlns:m="http://schemas.openxmlformats.org/officeDocument/2006/math">
                    <m:r>
                      <a:rPr lang="en-US" altLang="zh-CN" i="1" dirty="0">
                        <a:latin typeface="Cambria Math" panose="02040503050406030204" pitchFamily="18" charset="0"/>
                      </a:rPr>
                      <m:t>𝑠𝑝𝑙𝑎𝑦</m:t>
                    </m:r>
                  </m:oMath>
                </a14:m>
                <a:r>
                  <a:rPr lang="zh-CN" altLang="en-US" dirty="0"/>
                  <a:t>沿路下传的复杂度和</a:t>
                </a:r>
                <a14:m>
                  <m:oMath xmlns:m="http://schemas.openxmlformats.org/officeDocument/2006/math">
                    <m:r>
                      <a:rPr lang="en-US" altLang="zh-CN" i="1" dirty="0">
                        <a:latin typeface="Cambria Math" panose="02040503050406030204" pitchFamily="18" charset="0"/>
                      </a:rPr>
                      <m:t>𝑠𝑝𝑙𝑎𝑦</m:t>
                    </m:r>
                  </m:oMath>
                </a14:m>
                <a:r>
                  <a:rPr lang="zh-CN" altLang="en-US" dirty="0"/>
                  <a:t>复杂度一样，而这个方法不容易出错也好理解。</a:t>
                </a:r>
              </a:p>
              <a:p>
                <a:endParaRPr lang="zh-CN" altLang="en-US" dirty="0"/>
              </a:p>
            </p:txBody>
          </p:sp>
        </mc:Choice>
        <mc:Fallback xmlns="">
          <p:sp>
            <p:nvSpPr>
              <p:cNvPr id="3" name="内容占位符 2">
                <a:extLst>
                  <a:ext uri="{FF2B5EF4-FFF2-40B4-BE49-F238E27FC236}">
                    <a16:creationId xmlns:a16="http://schemas.microsoft.com/office/drawing/2014/main" id="{01623BF8-89B0-457C-942B-1E6AC9AB023C}"/>
                  </a:ext>
                </a:extLst>
              </p:cNvPr>
              <p:cNvSpPr>
                <a:spLocks noGrp="1" noRot="1" noChangeAspect="1" noMove="1" noResize="1" noEditPoints="1" noAdjustHandles="1" noChangeArrowheads="1" noChangeShapeType="1" noTextEdit="1"/>
              </p:cNvSpPr>
              <p:nvPr>
                <p:ph idx="1"/>
              </p:nvPr>
            </p:nvSpPr>
            <p:spPr>
              <a:blipFill>
                <a:blip r:embed="rId3"/>
                <a:stretch>
                  <a:fillRect l="-313" t="-1818" r="-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378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9F5FA-1E1F-48C7-B75F-AAE70142ED37}"/>
              </a:ext>
            </a:extLst>
          </p:cNvPr>
          <p:cNvSpPr>
            <a:spLocks noGrp="1"/>
          </p:cNvSpPr>
          <p:nvPr>
            <p:ph type="title"/>
          </p:nvPr>
        </p:nvSpPr>
        <p:spPr/>
        <p:txBody>
          <a:bodyPr/>
          <a:lstStyle/>
          <a:p>
            <a:r>
              <a:rPr lang="zh-CN" altLang="en-US" dirty="0"/>
              <a:t>一些练习题</a:t>
            </a:r>
          </a:p>
        </p:txBody>
      </p:sp>
      <p:sp>
        <p:nvSpPr>
          <p:cNvPr id="3" name="内容占位符 2">
            <a:extLst>
              <a:ext uri="{FF2B5EF4-FFF2-40B4-BE49-F238E27FC236}">
                <a16:creationId xmlns:a16="http://schemas.microsoft.com/office/drawing/2014/main" id="{F6AC0C51-20DE-426C-8211-6FE20BE69921}"/>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458769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3313"/>
          <p:cNvSpPr>
            <a:spLocks noGrp="1"/>
          </p:cNvSpPr>
          <p:nvPr>
            <p:ph type="title"/>
          </p:nvPr>
        </p:nvSpPr>
        <p:spPr/>
        <p:txBody>
          <a:bodyPr anchor="ctr"/>
          <a:lstStyle/>
          <a:p>
            <a:pPr algn="l"/>
            <a:r>
              <a:rPr lang="zh-CN" altLang="en-US" dirty="0"/>
              <a:t>永恒的契约</a:t>
            </a:r>
          </a:p>
        </p:txBody>
      </p:sp>
      <mc:AlternateContent xmlns:mc="http://schemas.openxmlformats.org/markup-compatibility/2006" xmlns:a14="http://schemas.microsoft.com/office/drawing/2010/main">
        <mc:Choice Requires="a14">
          <p:sp>
            <p:nvSpPr>
              <p:cNvPr id="13315" name="文本占位符 13314"/>
              <p:cNvSpPr>
                <a:spLocks noGrp="1"/>
              </p:cNvSpPr>
              <p:nvPr>
                <p:ph type="body" idx="1"/>
              </p:nvPr>
            </p:nvSpPr>
            <p:spPr>
              <a:xfrm>
                <a:off x="1024128" y="2286000"/>
                <a:ext cx="9720073" cy="4023360"/>
              </a:xfrm>
            </p:spPr>
            <p:txBody>
              <a:bodyPr>
                <a:noAutofit/>
              </a:bodyPr>
              <a:lstStyle/>
              <a:p>
                <a:r>
                  <a:rPr lang="zh-CN" altLang="en-US" dirty="0"/>
                  <a:t>有</a:t>
                </a:r>
                <a14:m>
                  <m:oMath xmlns:m="http://schemas.openxmlformats.org/officeDocument/2006/math">
                    <m:r>
                      <a:rPr lang="zh-CN" altLang="en-US" i="1" dirty="0" smtClean="0">
                        <a:latin typeface="Cambria Math" panose="02040503050406030204" pitchFamily="18" charset="0"/>
                      </a:rPr>
                      <m:t>𝑛</m:t>
                    </m:r>
                  </m:oMath>
                </a14:m>
                <a:r>
                  <a:rPr lang="zh-CN" altLang="en-US" dirty="0"/>
                  <a:t>块石头，排成一个环，第</a:t>
                </a:r>
                <a14:m>
                  <m:oMath xmlns:m="http://schemas.openxmlformats.org/officeDocument/2006/math">
                    <m:r>
                      <a:rPr lang="zh-CN" altLang="en-US" i="1" dirty="0" smtClean="0">
                        <a:latin typeface="Cambria Math" panose="02040503050406030204" pitchFamily="18" charset="0"/>
                      </a:rPr>
                      <m:t>𝑖</m:t>
                    </m:r>
                  </m:oMath>
                </a14:m>
                <a:r>
                  <a:rPr lang="zh-CN" altLang="en-US" dirty="0"/>
                  <a:t>块石头高度</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𝑎</m:t>
                        </m:r>
                      </m:e>
                      <m:sub>
                        <m:r>
                          <a:rPr lang="zh-CN" altLang="en-US" i="1" dirty="0" smtClean="0">
                            <a:latin typeface="Cambria Math" panose="02040503050406030204" pitchFamily="18" charset="0"/>
                          </a:rPr>
                          <m:t>𝑖</m:t>
                        </m:r>
                      </m:sub>
                    </m:sSub>
                  </m:oMath>
                </a14:m>
                <a:r>
                  <a:rPr lang="zh-CN" altLang="en-US" dirty="0"/>
                  <a:t>，两块不同的石头</a:t>
                </a:r>
                <a14:m>
                  <m:oMath xmlns:m="http://schemas.openxmlformats.org/officeDocument/2006/math">
                    <m:r>
                      <a:rPr lang="zh-CN" altLang="en-US" i="1" dirty="0" smtClean="0">
                        <a:latin typeface="Cambria Math" panose="02040503050406030204" pitchFamily="18" charset="0"/>
                      </a:rPr>
                      <m:t>𝑖</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𝑗</m:t>
                    </m:r>
                  </m:oMath>
                </a14:m>
                <a:r>
                  <a:rPr lang="zh-CN" altLang="en-US" dirty="0"/>
                  <a:t>能够互相看到，当且仅当它们在环上的两条路径中有至少一条路径上，除了两个端点（即</a:t>
                </a:r>
                <a14:m>
                  <m:oMath xmlns:m="http://schemas.openxmlformats.org/officeDocument/2006/math">
                    <m:r>
                      <a:rPr lang="zh-CN" altLang="en-US" i="1" dirty="0" smtClean="0">
                        <a:latin typeface="Cambria Math" panose="02040503050406030204" pitchFamily="18" charset="0"/>
                      </a:rPr>
                      <m:t>𝑖</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𝑗</m:t>
                    </m:r>
                  </m:oMath>
                </a14:m>
                <a:r>
                  <a:rPr lang="zh-CN" altLang="en-US" dirty="0"/>
                  <a:t>），路径上石头高度都不大于</a:t>
                </a:r>
                <a14:m>
                  <m:oMath xmlns:m="http://schemas.openxmlformats.org/officeDocument/2006/math">
                    <m:r>
                      <m:rPr>
                        <m:sty m:val="p"/>
                      </m:rPr>
                      <a:rPr lang="zh-CN" altLang="en-US" i="1" dirty="0" smtClean="0">
                        <a:latin typeface="Cambria Math" panose="02040503050406030204" pitchFamily="18" charset="0"/>
                      </a:rPr>
                      <m:t>min</m:t>
                    </m:r>
                    <m:r>
                      <a:rPr lang="zh-CN" alt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𝑎</m:t>
                        </m:r>
                      </m:e>
                      <m:sub>
                        <m:r>
                          <a:rPr lang="zh-CN" altLang="en-US" i="1" dirty="0" smtClean="0">
                            <a:latin typeface="Cambria Math" panose="02040503050406030204" pitchFamily="18" charset="0"/>
                          </a:rPr>
                          <m:t>𝑖</m:t>
                        </m:r>
                      </m:sub>
                    </m:sSub>
                    <m:r>
                      <a:rPr lang="zh-CN" altLang="en-US"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𝑎</m:t>
                        </m:r>
                      </m:e>
                      <m:sub>
                        <m:r>
                          <a:rPr lang="zh-CN" altLang="en-US" i="1" dirty="0" smtClean="0">
                            <a:latin typeface="Cambria Math" panose="02040503050406030204" pitchFamily="18" charset="0"/>
                          </a:rPr>
                          <m:t>𝑗</m:t>
                        </m:r>
                      </m:sub>
                    </m:sSub>
                    <m:r>
                      <a:rPr lang="zh-CN" altLang="en-US" i="1" dirty="0" smtClean="0">
                        <a:latin typeface="Cambria Math" panose="02040503050406030204" pitchFamily="18" charset="0"/>
                      </a:rPr>
                      <m:t>)</m:t>
                    </m:r>
                  </m:oMath>
                </a14:m>
                <a:r>
                  <a:rPr lang="zh-CN" altLang="en-US" dirty="0"/>
                  <a:t>。</a:t>
                </a:r>
                <a:endParaRPr lang="en-US" altLang="zh-CN" dirty="0"/>
              </a:p>
              <a:p>
                <a:r>
                  <a:rPr lang="zh-CN" altLang="en-US" dirty="0"/>
                  <a:t>求有多少对石头能互相看到。</a:t>
                </a:r>
              </a:p>
              <a:p>
                <a14:m>
                  <m:oMath xmlns:m="http://schemas.openxmlformats.org/officeDocument/2006/math">
                    <m:r>
                      <a:rPr lang="zh-CN" altLang="en-US" i="1" dirty="0" smtClean="0">
                        <a:latin typeface="Cambria Math" panose="02040503050406030204" pitchFamily="18" charset="0"/>
                      </a:rPr>
                      <m:t>𝑛</m:t>
                    </m:r>
                    <m:r>
                      <a:rPr lang="zh-CN" alt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zh-CN" altLang="en-US" i="1" dirty="0" smtClean="0">
                            <a:latin typeface="Cambria Math" panose="02040503050406030204" pitchFamily="18" charset="0"/>
                          </a:rPr>
                          <m:t>10</m:t>
                        </m:r>
                      </m:e>
                      <m:sup>
                        <m:r>
                          <a:rPr lang="en-US" altLang="zh-CN" b="0" i="1" dirty="0" smtClean="0">
                            <a:latin typeface="Cambria Math" panose="02040503050406030204" pitchFamily="18" charset="0"/>
                          </a:rPr>
                          <m:t>6</m:t>
                        </m:r>
                      </m:sup>
                    </m:sSup>
                    <m:r>
                      <a:rPr lang="zh-CN" altLang="en-US" i="1" dirty="0" smtClean="0">
                        <a:latin typeface="Cambria Math" panose="02040503050406030204" pitchFamily="18" charset="0"/>
                      </a:rPr>
                      <m:t>,</m:t>
                    </m:r>
                    <m:r>
                      <a:rPr lang="zh-CN" altLang="en-US" i="1" dirty="0" smtClean="0">
                        <a:latin typeface="Cambria Math" panose="02040503050406030204" pitchFamily="18" charset="0"/>
                      </a:rPr>
                      <m:t>𝑇</m:t>
                    </m:r>
                    <m:r>
                      <a:rPr lang="zh-CN" altLang="en-US" i="1" dirty="0" smtClean="0">
                        <a:latin typeface="Cambria Math" panose="02040503050406030204" pitchFamily="18" charset="0"/>
                      </a:rPr>
                      <m:t>≤5 ,  1≤</m:t>
                    </m:r>
                    <m:r>
                      <a:rPr lang="zh-CN" altLang="en-US" i="1" dirty="0" smtClean="0">
                        <a:latin typeface="Cambria Math" panose="02040503050406030204" pitchFamily="18" charset="0"/>
                      </a:rPr>
                      <m:t>𝑎𝑖</m:t>
                    </m:r>
                    <m:r>
                      <a:rPr lang="zh-CN" alt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zh-CN" altLang="en-US" i="1" dirty="0" smtClean="0">
                            <a:latin typeface="Cambria Math" panose="02040503050406030204" pitchFamily="18" charset="0"/>
                          </a:rPr>
                          <m:t>10</m:t>
                        </m:r>
                      </m:e>
                      <m:sup>
                        <m:r>
                          <a:rPr lang="en-US" altLang="zh-CN" b="0" i="1" dirty="0" smtClean="0">
                            <a:latin typeface="Cambria Math" panose="02040503050406030204" pitchFamily="18" charset="0"/>
                          </a:rPr>
                          <m:t>9</m:t>
                        </m:r>
                      </m:sup>
                    </m:sSup>
                  </m:oMath>
                </a14:m>
                <a:endParaRPr lang="zh-CN" altLang="en-US" dirty="0"/>
              </a:p>
            </p:txBody>
          </p:sp>
        </mc:Choice>
        <mc:Fallback xmlns="">
          <p:sp>
            <p:nvSpPr>
              <p:cNvPr id="13315" name="文本占位符 13314"/>
              <p:cNvSpPr>
                <a:spLocks noGrp="1" noRot="1" noChangeAspect="1" noMove="1" noResize="1" noEditPoints="1" noAdjustHandles="1" noChangeArrowheads="1" noChangeShapeType="1" noTextEdit="1"/>
              </p:cNvSpPr>
              <p:nvPr>
                <p:ph type="body" idx="1"/>
              </p:nvPr>
            </p:nvSpPr>
            <p:spPr>
              <a:xfrm>
                <a:off x="1024128" y="2286000"/>
                <a:ext cx="9720073" cy="4023360"/>
              </a:xfrm>
              <a:blipFill>
                <a:blip r:embed="rId2"/>
                <a:stretch>
                  <a:fillRect l="-1254" t="-1818" r="-4075"/>
                </a:stretch>
              </a:blipFill>
            </p:spPr>
            <p:txBody>
              <a:bodyPr/>
              <a:lstStyle/>
              <a:p>
                <a:r>
                  <a:rPr lang="zh-CN" altLang="en-US">
                    <a:noFill/>
                  </a:rPr>
                  <a:t> </a:t>
                </a:r>
              </a:p>
            </p:txBody>
          </p:sp>
        </mc:Fallback>
      </mc:AlternateContent>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平方和</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给出一个</a:t>
                </a:r>
                <a14:m>
                  <m:oMath xmlns:m="http://schemas.openxmlformats.org/officeDocument/2006/math">
                    <m:r>
                      <a:rPr lang="zh-CN" altLang="en-US" sz="2400" i="1" dirty="0" smtClean="0">
                        <a:latin typeface="Cambria Math" panose="02040503050406030204" pitchFamily="18" charset="0"/>
                      </a:rPr>
                      <m:t>𝑁</m:t>
                    </m:r>
                  </m:oMath>
                </a14:m>
                <a:r>
                  <a:rPr lang="zh-CN" altLang="en-US" sz="2400" dirty="0"/>
                  <a:t>个整数构成的序列，有</a:t>
                </a:r>
                <a14:m>
                  <m:oMath xmlns:m="http://schemas.openxmlformats.org/officeDocument/2006/math">
                    <m:r>
                      <a:rPr lang="zh-CN" altLang="en-US" sz="2400" i="1" dirty="0" smtClean="0">
                        <a:latin typeface="Cambria Math" panose="02040503050406030204" pitchFamily="18" charset="0"/>
                      </a:rPr>
                      <m:t>𝑀</m:t>
                    </m:r>
                  </m:oMath>
                </a14:m>
                <a:r>
                  <a:rPr lang="zh-CN" altLang="en-US" sz="2400" dirty="0"/>
                  <a:t>次操作，每次操作有一下三种： </a:t>
                </a:r>
              </a:p>
              <a:p>
                <a:r>
                  <a:rPr lang="zh-CN" altLang="en-US" sz="2400" dirty="0"/>
                  <a:t>①</a:t>
                </a:r>
                <a14:m>
                  <m:oMath xmlns:m="http://schemas.openxmlformats.org/officeDocument/2006/math">
                    <m:r>
                      <a:rPr lang="zh-CN" altLang="en-US" sz="2400" i="1" dirty="0" smtClean="0">
                        <a:latin typeface="Cambria Math" panose="02040503050406030204" pitchFamily="18" charset="0"/>
                      </a:rPr>
                      <m:t>𝐼𝑛𝑠𝑒𝑟𝑡</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𝑌</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𝑋</m:t>
                    </m:r>
                  </m:oMath>
                </a14:m>
                <a:r>
                  <a:rPr lang="zh-CN" altLang="en-US" sz="2400" dirty="0"/>
                  <a:t>，在序列的第</a:t>
                </a:r>
                <a14:m>
                  <m:oMath xmlns:m="http://schemas.openxmlformats.org/officeDocument/2006/math">
                    <m:r>
                      <a:rPr lang="zh-CN" altLang="en-US" sz="2400" i="1" dirty="0" smtClean="0">
                        <a:latin typeface="Cambria Math" panose="02040503050406030204" pitchFamily="18" charset="0"/>
                      </a:rPr>
                      <m:t>𝑌</m:t>
                    </m:r>
                  </m:oMath>
                </a14:m>
                <a:r>
                  <a:rPr lang="zh-CN" altLang="en-US" sz="2400" dirty="0"/>
                  <a:t>个数之前插入一个数</a:t>
                </a:r>
                <a14:m>
                  <m:oMath xmlns:m="http://schemas.openxmlformats.org/officeDocument/2006/math">
                    <m:r>
                      <a:rPr lang="zh-CN" altLang="en-US" sz="2400" i="1" dirty="0" smtClean="0">
                        <a:latin typeface="Cambria Math" panose="02040503050406030204" pitchFamily="18" charset="0"/>
                      </a:rPr>
                      <m:t>𝑋</m:t>
                    </m:r>
                  </m:oMath>
                </a14:m>
                <a:r>
                  <a:rPr lang="zh-CN" altLang="en-US" sz="2400" dirty="0"/>
                  <a:t>； </a:t>
                </a:r>
              </a:p>
              <a:p>
                <a:r>
                  <a:rPr lang="zh-CN" altLang="en-US" sz="2400" dirty="0"/>
                  <a:t>②</a:t>
                </a:r>
                <a14:m>
                  <m:oMath xmlns:m="http://schemas.openxmlformats.org/officeDocument/2006/math">
                    <m:r>
                      <a:rPr lang="zh-CN" altLang="en-US" sz="2400" i="1" dirty="0" smtClean="0">
                        <a:latin typeface="Cambria Math" panose="02040503050406030204" pitchFamily="18" charset="0"/>
                      </a:rPr>
                      <m:t>𝐴𝑑𝑑</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𝐿</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𝑅</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𝑋</m:t>
                    </m:r>
                  </m:oMath>
                </a14:m>
                <a:r>
                  <a:rPr lang="zh-CN" altLang="en-US" sz="2400" dirty="0"/>
                  <a:t>，对序列中第</a:t>
                </a:r>
                <a14:m>
                  <m:oMath xmlns:m="http://schemas.openxmlformats.org/officeDocument/2006/math">
                    <m:r>
                      <a:rPr lang="zh-CN" altLang="en-US" sz="2400" i="1" dirty="0" smtClean="0">
                        <a:latin typeface="Cambria Math" panose="02040503050406030204" pitchFamily="18" charset="0"/>
                      </a:rPr>
                      <m:t>𝐿</m:t>
                    </m:r>
                    <m:r>
                      <a:rPr lang="zh-CN" altLang="en-US" sz="2400" i="1" dirty="0" smtClean="0">
                        <a:latin typeface="Cambria Math" panose="02040503050406030204" pitchFamily="18" charset="0"/>
                      </a:rPr>
                      <m:t>个数到第</m:t>
                    </m:r>
                    <m:r>
                      <a:rPr lang="zh-CN" altLang="en-US" sz="2400" i="1" dirty="0" smtClean="0">
                        <a:latin typeface="Cambria Math" panose="02040503050406030204" pitchFamily="18" charset="0"/>
                      </a:rPr>
                      <m:t>𝑅</m:t>
                    </m:r>
                  </m:oMath>
                </a14:m>
                <a:r>
                  <a:rPr lang="zh-CN" altLang="en-US" sz="2400" dirty="0"/>
                  <a:t>个数，每个数都加上</a:t>
                </a:r>
                <a14:m>
                  <m:oMath xmlns:m="http://schemas.openxmlformats.org/officeDocument/2006/math">
                    <m:r>
                      <a:rPr lang="zh-CN" altLang="en-US" sz="2400" i="1" dirty="0" smtClean="0">
                        <a:latin typeface="Cambria Math" panose="02040503050406030204" pitchFamily="18" charset="0"/>
                      </a:rPr>
                      <m:t>𝑋</m:t>
                    </m:r>
                  </m:oMath>
                </a14:m>
                <a:r>
                  <a:rPr lang="zh-CN" altLang="en-US" sz="2400" dirty="0"/>
                  <a:t>； </a:t>
                </a:r>
              </a:p>
              <a:p>
                <a:r>
                  <a:rPr lang="zh-CN" altLang="en-US" sz="2400" dirty="0"/>
                  <a:t>③</a:t>
                </a:r>
                <a14:m>
                  <m:oMath xmlns:m="http://schemas.openxmlformats.org/officeDocument/2006/math">
                    <m:r>
                      <a:rPr lang="zh-CN" altLang="en-US" sz="2400" i="1" dirty="0" smtClean="0">
                        <a:latin typeface="Cambria Math" panose="02040503050406030204" pitchFamily="18" charset="0"/>
                      </a:rPr>
                      <m:t>𝑄𝑢𝑒𝑟𝑦</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𝐿</m:t>
                    </m:r>
                    <m:r>
                      <a:rPr lang="zh-CN" altLang="en-US" sz="2400" i="1" dirty="0" smtClean="0">
                        <a:latin typeface="Cambria Math" panose="02040503050406030204" pitchFamily="18" charset="0"/>
                      </a:rPr>
                      <m:t> </m:t>
                    </m:r>
                    <m:r>
                      <a:rPr lang="zh-CN" altLang="en-US" sz="2400" i="1" dirty="0" smtClean="0">
                        <a:latin typeface="Cambria Math" panose="02040503050406030204" pitchFamily="18" charset="0"/>
                      </a:rPr>
                      <m:t>𝑅</m:t>
                    </m:r>
                  </m:oMath>
                </a14:m>
                <a:r>
                  <a:rPr lang="zh-CN" altLang="en-US" sz="2400" dirty="0"/>
                  <a:t>，询问序列中第</a:t>
                </a:r>
                <a14:m>
                  <m:oMath xmlns:m="http://schemas.openxmlformats.org/officeDocument/2006/math">
                    <m:r>
                      <a:rPr lang="zh-CN" altLang="en-US" sz="2400" i="1" dirty="0" smtClean="0">
                        <a:latin typeface="Cambria Math" panose="02040503050406030204" pitchFamily="18" charset="0"/>
                      </a:rPr>
                      <m:t>𝐿</m:t>
                    </m:r>
                  </m:oMath>
                </a14:m>
                <a:r>
                  <a:rPr lang="zh-CN" altLang="en-US" sz="2400" dirty="0"/>
                  <a:t>个数到第</a:t>
                </a:r>
                <a14:m>
                  <m:oMath xmlns:m="http://schemas.openxmlformats.org/officeDocument/2006/math">
                    <m:r>
                      <a:rPr lang="zh-CN" altLang="en-US" sz="2400" i="1" dirty="0" smtClean="0">
                        <a:latin typeface="Cambria Math" panose="02040503050406030204" pitchFamily="18" charset="0"/>
                      </a:rPr>
                      <m:t>𝑅</m:t>
                    </m:r>
                  </m:oMath>
                </a14:m>
                <a:r>
                  <a:rPr lang="zh-CN" altLang="en-US" sz="2400" dirty="0"/>
                  <a:t>个数的平方和。 </a:t>
                </a:r>
                <a:endParaRPr lang="en-US" altLang="zh-CN" sz="2400" dirty="0"/>
              </a:p>
              <a:p>
                <a:r>
                  <a:rPr lang="zh-CN" altLang="en-US" sz="2400" dirty="0"/>
                  <a:t>100%的数据满足</a:t>
                </a:r>
                <a14:m>
                  <m:oMath xmlns:m="http://schemas.openxmlformats.org/officeDocument/2006/math">
                    <m:r>
                      <a:rPr lang="zh-CN" altLang="en-US" sz="2400" i="1" dirty="0" smtClean="0">
                        <a:latin typeface="Cambria Math" panose="02040503050406030204" pitchFamily="18" charset="0"/>
                      </a:rPr>
                      <m:t>𝑁</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𝑀</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100</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000</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且</m:t>
                    </m:r>
                    <m:r>
                      <a:rPr lang="zh-CN" altLang="en-US" sz="2400" i="1" dirty="0" smtClean="0">
                        <a:latin typeface="Cambria Math" panose="02040503050406030204" pitchFamily="18" charset="0"/>
                      </a:rPr>
                      <m:t>𝐴𝑑𝑑</m:t>
                    </m:r>
                    <m:r>
                      <a:rPr lang="zh-CN" altLang="en-US" sz="2400" i="1" dirty="0" smtClean="0">
                        <a:latin typeface="Cambria Math" panose="02040503050406030204" pitchFamily="18" charset="0"/>
                      </a:rPr>
                      <m:t>和</m:t>
                    </m:r>
                    <m:r>
                      <a:rPr lang="zh-CN" altLang="en-US" sz="2400" i="1" dirty="0" smtClean="0">
                        <a:latin typeface="Cambria Math" panose="02040503050406030204" pitchFamily="18" charset="0"/>
                      </a:rPr>
                      <m:t>𝐼𝑛𝑠𝑒𝑟𝑡</m:t>
                    </m:r>
                    <m:r>
                      <a:rPr lang="zh-CN" altLang="en-US" sz="2400" i="1" dirty="0" smtClean="0">
                        <a:latin typeface="Cambria Math" panose="02040503050406030204" pitchFamily="18" charset="0"/>
                      </a:rPr>
                      <m:t>操作中</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𝑋</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1000</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𝐴𝑖</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1000</m:t>
                    </m:r>
                  </m:oMath>
                </a14:m>
                <a:r>
                  <a:rPr lang="zh-CN" alt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42" t="-1970"/>
                </a:stretch>
              </a:blipFill>
            </p:spPr>
            <p:txBody>
              <a:bodyPr/>
              <a:lstStyle/>
              <a:p>
                <a:r>
                  <a:rPr lang="zh-CN" altLang="en-US">
                    <a:noFill/>
                  </a:rPr>
                  <a:t> </a:t>
                </a:r>
              </a:p>
            </p:txBody>
          </p:sp>
        </mc:Fallback>
      </mc:AlternateContent>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做法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r>
                      <a:rPr lang="zh-CN" altLang="en-US" i="1" smtClean="0">
                        <a:latin typeface="Cambria Math" panose="02040503050406030204" pitchFamily="18" charset="0"/>
                      </a:rPr>
                      <m:t>用</m:t>
                    </m:r>
                    <m:r>
                      <a:rPr lang="en-US" altLang="zh-CN" b="0" i="1" smtClean="0">
                        <a:latin typeface="Cambria Math" panose="02040503050406030204" pitchFamily="18" charset="0"/>
                      </a:rPr>
                      <m:t>𝑆𝑝𝑙𝑎𝑦</m:t>
                    </m:r>
                    <m:r>
                      <a:rPr lang="zh-CN" altLang="en-US" i="1">
                        <a:latin typeface="Cambria Math" panose="02040503050406030204" pitchFamily="18" charset="0"/>
                      </a:rPr>
                      <m:t>，</m:t>
                    </m:r>
                  </m:oMath>
                </a14:m>
                <a:r>
                  <a:rPr lang="zh-CN" altLang="en-US" dirty="0"/>
                  <a:t>插入操作容易支持。</a:t>
                </a:r>
                <a:endParaRPr lang="en-US" altLang="zh-CN" dirty="0"/>
              </a:p>
              <a:p>
                <a:r>
                  <a:rPr lang="zh-CN" altLang="en-US" dirty="0"/>
                  <a:t>询问与修改？如何使用懒标记？</a:t>
                </a:r>
                <a:endParaRPr lang="en-US" altLang="zh-CN" dirty="0"/>
              </a:p>
              <a:p>
                <a:r>
                  <a:rPr lang="zh-CN" altLang="en-US" dirty="0"/>
                  <a:t>假如我储存了序列平方和</a:t>
                </a:r>
                <a14:m>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2</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sSup>
                          <m:sSupPr>
                            <m:ctrlPr>
                              <a:rPr lang="en-US" altLang="zh-CN" b="0" i="1" smtClean="0">
                                <a:latin typeface="Cambria Math" panose="02040503050406030204" pitchFamily="18" charset="0"/>
                              </a:rPr>
                            </m:ctrlPr>
                          </m:sSupPr>
                          <m:e>
                            <m:r>
                              <m:rPr>
                                <m:brk m:alnAt="7"/>
                              </m:rP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𝑠𝑢𝑏𝑡𝑟𝑒𝑒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𝑣𝑎𝑙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2</m:t>
                            </m:r>
                          </m:sup>
                        </m:sSup>
                      </m:e>
                    </m:nary>
                  </m:oMath>
                </a14:m>
                <a:endParaRPr lang="en-US" altLang="zh-CN" dirty="0"/>
              </a:p>
              <a:p>
                <a:r>
                  <a:rPr lang="zh-CN" altLang="en-US" dirty="0"/>
                  <a:t>假如给整颗子树所有位置加了</a:t>
                </a:r>
                <a14:m>
                  <m:oMath xmlns:m="http://schemas.openxmlformats.org/officeDocument/2006/math">
                    <m:r>
                      <a:rPr lang="en-US" altLang="zh-CN" b="0" i="1" smtClean="0">
                        <a:latin typeface="Cambria Math" panose="02040503050406030204" pitchFamily="18" charset="0"/>
                      </a:rPr>
                      <m:t>𝐶</m:t>
                    </m:r>
                  </m:oMath>
                </a14:m>
                <a:r>
                  <a:rPr lang="zh-CN" altLang="en-US" dirty="0"/>
                  <a:t>，</a:t>
                </a:r>
                <a14:m>
                  <m:oMath xmlns:m="http://schemas.openxmlformats.org/officeDocument/2006/math">
                    <m:r>
                      <a:rPr lang="zh-CN" altLang="en-US" b="0" i="1" dirty="0">
                        <a:latin typeface="Cambria Math" panose="02040503050406030204" pitchFamily="18" charset="0"/>
                      </a:rPr>
                      <m:t>怎么</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a14:m>
                <a:r>
                  <a:rPr lang="zh-CN" altLang="en-US" dirty="0"/>
                  <a:t>直接得到新</a:t>
                </a:r>
                <a14:m>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呢？</a:t>
                </a:r>
                <a:endParaRPr lang="en-US" altLang="zh-CN" dirty="0"/>
              </a:p>
              <a:p>
                <a:r>
                  <a:rPr lang="zh-CN" altLang="en-US" dirty="0"/>
                  <a:t>考虑到</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𝑎</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𝑐</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oMath>
                </a14:m>
                <a:endParaRPr lang="en-US" altLang="zh-CN" b="0" dirty="0"/>
              </a:p>
              <a:p>
                <a:r>
                  <a:rPr lang="zh-CN" altLang="en-US" dirty="0"/>
                  <a:t>则</a:t>
                </a:r>
                <a:endParaRPr lang="en-US" altLang="zh-CN" dirty="0"/>
              </a:p>
              <a:p>
                <a14:m>
                  <m:oMath xmlns:m="http://schemas.openxmlformats.org/officeDocument/2006/math">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𝑠𝑢𝑏𝑡𝑟𝑒𝑒</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b>
                      <m:sup/>
                      <m:e>
                        <m:r>
                          <a:rPr lang="en-US" altLang="zh-CN" b="0" i="1" smtClean="0">
                            <a:latin typeface="Cambria Math" panose="02040503050406030204" pitchFamily="18" charset="0"/>
                          </a:rPr>
                          <m:t>(</m:t>
                        </m:r>
                        <m:r>
                          <a:rPr lang="en-US" altLang="zh-CN" i="1">
                            <a:latin typeface="Cambria Math" panose="02040503050406030204" pitchFamily="18" charset="0"/>
                          </a:rPr>
                          <m:t>𝑎</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𝑣𝑎𝑙</m:t>
                                </m:r>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i="1">
                                            <a:latin typeface="Cambria Math" panose="02040503050406030204" pitchFamily="18" charset="0"/>
                                          </a:rPr>
                                          <m:t>′</m:t>
                                        </m:r>
                                      </m:sup>
                                    </m:sSup>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nary>
                  </m:oMath>
                </a14:m>
                <a:endParaRPr lang="en-US" altLang="zh-CN" i="1" dirty="0">
                  <a:latin typeface="Cambria Math" panose="02040503050406030204" pitchFamily="18" charset="0"/>
                </a:endParaRPr>
              </a:p>
              <a:p>
                <a14:m>
                  <m:oMath xmlns:m="http://schemas.openxmlformats.org/officeDocument/2006/math">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𝑠𝑢𝑏𝑡𝑟𝑒𝑒</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b>
                      <m:sup/>
                      <m:e>
                        <m:r>
                          <a:rPr lang="en-US" altLang="zh-CN" i="1">
                            <a:latin typeface="Cambria Math" panose="02040503050406030204" pitchFamily="18" charset="0"/>
                          </a:rPr>
                          <m:t>𝑎</m:t>
                        </m:r>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𝑣𝑎𝑙</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m:t>
                                </m:r>
                              </m:e>
                            </m:d>
                          </m:e>
                          <m:sup>
                            <m:r>
                              <a:rPr lang="en-US" altLang="zh-CN" i="1">
                                <a:latin typeface="Cambria Math" panose="02040503050406030204" pitchFamily="18" charset="0"/>
                              </a:rPr>
                              <m:t>2</m:t>
                            </m:r>
                          </m:sup>
                        </m:sSup>
                        <m:r>
                          <a:rPr lang="en-US" altLang="zh-CN" b="0" i="1" smtClean="0">
                            <a:latin typeface="Cambria Math" panose="02040503050406030204" pitchFamily="18" charset="0"/>
                          </a:rPr>
                          <m:t>+</m:t>
                        </m:r>
                      </m:e>
                    </m:nary>
                    <m:r>
                      <a:rPr lang="en-US" altLang="zh-CN" b="0" i="1" smtClean="0">
                        <a:latin typeface="Cambria Math" panose="02040503050406030204" pitchFamily="18" charset="0"/>
                      </a:rPr>
                      <m:t>2</m:t>
                    </m:r>
                    <m:r>
                      <a:rPr lang="en-US" altLang="zh-CN" b="0" i="1" smtClean="0">
                        <a:latin typeface="Cambria Math" panose="02040503050406030204" pitchFamily="18" charset="0"/>
                      </a:rPr>
                      <m:t>𝑐</m:t>
                    </m:r>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𝑠𝑢𝑏𝑡𝑟𝑒𝑒</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b>
                      <m:sup/>
                      <m:e>
                        <m:r>
                          <a:rPr lang="en-US" altLang="zh-CN" i="1">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nary>
                          <m:naryPr>
                            <m:chr m:val="∑"/>
                            <m:supHide m:val="on"/>
                            <m:ctrlPr>
                              <a:rPr lang="en-US" altLang="zh-CN" i="1">
                                <a:latin typeface="Cambria Math" panose="02040503050406030204" pitchFamily="18" charset="0"/>
                              </a:rPr>
                            </m:ctrlPr>
                          </m:naryPr>
                          <m:sub>
                            <m:sSup>
                              <m:sSupPr>
                                <m:ctrlPr>
                                  <a:rPr lang="en-US" altLang="zh-CN" i="1">
                                    <a:latin typeface="Cambria Math" panose="02040503050406030204" pitchFamily="18" charset="0"/>
                                  </a:rPr>
                                </m:ctrlPr>
                              </m:sSupPr>
                              <m:e>
                                <m:r>
                                  <m:rPr>
                                    <m:brk m:alnAt="7"/>
                                  </m:rPr>
                                  <a:rPr lang="en-US" altLang="zh-CN" i="1">
                                    <a:latin typeface="Cambria Math" panose="02040503050406030204" pitchFamily="18" charset="0"/>
                                  </a:rPr>
                                  <m:t>𝑥</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i="1">
                                <a:latin typeface="Cambria Math" panose="02040503050406030204" pitchFamily="18" charset="0"/>
                              </a:rPr>
                              <m:t>𝑠𝑢𝑏𝑡𝑟𝑒𝑒</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sub>
                          <m:sup/>
                          <m:e>
                            <m:r>
                              <a:rPr lang="en-US" altLang="zh-CN" b="0" i="1" smtClean="0">
                                <a:latin typeface="Cambria Math" panose="02040503050406030204" pitchFamily="18" charset="0"/>
                              </a:rPr>
                              <m:t>1</m:t>
                            </m:r>
                          </m:e>
                        </m:nary>
                      </m:e>
                    </m:nary>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887" t="-1818" b="-17121"/>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626A0-517C-450F-86B0-D24F394F8E8E}"/>
              </a:ext>
            </a:extLst>
          </p:cNvPr>
          <p:cNvSpPr>
            <a:spLocks noGrp="1"/>
          </p:cNvSpPr>
          <p:nvPr>
            <p:ph type="title"/>
          </p:nvPr>
        </p:nvSpPr>
        <p:spPr/>
        <p:txBody>
          <a:bodyPr/>
          <a:lstStyle/>
          <a:p>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5CE5970-2B19-463C-9684-14F1A0FD9E3A}"/>
                  </a:ext>
                </a:extLst>
              </p:cNvPr>
              <p:cNvSpPr>
                <a:spLocks noGrp="1"/>
              </p:cNvSpPr>
              <p:nvPr>
                <p:ph idx="1"/>
              </p:nvPr>
            </p:nvSpPr>
            <p:spPr/>
            <p:txBody>
              <a:bodyPr/>
              <a:lstStyle/>
              <a:p>
                <a:r>
                  <a:rPr lang="zh-CN" altLang="en-US" dirty="0"/>
                  <a:t>维护子树中的</a:t>
                </a:r>
                <a:r>
                  <a:rPr lang="en-US" altLang="zh-CN" dirty="0"/>
                  <a:t>0/1/2</a:t>
                </a:r>
                <a:r>
                  <a:rPr lang="zh-CN" altLang="en-US" dirty="0"/>
                  <a:t>次方和，记为</a:t>
                </a:r>
                <a14:m>
                  <m:oMath xmlns:m="http://schemas.openxmlformats.org/officeDocument/2006/math">
                    <m:r>
                      <a:rPr lang="en-US" altLang="zh-CN" b="0" i="1" smtClean="0">
                        <a:latin typeface="Cambria Math" panose="02040503050406030204" pitchFamily="18" charset="0"/>
                      </a:rPr>
                      <m:t>𝑠𝑖𝑧𝑒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整颗子树</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𝑐</m:t>
                    </m:r>
                  </m:oMath>
                </a14:m>
                <a:r>
                  <a:rPr lang="zh-CN" altLang="en-US" dirty="0"/>
                  <a:t>，则</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2</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𝑠𝑢𝑚</m:t>
                      </m:r>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𝑠𝑖𝑧𝑒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b="0" i="1" smtClean="0">
                              <a:latin typeface="Cambria Math" panose="02040503050406030204" pitchFamily="18" charset="0"/>
                            </a:rPr>
                            <m:t>2</m:t>
                          </m:r>
                        </m:sup>
                      </m:sSup>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𝑠𝑢𝑚</m:t>
                      </m:r>
                      <m:r>
                        <a:rPr lang="en-US" altLang="zh-CN" b="0" i="1" smtClean="0">
                          <a:latin typeface="Cambria Math" panose="02040503050406030204" pitchFamily="18" charset="0"/>
                        </a:rPr>
                        <m:t>1</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𝑠𝑖𝑧𝑒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m:oMathPara>
                </a14:m>
                <a:endParaRPr lang="en-US" altLang="zh-CN" dirty="0"/>
              </a:p>
              <a:p>
                <a:r>
                  <a:rPr lang="zh-CN" altLang="en-US" dirty="0"/>
                  <a:t>再加上懒标记</a:t>
                </a:r>
                <a14:m>
                  <m:oMath xmlns:m="http://schemas.openxmlformats.org/officeDocument/2006/math">
                    <m:r>
                      <a:rPr lang="en-US" altLang="zh-CN" b="0" i="1" smtClean="0">
                        <a:latin typeface="Cambria Math" panose="02040503050406030204" pitchFamily="18" charset="0"/>
                      </a:rPr>
                      <m:t>𝑡𝑎𝑔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就解决了这道题！</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55CE5970-2B19-463C-9684-14F1A0FD9E3A}"/>
                  </a:ext>
                </a:extLst>
              </p:cNvPr>
              <p:cNvSpPr>
                <a:spLocks noGrp="1" noRot="1" noChangeAspect="1" noMove="1" noResize="1" noEditPoints="1" noAdjustHandles="1" noChangeArrowheads="1" noChangeShapeType="1" noTextEdit="1"/>
              </p:cNvSpPr>
              <p:nvPr>
                <p:ph idx="1"/>
              </p:nvPr>
            </p:nvSpPr>
            <p:spPr>
              <a:blipFill>
                <a:blip r:embed="rId2"/>
                <a:stretch>
                  <a:fillRect l="-313"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203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标题 1"/>
              <p:cNvSpPr>
                <a:spLocks noGrp="1"/>
              </p:cNvSpPr>
              <p:nvPr>
                <p:ph type="title"/>
              </p:nvPr>
            </p:nvSpPr>
            <p:spPr/>
            <p:txBody>
              <a:bodyPr/>
              <a:lstStyle/>
              <a:p>
                <a:r>
                  <a:rPr lang="zh-CN" altLang="en-US" dirty="0"/>
                  <a:t>火星人</a:t>
                </a:r>
                <a14:m>
                  <m:oMath xmlns:m="http://schemas.openxmlformats.org/officeDocument/2006/math">
                    <m:r>
                      <a:rPr lang="en-US" altLang="zh-CN" i="1" dirty="0" smtClean="0">
                        <a:latin typeface="Cambria Math" panose="02040503050406030204" pitchFamily="18" charset="0"/>
                      </a:rPr>
                      <m:t>𝑝𝑟𝑒𝑓𝑖𝑥</m:t>
                    </m:r>
                  </m:oMath>
                </a14:m>
                <a:endParaRPr lang="en-US" altLang="zh-CN" dirty="0"/>
              </a:p>
            </p:txBody>
          </p:sp>
        </mc:Choice>
        <mc:Fallback>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l="-30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800" dirty="0"/>
                  <a:t>维护一个字符串</a:t>
                </a:r>
                <a14:m>
                  <m:oMath xmlns:m="http://schemas.openxmlformats.org/officeDocument/2006/math">
                    <m:r>
                      <a:rPr lang="en-US" altLang="zh-CN" sz="2800" b="0" i="1" smtClean="0">
                        <a:latin typeface="Cambria Math" panose="02040503050406030204" pitchFamily="18" charset="0"/>
                      </a:rPr>
                      <m:t>𝑆</m:t>
                    </m:r>
                  </m:oMath>
                </a14:m>
                <a:r>
                  <a:rPr lang="zh-CN" altLang="en-US" sz="2800" dirty="0"/>
                  <a:t>，多次询问两个后缀的</a:t>
                </a:r>
                <a14:m>
                  <m:oMath xmlns:m="http://schemas.openxmlformats.org/officeDocument/2006/math">
                    <m:r>
                      <a:rPr lang="en-US" altLang="zh-CN" sz="2800" i="1" dirty="0" smtClean="0">
                        <a:latin typeface="Cambria Math" panose="02040503050406030204" pitchFamily="18" charset="0"/>
                      </a:rPr>
                      <m:t>𝐿𝐶𝑃</m:t>
                    </m:r>
                  </m:oMath>
                </a14:m>
                <a:r>
                  <a:rPr lang="zh-CN" altLang="en-US" sz="2800" dirty="0"/>
                  <a:t>，这个字符串还带修改和插入：</a:t>
                </a:r>
                <a:endParaRPr lang="en-US" altLang="zh-CN" sz="2800" dirty="0"/>
              </a:p>
              <a:p>
                <a:r>
                  <a:rPr lang="en-US" altLang="zh-CN" sz="2800" dirty="0"/>
                  <a:t>1 </a:t>
                </a:r>
                <a14:m>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 </m:t>
                    </m:r>
                    <m:r>
                      <a:rPr lang="en-US" altLang="zh-CN" sz="2800" b="0" i="1" dirty="0" smtClean="0">
                        <a:latin typeface="Cambria Math" panose="02040503050406030204" pitchFamily="18" charset="0"/>
                      </a:rPr>
                      <m:t>𝑐</m:t>
                    </m:r>
                    <m:r>
                      <a:rPr lang="en-US" altLang="zh-CN" sz="2800" b="0" i="1" dirty="0" smtClean="0">
                        <a:latin typeface="Cambria Math" panose="02040503050406030204" pitchFamily="18" charset="0"/>
                      </a:rPr>
                      <m:t>h</m:t>
                    </m:r>
                  </m:oMath>
                </a14:m>
                <a:r>
                  <a:rPr lang="zh-CN" altLang="en-US" sz="2800" dirty="0"/>
                  <a:t>，令</a:t>
                </a:r>
                <a14:m>
                  <m:oMath xmlns:m="http://schemas.openxmlformats.org/officeDocument/2006/math">
                    <m:r>
                      <a:rPr lang="en-US" altLang="zh-CN" sz="2800" b="0" i="1" smtClean="0">
                        <a:latin typeface="Cambria Math" panose="02040503050406030204" pitchFamily="18" charset="0"/>
                      </a:rPr>
                      <m:t>𝑆</m:t>
                    </m:r>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h</m:t>
                    </m:r>
                    <m:r>
                      <a:rPr lang="zh-CN" altLang="en-US" sz="2800" i="1">
                        <a:latin typeface="Cambria Math" panose="02040503050406030204" pitchFamily="18" charset="0"/>
                      </a:rPr>
                      <m:t>；</m:t>
                    </m:r>
                  </m:oMath>
                </a14:m>
                <a:endParaRPr lang="en-US" altLang="zh-CN" sz="2800" dirty="0"/>
              </a:p>
              <a:p>
                <a:r>
                  <a:rPr lang="en-US" altLang="zh-CN" sz="2800" dirty="0"/>
                  <a:t>2 </a:t>
                </a:r>
                <a14:m>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h</m:t>
                    </m:r>
                  </m:oMath>
                </a14:m>
                <a:r>
                  <a:rPr lang="zh-CN" altLang="en-US" sz="2800" dirty="0"/>
                  <a:t>，在</a:t>
                </a:r>
                <a14:m>
                  <m:oMath xmlns:m="http://schemas.openxmlformats.org/officeDocument/2006/math">
                    <m:r>
                      <a:rPr lang="en-US" altLang="zh-CN" sz="2800" i="1" dirty="0" smtClean="0">
                        <a:latin typeface="Cambria Math" panose="02040503050406030204" pitchFamily="18" charset="0"/>
                      </a:rPr>
                      <m:t>𝑆</m:t>
                    </m:r>
                    <m:r>
                      <a:rPr lang="zh-CN" altLang="en-US" sz="2800" i="1" dirty="0" smtClean="0">
                        <a:latin typeface="Cambria Math" panose="02040503050406030204" pitchFamily="18" charset="0"/>
                      </a:rPr>
                      <m:t>第</m:t>
                    </m:r>
                    <m:r>
                      <a:rPr lang="en-US" altLang="zh-CN" sz="2800" i="1" dirty="0" smtClean="0">
                        <a:latin typeface="Cambria Math" panose="02040503050406030204" pitchFamily="18" charset="0"/>
                      </a:rPr>
                      <m:t>𝑥</m:t>
                    </m:r>
                    <m:r>
                      <a:rPr lang="zh-CN" altLang="en-US" sz="2800" i="1" dirty="0" smtClean="0">
                        <a:latin typeface="Cambria Math" panose="02040503050406030204" pitchFamily="18" charset="0"/>
                      </a:rPr>
                      <m:t>位后面插入</m:t>
                    </m:r>
                    <m:r>
                      <a:rPr lang="en-US" altLang="zh-CN" sz="2800" i="1" dirty="0" err="1" smtClean="0">
                        <a:latin typeface="Cambria Math" panose="02040503050406030204" pitchFamily="18" charset="0"/>
                      </a:rPr>
                      <m:t>𝑐</m:t>
                    </m:r>
                    <m:r>
                      <a:rPr lang="en-US" altLang="zh-CN" sz="2800" i="1" dirty="0" err="1" smtClean="0">
                        <a:latin typeface="Cambria Math" panose="02040503050406030204" pitchFamily="18" charset="0"/>
                      </a:rPr>
                      <m:t>h</m:t>
                    </m:r>
                  </m:oMath>
                </a14:m>
                <a:endParaRPr lang="en-US" altLang="zh-CN" sz="2800" dirty="0"/>
              </a:p>
              <a:p>
                <a:endParaRPr lang="en-US" altLang="zh-CN" sz="2800" dirty="0"/>
              </a:p>
              <a:p>
                <a14:m>
                  <m:oMath xmlns:m="http://schemas.openxmlformats.org/officeDocument/2006/math">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e>
                    </m:d>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10</m:t>
                        </m:r>
                      </m:e>
                      <m:sup>
                        <m:r>
                          <a:rPr lang="en-US" altLang="zh-CN" sz="2800" b="0" i="1" smtClean="0">
                            <a:latin typeface="Cambria Math" panose="02040503050406030204" pitchFamily="18" charset="0"/>
                          </a:rPr>
                          <m:t>5</m:t>
                        </m:r>
                      </m:sup>
                    </m:sSup>
                  </m:oMath>
                </a14:m>
                <a:endParaRPr lang="zh-CN" altLang="en-US" sz="2800"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815" t="-25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12814213-673C-409E-A78F-1C976D7D1358}"/>
                  </a:ext>
                </a:extLst>
              </p:cNvPr>
              <p:cNvSpPr/>
              <p:nvPr/>
            </p:nvSpPr>
            <p:spPr>
              <a:xfrm>
                <a:off x="1024128" y="5940028"/>
                <a:ext cx="136608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𝑏𝑧𝑜𝑗</m:t>
                      </m:r>
                      <m:r>
                        <a:rPr lang="en-US" altLang="zh-CN" i="1" dirty="0" smtClean="0">
                          <a:latin typeface="Cambria Math" panose="02040503050406030204" pitchFamily="18" charset="0"/>
                        </a:rPr>
                        <m:t>1014</m:t>
                      </m:r>
                      <m:r>
                        <a:rPr lang="en-US" altLang="zh-CN" i="1" dirty="0" smtClean="0">
                          <a:latin typeface="Cambria Math" panose="02040503050406030204" pitchFamily="18" charset="0"/>
                        </a:rPr>
                        <m:t>]</m:t>
                      </m:r>
                    </m:oMath>
                  </m:oMathPara>
                </a14:m>
                <a:endParaRPr lang="zh-CN" altLang="en-US" dirty="0"/>
              </a:p>
            </p:txBody>
          </p:sp>
        </mc:Choice>
        <mc:Fallback>
          <p:sp>
            <p:nvSpPr>
              <p:cNvPr id="4" name="矩形 3">
                <a:extLst>
                  <a:ext uri="{FF2B5EF4-FFF2-40B4-BE49-F238E27FC236}">
                    <a16:creationId xmlns:a16="http://schemas.microsoft.com/office/drawing/2014/main" id="{12814213-673C-409E-A78F-1C976D7D1358}"/>
                  </a:ext>
                </a:extLst>
              </p:cNvPr>
              <p:cNvSpPr>
                <a:spLocks noRot="1" noChangeAspect="1" noMove="1" noResize="1" noEditPoints="1" noAdjustHandles="1" noChangeArrowheads="1" noChangeShapeType="1" noTextEdit="1"/>
              </p:cNvSpPr>
              <p:nvPr/>
            </p:nvSpPr>
            <p:spPr>
              <a:xfrm>
                <a:off x="1024128" y="5940028"/>
                <a:ext cx="1366080" cy="369332"/>
              </a:xfrm>
              <a:prstGeom prst="rect">
                <a:avLst/>
              </a:prstGeom>
              <a:blipFill>
                <a:blip r:embed="rId4"/>
                <a:stretch>
                  <a:fillRect b="-14754"/>
                </a:stretch>
              </a:blipFill>
            </p:spPr>
            <p:txBody>
              <a:bodyPr/>
              <a:lstStyle/>
              <a:p>
                <a:r>
                  <a:rPr lang="zh-CN" altLang="en-US">
                    <a:noFill/>
                  </a:rPr>
                  <a:t> </a:t>
                </a:r>
              </a:p>
            </p:txBody>
          </p:sp>
        </mc:Fallback>
      </mc:AlternateContent>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r>
                        <a:rPr lang="en-US" altLang="zh-CN" b="0" i="1" dirty="0" smtClean="0">
                          <a:latin typeface="Cambria Math" panose="02040503050406030204" pitchFamily="18" charset="0"/>
                        </a:rPr>
                        <m:t>𝑆</m:t>
                      </m:r>
                      <m:r>
                        <a:rPr lang="en-US" altLang="zh-CN" i="1" dirty="0" smtClean="0">
                          <a:latin typeface="Cambria Math" panose="02040503050406030204" pitchFamily="18" charset="0"/>
                        </a:rPr>
                        <m:t>𝑝𝑙𝑎𝑦</m:t>
                      </m:r>
                    </m:oMath>
                  </m:oMathPara>
                </a14:m>
                <a:endParaRPr lang="en-US" altLang="zh-CN"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二分答案</a:t>
                </a:r>
                <a14:m>
                  <m:oMath xmlns:m="http://schemas.openxmlformats.org/officeDocument/2006/math">
                    <m:r>
                      <a:rPr lang="en-US" altLang="zh-CN" i="1" dirty="0" smtClean="0">
                        <a:latin typeface="Cambria Math" panose="02040503050406030204" pitchFamily="18" charset="0"/>
                      </a:rPr>
                      <m:t>𝑚𝑖𝑑</m:t>
                    </m:r>
                  </m:oMath>
                </a14:m>
                <a:r>
                  <a:rPr lang="zh-CN" altLang="en-US" dirty="0"/>
                  <a:t>，每次判断求出两个后缀的前</a:t>
                </a:r>
                <a14:m>
                  <m:oMath xmlns:m="http://schemas.openxmlformats.org/officeDocument/2006/math">
                    <m:r>
                      <a:rPr lang="en-US" altLang="zh-CN" i="1" dirty="0" smtClean="0">
                        <a:latin typeface="Cambria Math" panose="02040503050406030204" pitchFamily="18" charset="0"/>
                      </a:rPr>
                      <m:t>𝑚𝑖𝑑</m:t>
                    </m:r>
                  </m:oMath>
                </a14:m>
                <a:r>
                  <a:rPr lang="zh-CN" altLang="en-US" dirty="0"/>
                  <a:t>位的哈希值，判断是否相等。</a:t>
                </a:r>
              </a:p>
              <a:p>
                <a:r>
                  <a:rPr lang="zh-CN" altLang="en-US" dirty="0"/>
                  <a:t>然后我们这题用</a:t>
                </a:r>
                <a14:m>
                  <m:oMath xmlns:m="http://schemas.openxmlformats.org/officeDocument/2006/math">
                    <m:r>
                      <a:rPr lang="en-US" altLang="zh-CN" i="1" dirty="0" smtClean="0">
                        <a:latin typeface="Cambria Math" panose="02040503050406030204" pitchFamily="18" charset="0"/>
                      </a:rPr>
                      <m:t>𝑠𝑝𝑙𝑎𝑦</m:t>
                    </m:r>
                  </m:oMath>
                </a14:m>
                <a:r>
                  <a:rPr lang="zh-CN" altLang="en-US" dirty="0"/>
                  <a:t>维护哈希值就好了，和序列维护是差不多的。</a:t>
                </a:r>
                <a:endParaRPr lang="en-US" altLang="zh-CN" dirty="0"/>
              </a:p>
              <a:p>
                <a:r>
                  <a:rPr lang="zh-CN" altLang="en-US" dirty="0"/>
                  <a:t>比如对于子树</a:t>
                </a:r>
                <a14:m>
                  <m:oMath xmlns:m="http://schemas.openxmlformats.org/officeDocument/2006/math">
                    <m:r>
                      <a:rPr lang="en-US" altLang="zh-CN" b="0" i="1" smtClean="0">
                        <a:latin typeface="Cambria Math" panose="02040503050406030204" pitchFamily="18" charset="0"/>
                      </a:rPr>
                      <m:t>𝑥</m:t>
                    </m:r>
                  </m:oMath>
                </a14:m>
                <a:r>
                  <a:rPr lang="zh-CN" altLang="en-US" dirty="0"/>
                  <a:t>，假设子树里的点表示</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oMath>
                </a14:m>
                <a:r>
                  <a:rPr lang="zh-CN" altLang="en-US" dirty="0"/>
                  <a:t>开数组</a:t>
                </a:r>
                <a14:m>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𝑎𝑠</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zh-CN" altLang="en-US" i="1">
                        <a:latin typeface="Cambria Math" panose="02040503050406030204" pitchFamily="18" charset="0"/>
                      </a:rPr>
                      <m:t>表示</m:t>
                    </m:r>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哈希值，则</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h</m:t>
                      </m:r>
                      <m:r>
                        <a:rPr lang="en-US" altLang="zh-CN" b="0" i="1" smtClean="0">
                          <a:latin typeface="Cambria Math" panose="02040503050406030204" pitchFamily="18" charset="0"/>
                        </a:rPr>
                        <m:t>𝑎𝑠</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𝑎𝑠</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𝑠</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d>
                        </m:e>
                        <m:sup>
                          <m:r>
                            <a:rPr lang="en-US" altLang="zh-CN" b="0" i="1" smtClean="0">
                              <a:latin typeface="Cambria Math" panose="02040503050406030204" pitchFamily="18" charset="0"/>
                            </a:rPr>
                            <m:t>𝑠𝑖𝑧𝑒</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𝑎𝑠</m:t>
                      </m:r>
                      <m:r>
                        <a:rPr lang="en-US" altLang="zh-CN" b="0" i="1" smtClean="0">
                          <a:latin typeface="Cambria Math" panose="02040503050406030204" pitchFamily="18" charset="0"/>
                        </a:rPr>
                        <m:t>h</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e>
                              </m:d>
                            </m:e>
                          </m:d>
                        </m:e>
                        <m:sup>
                          <m:r>
                            <a:rPr lang="en-US" altLang="zh-CN" b="0" i="1" smtClean="0">
                              <a:latin typeface="Cambria Math" panose="02040503050406030204" pitchFamily="18" charset="0"/>
                            </a:rPr>
                            <m:t>𝑠𝑖𝑧𝑒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m:t>
                                  </m:r>
                                </m:e>
                              </m:d>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sup>
                      </m:sSup>
                    </m:oMath>
                  </m:oMathPara>
                </a14:m>
                <a:endParaRPr lang="en-US" altLang="zh-CN" dirty="0"/>
              </a:p>
              <a:p>
                <a:pPr marL="0" indent="0">
                  <a:buNone/>
                </a:pPr>
                <a:r>
                  <a:rPr lang="en-US" altLang="zh-CN" dirty="0"/>
                  <a:t> </a:t>
                </a:r>
                <a:r>
                  <a:rPr lang="zh-CN" altLang="en-US" dirty="0"/>
                  <a:t>这样就可以解决这道题目了。</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439" t="-181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268C1A-F4E3-4E92-9013-13911B360C9F}"/>
              </a:ext>
            </a:extLst>
          </p:cNvPr>
          <p:cNvSpPr>
            <a:spLocks noGrp="1"/>
          </p:cNvSpPr>
          <p:nvPr>
            <p:ph type="title"/>
          </p:nvPr>
        </p:nvSpPr>
        <p:spPr/>
        <p:txBody>
          <a:bodyPr/>
          <a:lstStyle/>
          <a:p>
            <a:r>
              <a:rPr lang="zh-CN" altLang="en-US" dirty="0"/>
              <a:t>总结：伸展树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BA7D838-B01F-4979-87B6-2ADB1D5F8547}"/>
                  </a:ext>
                </a:extLst>
              </p:cNvPr>
              <p:cNvSpPr>
                <a:spLocks noGrp="1"/>
              </p:cNvSpPr>
              <p:nvPr>
                <p:ph idx="1"/>
              </p:nvPr>
            </p:nvSpPr>
            <p:spPr/>
            <p:txBody>
              <a:bodyPr/>
              <a:lstStyle/>
              <a:p>
                <a:r>
                  <a:rPr lang="zh-CN" altLang="en-US" dirty="0"/>
                  <a:t>从</a:t>
                </a:r>
                <a14:m>
                  <m:oMath xmlns:m="http://schemas.openxmlformats.org/officeDocument/2006/math">
                    <m:r>
                      <a:rPr lang="en-US" altLang="zh-CN" i="1" dirty="0" smtClean="0">
                        <a:latin typeface="Cambria Math" panose="02040503050406030204" pitchFamily="18" charset="0"/>
                      </a:rPr>
                      <m:t>𝑠𝑝𝑙𝑎𝑦</m:t>
                    </m:r>
                    <m:r>
                      <a:rPr lang="zh-CN" altLang="en-US" i="1" dirty="0">
                        <a:latin typeface="Cambria Math" panose="02040503050406030204" pitchFamily="18" charset="0"/>
                      </a:rPr>
                      <m:t>的结构</m:t>
                    </m:r>
                    <m:r>
                      <a:rPr lang="zh-CN" altLang="en-US" i="1" dirty="0" smtClean="0">
                        <a:latin typeface="Cambria Math" panose="02040503050406030204" pitchFamily="18" charset="0"/>
                      </a:rPr>
                      <m:t>，</m:t>
                    </m:r>
                    <m:r>
                      <a:rPr lang="zh-CN" altLang="en-US" i="1" dirty="0">
                        <a:latin typeface="Cambria Math" panose="02040503050406030204" pitchFamily="18" charset="0"/>
                      </a:rPr>
                      <m:t>例题</m:t>
                    </m:r>
                    <m:r>
                      <a:rPr lang="zh-CN" altLang="en-US" i="1" dirty="0" smtClean="0">
                        <a:latin typeface="Cambria Math" panose="02040503050406030204" pitchFamily="18" charset="0"/>
                      </a:rPr>
                      <m:t>以及</m:t>
                    </m:r>
                    <m:r>
                      <a:rPr lang="zh-CN" altLang="en-US" i="1" dirty="0">
                        <a:latin typeface="Cambria Math" panose="02040503050406030204" pitchFamily="18" charset="0"/>
                      </a:rPr>
                      <m:t>练习题</m:t>
                    </m:r>
                    <m:r>
                      <a:rPr lang="zh-CN" altLang="en-US" i="1" dirty="0" smtClean="0">
                        <a:latin typeface="Cambria Math" panose="02040503050406030204" pitchFamily="18" charset="0"/>
                      </a:rPr>
                      <m:t>中</m:t>
                    </m:r>
                    <m:r>
                      <a:rPr lang="zh-CN" altLang="en-US" i="1" dirty="0">
                        <a:latin typeface="Cambria Math" panose="02040503050406030204" pitchFamily="18" charset="0"/>
                      </a:rPr>
                      <m:t>，</m:t>
                    </m:r>
                    <m:r>
                      <a:rPr lang="zh-CN" altLang="en-US" i="1" dirty="0" smtClean="0">
                        <a:latin typeface="Cambria Math" panose="02040503050406030204" pitchFamily="18" charset="0"/>
                      </a:rPr>
                      <m:t>我们</m:t>
                    </m:r>
                    <m:r>
                      <a:rPr lang="zh-CN" altLang="en-US" i="1" dirty="0">
                        <a:latin typeface="Cambria Math" panose="02040503050406030204" pitchFamily="18" charset="0"/>
                      </a:rPr>
                      <m:t>可以</m:t>
                    </m:r>
                    <m:r>
                      <a:rPr lang="zh-CN" altLang="en-US" i="1" dirty="0" smtClean="0">
                        <a:latin typeface="Cambria Math" panose="02040503050406030204" pitchFamily="18" charset="0"/>
                      </a:rPr>
                      <m:t>看出</m:t>
                    </m:r>
                    <m:r>
                      <a:rPr lang="en-US" altLang="zh-CN" i="1" dirty="0" smtClean="0">
                        <a:latin typeface="Cambria Math" panose="02040503050406030204" pitchFamily="18" charset="0"/>
                      </a:rPr>
                      <m:t>𝑠𝑝𝑙𝑎𝑦</m:t>
                    </m:r>
                    <m:r>
                      <a:rPr lang="zh-CN" altLang="en-US" i="1" dirty="0">
                        <a:latin typeface="Cambria Math" panose="02040503050406030204" pitchFamily="18" charset="0"/>
                      </a:rPr>
                      <m:t>在</m:t>
                    </m:r>
                  </m:oMath>
                </a14:m>
                <a:r>
                  <a:rPr lang="zh-CN" altLang="en-US" dirty="0"/>
                  <a:t>动态维护序列方面功能非常强大，和线段树不同的是，它结构灵活多变，适合更多的序列上的操作。</a:t>
                </a:r>
                <a:endParaRPr lang="en-US" altLang="zh-CN" dirty="0"/>
              </a:p>
              <a:p>
                <a:r>
                  <a:rPr lang="zh-CN" altLang="en-US" dirty="0"/>
                  <a:t>接下来介绍另一种平衡树</a:t>
                </a:r>
                <a:r>
                  <a:rPr lang="en-US" altLang="zh-CN" dirty="0"/>
                  <a:t>——</a:t>
                </a:r>
                <a:r>
                  <a:rPr lang="zh-CN" altLang="en-US" dirty="0"/>
                  <a:t>树堆</a:t>
                </a:r>
                <a14:m>
                  <m:oMath xmlns:m="http://schemas.openxmlformats.org/officeDocument/2006/math">
                    <m:r>
                      <a:rPr lang="en-US" altLang="zh-CN" i="1" dirty="0" smtClean="0">
                        <a:latin typeface="Cambria Math" panose="02040503050406030204" pitchFamily="18" charset="0"/>
                      </a:rPr>
                      <m:t>𝑇𝑟𝑒𝑎𝑝</m:t>
                    </m:r>
                  </m:oMath>
                </a14:m>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7BA7D838-B01F-4979-87B6-2ADB1D5F8547}"/>
                  </a:ext>
                </a:extLst>
              </p:cNvPr>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922530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107D58CB-A570-46C0-A2EB-5A323BF361C8}"/>
                  </a:ext>
                </a:extLst>
              </p:cNvPr>
              <p:cNvSpPr>
                <a:spLocks noGrp="1"/>
              </p:cNvSpPr>
              <p:nvPr>
                <p:ph type="title"/>
              </p:nvPr>
            </p:nvSpPr>
            <p:spPr/>
            <p:txBody>
              <a:bodyPr/>
              <a:lstStyle/>
              <a:p>
                <a:r>
                  <a:rPr lang="zh-CN" altLang="en-US" dirty="0"/>
                  <a:t>树堆</a:t>
                </a:r>
                <a14:m>
                  <m:oMath xmlns:m="http://schemas.openxmlformats.org/officeDocument/2006/math">
                    <m:r>
                      <a:rPr lang="en-US" altLang="zh-CN" i="1" dirty="0" smtClean="0">
                        <a:latin typeface="Cambria Math" panose="02040503050406030204" pitchFamily="18" charset="0"/>
                      </a:rPr>
                      <m:t>𝑇𝑟𝑒𝑎𝑝</m:t>
                    </m:r>
                  </m:oMath>
                </a14:m>
                <a:endParaRPr lang="zh-CN" altLang="en-US" dirty="0"/>
              </a:p>
            </p:txBody>
          </p:sp>
        </mc:Choice>
        <mc:Fallback xmlns="">
          <p:sp>
            <p:nvSpPr>
              <p:cNvPr id="2" name="标题 1">
                <a:extLst>
                  <a:ext uri="{FF2B5EF4-FFF2-40B4-BE49-F238E27FC236}">
                    <a16:creationId xmlns:a16="http://schemas.microsoft.com/office/drawing/2014/main" id="{107D58CB-A570-46C0-A2EB-5A323BF361C8}"/>
                  </a:ext>
                </a:extLst>
              </p:cNvPr>
              <p:cNvSpPr>
                <a:spLocks noGrp="1" noRot="1" noChangeAspect="1" noMove="1" noResize="1" noEditPoints="1" noAdjustHandles="1" noChangeArrowheads="1" noChangeShapeType="1" noTextEdit="1"/>
              </p:cNvSpPr>
              <p:nvPr>
                <p:ph type="title"/>
              </p:nvPr>
            </p:nvSpPr>
            <p:spPr>
              <a:blipFill>
                <a:blip r:embed="rId2"/>
                <a:stretch>
                  <a:fillRect l="-30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546DFFE-BF10-40D9-8F55-2969A4B3B272}"/>
                  </a:ext>
                </a:extLst>
              </p:cNvPr>
              <p:cNvSpPr>
                <a:spLocks noGrp="1"/>
              </p:cNvSpPr>
              <p:nvPr>
                <p:ph idx="1"/>
              </p:nvPr>
            </p:nvSpPr>
            <p:spPr/>
            <p:txBody>
              <a:bodyPr>
                <a:normAutofit/>
              </a:bodyPr>
              <a:lstStyle/>
              <a:p>
                <a:r>
                  <a:rPr lang="zh-CN" altLang="en-US" sz="2100" dirty="0"/>
                  <a:t>顾名思义，树堆就是一个又是二叉搜索树又是堆的结构，这是怎么做到的？</a:t>
                </a:r>
                <a:endParaRPr lang="en-US" altLang="zh-CN" sz="2100" dirty="0"/>
              </a:p>
              <a:p>
                <a:r>
                  <a:rPr lang="zh-CN" altLang="en-US" sz="2100" dirty="0"/>
                  <a:t>简单来说，每个节点除了键值</a:t>
                </a:r>
                <a14:m>
                  <m:oMath xmlns:m="http://schemas.openxmlformats.org/officeDocument/2006/math">
                    <m:r>
                      <a:rPr lang="zh-CN" altLang="en-US" sz="2100" i="1" dirty="0" smtClean="0">
                        <a:latin typeface="Cambria Math" panose="02040503050406030204" pitchFamily="18" charset="0"/>
                      </a:rPr>
                      <m:t>（</m:t>
                    </m:r>
                    <m:r>
                      <a:rPr lang="zh-CN" altLang="en-US" sz="2100" i="1" dirty="0">
                        <a:latin typeface="Cambria Math" panose="02040503050406030204" pitchFamily="18" charset="0"/>
                      </a:rPr>
                      <m:t>权值</m:t>
                    </m:r>
                    <m:r>
                      <a:rPr lang="zh-CN" altLang="en-US" sz="2100" i="1" dirty="0">
                        <a:latin typeface="Cambria Math" panose="02040503050406030204" pitchFamily="18" charset="0"/>
                      </a:rPr>
                      <m:t>）</m:t>
                    </m:r>
                    <m:r>
                      <a:rPr lang="en-US" altLang="zh-CN" sz="2100" i="1" dirty="0" smtClean="0">
                        <a:latin typeface="Cambria Math" panose="02040503050406030204" pitchFamily="18" charset="0"/>
                      </a:rPr>
                      <m:t>𝑘𝑒𝑦</m:t>
                    </m:r>
                  </m:oMath>
                </a14:m>
                <a:r>
                  <a:rPr lang="zh-CN" altLang="en-US" sz="2100" dirty="0"/>
                  <a:t>还需要保存一个随机的</a:t>
                </a:r>
                <a14:m>
                  <m:oMath xmlns:m="http://schemas.openxmlformats.org/officeDocument/2006/math">
                    <m:r>
                      <a:rPr lang="en-US" altLang="zh-CN" sz="2100" i="1" dirty="0" smtClean="0">
                        <a:latin typeface="Cambria Math" panose="02040503050406030204" pitchFamily="18" charset="0"/>
                      </a:rPr>
                      <m:t>𝑓𝑖𝑥</m:t>
                    </m:r>
                  </m:oMath>
                </a14:m>
                <a:r>
                  <a:rPr lang="zh-CN" altLang="en-US" sz="2100" dirty="0"/>
                  <a:t>值来使</a:t>
                </a:r>
                <a14:m>
                  <m:oMath xmlns:m="http://schemas.openxmlformats.org/officeDocument/2006/math">
                    <m:r>
                      <a:rPr lang="en-US" altLang="zh-CN" sz="2100" i="1" dirty="0" smtClean="0">
                        <a:latin typeface="Cambria Math" panose="02040503050406030204" pitchFamily="18" charset="0"/>
                      </a:rPr>
                      <m:t>𝑡𝑟𝑒𝑎𝑝</m:t>
                    </m:r>
                  </m:oMath>
                </a14:m>
                <a:r>
                  <a:rPr lang="zh-CN" altLang="en-US" sz="2100" dirty="0"/>
                  <a:t>平衡。</a:t>
                </a:r>
                <a14:m>
                  <m:oMath xmlns:m="http://schemas.openxmlformats.org/officeDocument/2006/math">
                    <m:r>
                      <a:rPr lang="en-US" altLang="zh-CN" sz="2100" i="1" dirty="0" smtClean="0">
                        <a:latin typeface="Cambria Math" panose="02040503050406030204" pitchFamily="18" charset="0"/>
                      </a:rPr>
                      <m:t>𝐾𝑒𝑦</m:t>
                    </m:r>
                  </m:oMath>
                </a14:m>
                <a:r>
                  <a:rPr lang="zh-CN" altLang="en-US" sz="2100" dirty="0"/>
                  <a:t>值构成二叉查找树，</a:t>
                </a:r>
                <a14:m>
                  <m:oMath xmlns:m="http://schemas.openxmlformats.org/officeDocument/2006/math">
                    <m:r>
                      <a:rPr lang="en-US" altLang="zh-CN" sz="2100" i="1" dirty="0" smtClean="0">
                        <a:latin typeface="Cambria Math" panose="02040503050406030204" pitchFamily="18" charset="0"/>
                      </a:rPr>
                      <m:t>𝑓𝑖𝑥</m:t>
                    </m:r>
                  </m:oMath>
                </a14:m>
                <a:r>
                  <a:rPr lang="zh-CN" altLang="en-US" sz="2100" dirty="0"/>
                  <a:t>值构成一个堆。</a:t>
                </a:r>
                <a:endParaRPr lang="en-US" altLang="zh-CN" sz="2100" dirty="0"/>
              </a:p>
              <a:p>
                <a14:m>
                  <m:oMath xmlns:m="http://schemas.openxmlformats.org/officeDocument/2006/math">
                    <m:r>
                      <a:rPr lang="en-US" altLang="zh-CN" sz="2100" i="1" dirty="0" smtClean="0">
                        <a:latin typeface="Cambria Math" panose="02040503050406030204" pitchFamily="18" charset="0"/>
                      </a:rPr>
                      <m:t>𝑡𝑟𝑒𝑎𝑝</m:t>
                    </m:r>
                    <m:r>
                      <a:rPr lang="zh-CN" altLang="en-US" sz="2100" i="1" dirty="0">
                        <a:latin typeface="Cambria Math" panose="02040503050406030204" pitchFamily="18" charset="0"/>
                      </a:rPr>
                      <m:t>的</m:t>
                    </m:r>
                  </m:oMath>
                </a14:m>
                <a:r>
                  <a:rPr lang="zh-CN" altLang="en-US" sz="2100" dirty="0"/>
                  <a:t>实现也非常简单，这里介绍其中一种构造方法：</a:t>
                </a:r>
                <a:endParaRPr lang="en-US" altLang="zh-CN" sz="2100" dirty="0"/>
              </a:p>
              <a:p>
                <a:r>
                  <a:rPr lang="zh-CN" altLang="en-US" sz="2100" dirty="0"/>
                  <a:t>逐个插入法。每次新增节点</a:t>
                </a:r>
                <a14:m>
                  <m:oMath xmlns:m="http://schemas.openxmlformats.org/officeDocument/2006/math">
                    <m:r>
                      <a:rPr lang="en-US" altLang="zh-CN" sz="2100" b="0" i="1" smtClean="0">
                        <a:latin typeface="Cambria Math" panose="02040503050406030204" pitchFamily="18" charset="0"/>
                      </a:rPr>
                      <m:t>𝑥</m:t>
                    </m:r>
                  </m:oMath>
                </a14:m>
                <a:r>
                  <a:rPr lang="zh-CN" altLang="en-US" sz="2100" dirty="0"/>
                  <a:t>时令</a:t>
                </a:r>
                <a14:m>
                  <m:oMath xmlns:m="http://schemas.openxmlformats.org/officeDocument/2006/math">
                    <m:r>
                      <a:rPr lang="en-US" altLang="zh-CN" sz="2100" b="0" i="1" smtClean="0">
                        <a:latin typeface="Cambria Math" panose="02040503050406030204" pitchFamily="18" charset="0"/>
                      </a:rPr>
                      <m:t>𝑓𝑖𝑥</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𝑟𝑎𝑛𝑑</m:t>
                    </m:r>
                    <m:r>
                      <a:rPr lang="en-US" altLang="zh-CN" sz="2100" b="0" i="1" smtClean="0">
                        <a:latin typeface="Cambria Math" panose="02040503050406030204" pitchFamily="18" charset="0"/>
                      </a:rPr>
                      <m:t>()，</m:t>
                    </m:r>
                  </m:oMath>
                </a14:m>
                <a:r>
                  <a:rPr lang="zh-CN" altLang="en-US" sz="2100" dirty="0"/>
                  <a:t>然后像堆一样，如果</a:t>
                </a:r>
                <a14:m>
                  <m:oMath xmlns:m="http://schemas.openxmlformats.org/officeDocument/2006/math">
                    <m:r>
                      <a:rPr lang="en-US" altLang="zh-CN" sz="2100" b="0" i="1" smtClean="0">
                        <a:latin typeface="Cambria Math" panose="02040503050406030204" pitchFamily="18" charset="0"/>
                      </a:rPr>
                      <m:t>𝑓𝑖𝑥</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𝑓𝑎</m:t>
                        </m:r>
                        <m:d>
                          <m:dPr>
                            <m:begChr m:val="["/>
                            <m:endChr m:val="]"/>
                            <m:ctrlPr>
                              <a:rPr lang="en-US" altLang="zh-CN" sz="2100" b="0" i="1" smtClean="0">
                                <a:latin typeface="Cambria Math" panose="02040503050406030204" pitchFamily="18" charset="0"/>
                              </a:rPr>
                            </m:ctrlPr>
                          </m:dPr>
                          <m:e>
                            <m:r>
                              <a:rPr lang="en-US" altLang="zh-CN" sz="2100" b="0" i="1" smtClean="0">
                                <a:latin typeface="Cambria Math" panose="02040503050406030204" pitchFamily="18" charset="0"/>
                              </a:rPr>
                              <m:t>𝑥</m:t>
                            </m:r>
                          </m:e>
                        </m:d>
                      </m:e>
                    </m:d>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𝑓𝑖𝑥</m:t>
                    </m:r>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𝑥</m:t>
                    </m:r>
                    <m:r>
                      <a:rPr lang="en-US" altLang="zh-CN" sz="2100" b="0" i="1" smtClean="0">
                        <a:latin typeface="Cambria Math" panose="02040503050406030204" pitchFamily="18" charset="0"/>
                      </a:rPr>
                      <m:t>]，</m:t>
                    </m:r>
                  </m:oMath>
                </a14:m>
                <a:r>
                  <a:rPr lang="zh-CN" altLang="en-US" sz="2100" dirty="0"/>
                  <a:t>那么</a:t>
                </a:r>
                <a14:m>
                  <m:oMath xmlns:m="http://schemas.openxmlformats.org/officeDocument/2006/math">
                    <m:r>
                      <a:rPr lang="en-US" altLang="zh-CN" sz="2100" i="1" dirty="0" smtClean="0">
                        <a:latin typeface="Cambria Math" panose="02040503050406030204" pitchFamily="18" charset="0"/>
                      </a:rPr>
                      <m:t>𝑟𝑜𝑡𝑎𝑡𝑒</m:t>
                    </m:r>
                    <m:r>
                      <a:rPr lang="en-US" altLang="zh-CN" sz="2100" b="0" i="1" dirty="0" smtClean="0">
                        <a:latin typeface="Cambria Math" panose="02040503050406030204" pitchFamily="18" charset="0"/>
                      </a:rPr>
                      <m:t>(</m:t>
                    </m:r>
                    <m:r>
                      <a:rPr lang="en-US" altLang="zh-CN" sz="2100" b="0" i="1" dirty="0" smtClean="0">
                        <a:latin typeface="Cambria Math" panose="02040503050406030204" pitchFamily="18" charset="0"/>
                      </a:rPr>
                      <m:t>𝑥</m:t>
                    </m:r>
                    <m:r>
                      <a:rPr lang="en-US" altLang="zh-CN" sz="2100" b="0" i="1" dirty="0" smtClean="0">
                        <a:latin typeface="Cambria Math" panose="02040503050406030204" pitchFamily="18" charset="0"/>
                      </a:rPr>
                      <m:t>)</m:t>
                    </m:r>
                  </m:oMath>
                </a14:m>
                <a:r>
                  <a:rPr lang="zh-CN" altLang="en-US" sz="2100" dirty="0"/>
                  <a:t>，直到</a:t>
                </a:r>
                <a14:m>
                  <m:oMath xmlns:m="http://schemas.openxmlformats.org/officeDocument/2006/math">
                    <m:r>
                      <a:rPr lang="en-US" altLang="zh-CN" sz="2100" b="0" i="1" smtClean="0">
                        <a:latin typeface="Cambria Math" panose="02040503050406030204" pitchFamily="18" charset="0"/>
                      </a:rPr>
                      <m:t>𝑓𝑖𝑥</m:t>
                    </m:r>
                    <m:r>
                      <a:rPr lang="zh-CN" altLang="en-US" sz="2100" i="1">
                        <a:latin typeface="Cambria Math" panose="02040503050406030204" pitchFamily="18" charset="0"/>
                      </a:rPr>
                      <m:t>数组</m:t>
                    </m:r>
                  </m:oMath>
                </a14:m>
                <a:r>
                  <a:rPr lang="zh-CN" altLang="en-US" sz="2100" dirty="0"/>
                  <a:t>整体满足堆的性质。</a:t>
                </a:r>
                <a:endParaRPr lang="en-US" altLang="zh-CN" sz="2100" dirty="0"/>
              </a:p>
              <a:p>
                <a:r>
                  <a:rPr lang="zh-CN" altLang="en-US" sz="2100" dirty="0"/>
                  <a:t>其他操作比如询问，插入，合并和</a:t>
                </a:r>
                <a14:m>
                  <m:oMath xmlns:m="http://schemas.openxmlformats.org/officeDocument/2006/math">
                    <m:r>
                      <a:rPr lang="en-US" altLang="zh-CN" sz="2100" i="1" dirty="0" smtClean="0">
                        <a:latin typeface="Cambria Math" panose="02040503050406030204" pitchFamily="18" charset="0"/>
                      </a:rPr>
                      <m:t>𝑠𝑝𝑙𝑎𝑦</m:t>
                    </m:r>
                  </m:oMath>
                </a14:m>
                <a:r>
                  <a:rPr lang="zh-CN" altLang="en-US" sz="2100" dirty="0"/>
                  <a:t>并没有什么区别，就不详细讲了，不过注意时刻维护</a:t>
                </a:r>
                <a14:m>
                  <m:oMath xmlns:m="http://schemas.openxmlformats.org/officeDocument/2006/math">
                    <m:r>
                      <a:rPr lang="en-US" altLang="zh-CN" sz="2100" i="1" dirty="0" smtClean="0">
                        <a:latin typeface="Cambria Math" panose="02040503050406030204" pitchFamily="18" charset="0"/>
                      </a:rPr>
                      <m:t>𝑓𝑖𝑥</m:t>
                    </m:r>
                  </m:oMath>
                </a14:m>
                <a:r>
                  <a:rPr lang="zh-CN" altLang="en-US" sz="2100" dirty="0"/>
                  <a:t>堆的性质。</a:t>
                </a:r>
                <a:endParaRPr lang="en-US" altLang="zh-CN" sz="2100" dirty="0"/>
              </a:p>
            </p:txBody>
          </p:sp>
        </mc:Choice>
        <mc:Fallback>
          <p:sp>
            <p:nvSpPr>
              <p:cNvPr id="3" name="内容占位符 2">
                <a:extLst>
                  <a:ext uri="{FF2B5EF4-FFF2-40B4-BE49-F238E27FC236}">
                    <a16:creationId xmlns:a16="http://schemas.microsoft.com/office/drawing/2014/main" id="{7546DFFE-BF10-40D9-8F55-2969A4B3B272}"/>
                  </a:ext>
                </a:extLst>
              </p:cNvPr>
              <p:cNvSpPr>
                <a:spLocks noGrp="1" noRot="1" noChangeAspect="1" noMove="1" noResize="1" noEditPoints="1" noAdjustHandles="1" noChangeArrowheads="1" noChangeShapeType="1" noTextEdit="1"/>
              </p:cNvSpPr>
              <p:nvPr>
                <p:ph idx="1"/>
              </p:nvPr>
            </p:nvSpPr>
            <p:spPr>
              <a:blipFill>
                <a:blip r:embed="rId3"/>
                <a:stretch>
                  <a:fillRect l="-1191" t="-1818" r="-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79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D4F018-8DF6-4BED-A4B3-3E45B952D100}"/>
              </a:ext>
            </a:extLst>
          </p:cNvPr>
          <p:cNvSpPr>
            <a:spLocks noGrp="1"/>
          </p:cNvSpPr>
          <p:nvPr>
            <p:ph type="title"/>
          </p:nvPr>
        </p:nvSpPr>
        <p:spPr/>
        <p:txBody>
          <a:bodyPr/>
          <a:lstStyle/>
          <a:p>
            <a:r>
              <a:rPr lang="zh-CN" altLang="en-US" dirty="0"/>
              <a:t>时间复杂度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52708C9-FEA0-4A28-A363-32946DB46485}"/>
                  </a:ext>
                </a:extLst>
              </p:cNvPr>
              <p:cNvSpPr>
                <a:spLocks noGrp="1"/>
              </p:cNvSpPr>
              <p:nvPr>
                <p:ph idx="1"/>
              </p:nvPr>
            </p:nvSpPr>
            <p:spPr/>
            <p:txBody>
              <a:bodyPr/>
              <a:lstStyle/>
              <a:p>
                <a:r>
                  <a:rPr lang="zh-CN" altLang="en-US" dirty="0"/>
                  <a:t>根据一些期望分析，我们知道</a:t>
                </a:r>
                <a14:m>
                  <m:oMath xmlns:m="http://schemas.openxmlformats.org/officeDocument/2006/math">
                    <m:r>
                      <a:rPr lang="en-US" altLang="zh-CN" i="1" dirty="0">
                        <a:latin typeface="Cambria Math" panose="02040503050406030204" pitchFamily="18" charset="0"/>
                      </a:rPr>
                      <m:t>𝑡𝑟𝑒𝑎𝑝</m:t>
                    </m:r>
                  </m:oMath>
                </a14:m>
                <a:r>
                  <a:rPr lang="zh-CN" altLang="en-US" dirty="0"/>
                  <a:t>的期望树高是</a:t>
                </a:r>
                <a14:m>
                  <m:oMath xmlns:m="http://schemas.openxmlformats.org/officeDocument/2006/math">
                    <m:r>
                      <m:rPr>
                        <m:sty m:val="p"/>
                      </m:rPr>
                      <a:rPr lang="en-US" altLang="zh-CN" i="1" dirty="0">
                        <a:latin typeface="Cambria Math" panose="02040503050406030204" pitchFamily="18" charset="0"/>
                      </a:rPr>
                      <m:t>log</m:t>
                    </m:r>
                    <m:r>
                      <a:rPr lang="en-US" altLang="zh-CN" i="1" dirty="0">
                        <a:latin typeface="Cambria Math" panose="02040503050406030204" pitchFamily="18" charset="0"/>
                      </a:rPr>
                      <m:t>⁡</m:t>
                    </m:r>
                    <m:r>
                      <a:rPr lang="en-US" altLang="zh-CN" i="1" dirty="0">
                        <a:latin typeface="Cambria Math" panose="02040503050406030204" pitchFamily="18" charset="0"/>
                      </a:rPr>
                      <m:t>𝑛</m:t>
                    </m:r>
                  </m:oMath>
                </a14:m>
                <a:r>
                  <a:rPr lang="zh-CN" altLang="en-US" dirty="0"/>
                  <a:t>的，因此用</a:t>
                </a:r>
                <a14:m>
                  <m:oMath xmlns:m="http://schemas.openxmlformats.org/officeDocument/2006/math">
                    <m:r>
                      <a:rPr lang="en-US" altLang="zh-CN" i="1" dirty="0">
                        <a:latin typeface="Cambria Math" panose="02040503050406030204" pitchFamily="18" charset="0"/>
                      </a:rPr>
                      <m:t>𝑡𝑟𝑒𝑎𝑝</m:t>
                    </m:r>
                    <m:r>
                      <a:rPr lang="zh-CN" altLang="en-US" i="1" dirty="0">
                        <a:latin typeface="Cambria Math" panose="02040503050406030204" pitchFamily="18" charset="0"/>
                      </a:rPr>
                      <m:t>实现</m:t>
                    </m:r>
                  </m:oMath>
                </a14:m>
                <a:r>
                  <a:rPr lang="zh-CN" altLang="en-US" dirty="0"/>
                  <a:t>例题</a:t>
                </a:r>
                <a:r>
                  <a:rPr lang="en-US" altLang="zh-CN" dirty="0"/>
                  <a:t>5</a:t>
                </a:r>
                <a:r>
                  <a:rPr lang="zh-CN" altLang="en-US" dirty="0"/>
                  <a:t>的期望时间复杂度是</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𝑛𝑙𝑜𝑔𝑛</m:t>
                    </m:r>
                    <m:r>
                      <a:rPr lang="en-US" altLang="zh-CN" i="1">
                        <a:latin typeface="Cambria Math" panose="02040503050406030204" pitchFamily="18" charset="0"/>
                      </a:rPr>
                      <m:t>)</m:t>
                    </m:r>
                  </m:oMath>
                </a14:m>
                <a:r>
                  <a:rPr lang="zh-CN" altLang="en-US" dirty="0"/>
                  <a:t>。</a:t>
                </a:r>
                <a:endParaRPr lang="en-US" altLang="zh-CN" dirty="0"/>
              </a:p>
              <a:p>
                <a:r>
                  <a:rPr lang="zh-CN" altLang="en-US" dirty="0"/>
                  <a:t>“期望”可以理解成运气好就快一点，运气差就慢一点，但算法运行许多次的时间复杂度平均下来是</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i="1">
                        <a:latin typeface="Cambria Math" panose="02040503050406030204" pitchFamily="18" charset="0"/>
                      </a:rPr>
                      <m:t>𝑛𝑙𝑜𝑔𝑛</m:t>
                    </m:r>
                    <m:r>
                      <a:rPr lang="en-US" altLang="zh-CN" i="1">
                        <a:latin typeface="Cambria Math" panose="02040503050406030204" pitchFamily="18" charset="0"/>
                      </a:rPr>
                      <m:t>)。</m:t>
                    </m:r>
                  </m:oMath>
                </a14:m>
                <a:r>
                  <a:rPr lang="zh-CN" altLang="en-US" dirty="0"/>
                  <a:t>这和均摊有区别。</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952708C9-FEA0-4A28-A363-32946DB46485}"/>
                  </a:ext>
                </a:extLst>
              </p:cNvPr>
              <p:cNvSpPr>
                <a:spLocks noGrp="1" noRot="1" noChangeAspect="1" noMove="1" noResize="1" noEditPoints="1" noAdjustHandles="1" noChangeArrowheads="1" noChangeShapeType="1" noTextEdit="1"/>
              </p:cNvSpPr>
              <p:nvPr>
                <p:ph idx="1"/>
              </p:nvPr>
            </p:nvSpPr>
            <p:spPr>
              <a:blipFill>
                <a:blip r:embed="rId2"/>
                <a:stretch>
                  <a:fillRect l="-313" t="-1818" r="-1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1220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7ADB-FF53-46C2-A329-99176B7C760A}"/>
              </a:ext>
            </a:extLst>
          </p:cNvPr>
          <p:cNvSpPr>
            <a:spLocks noGrp="1"/>
          </p:cNvSpPr>
          <p:nvPr>
            <p:ph type="title"/>
          </p:nvPr>
        </p:nvSpPr>
        <p:spPr/>
        <p:txBody>
          <a:bodyPr/>
          <a:lstStyle/>
          <a:p>
            <a:r>
              <a:rPr lang="zh-CN" altLang="en-US" dirty="0"/>
              <a:t>平衡树种类一览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C2F39DE-F58A-4B1C-B257-8F5C0FA4F0E5}"/>
                  </a:ext>
                </a:extLst>
              </p:cNvPr>
              <p:cNvSpPr>
                <a:spLocks noGrp="1"/>
              </p:cNvSpPr>
              <p:nvPr>
                <p:ph idx="1"/>
              </p:nvPr>
            </p:nvSpPr>
            <p:spPr/>
            <p:txBody>
              <a:bodyPr/>
              <a:lstStyle/>
              <a:p>
                <a:pPr marL="0" indent="0">
                  <a:buNone/>
                </a:pPr>
                <a:r>
                  <a:rPr lang="zh-CN" altLang="en-US" sz="2000" dirty="0">
                    <a:latin typeface="Cambria Math" panose="02040503050406030204" pitchFamily="18" charset="0"/>
                  </a:rPr>
                  <a:t>介绍完</a:t>
                </a:r>
                <a14:m>
                  <m:oMath xmlns:m="http://schemas.openxmlformats.org/officeDocument/2006/math">
                    <m:r>
                      <a:rPr lang="en-US" altLang="zh-CN" sz="2000" i="1" dirty="0" smtClean="0">
                        <a:latin typeface="Cambria Math" panose="02040503050406030204" pitchFamily="18" charset="0"/>
                      </a:rPr>
                      <m:t>𝑠𝑝𝑙𝑎𝑦</m:t>
                    </m:r>
                  </m:oMath>
                </a14:m>
                <a:r>
                  <a:rPr lang="zh-CN" altLang="en-US" sz="2000" i="0" dirty="0">
                    <a:latin typeface="+mj-lt"/>
                  </a:rPr>
                  <a:t>和</a:t>
                </a:r>
                <a14:m>
                  <m:oMath xmlns:m="http://schemas.openxmlformats.org/officeDocument/2006/math">
                    <m:r>
                      <a:rPr lang="en-US" altLang="zh-CN" sz="2000" b="0" i="1" dirty="0" smtClean="0">
                        <a:latin typeface="Cambria Math" panose="02040503050406030204" pitchFamily="18" charset="0"/>
                      </a:rPr>
                      <m:t>𝑡𝑟𝑒𝑎𝑝</m:t>
                    </m:r>
                  </m:oMath>
                </a14:m>
                <a:r>
                  <a:rPr lang="zh-CN" altLang="en-US" sz="2000" i="0" dirty="0">
                    <a:latin typeface="+mj-lt"/>
                  </a:rPr>
                  <a:t>，</a:t>
                </a:r>
                <a:r>
                  <a:rPr lang="zh-CN" altLang="en-US" sz="2000" dirty="0">
                    <a:latin typeface="Cambria Math" panose="02040503050406030204" pitchFamily="18" charset="0"/>
                  </a:rPr>
                  <a:t>我们对平衡树有了基本的认知，我们来看一下都有哪些平衡树吧：</a:t>
                </a:r>
                <a:endParaRPr lang="en-US" altLang="zh-CN" sz="2000" dirty="0">
                  <a:latin typeface="Cambria Math" panose="02040503050406030204" pitchFamily="18" charset="0"/>
                </a:endParaRPr>
              </a:p>
              <a:p>
                <a:endParaRPr lang="en-US" altLang="zh-CN" sz="2000" dirty="0">
                  <a:latin typeface="Cambria Math" panose="02040503050406030204" pitchFamily="18" charset="0"/>
                </a:endParaRPr>
              </a:p>
              <a:p>
                <a14:m>
                  <m:oMath xmlns:m="http://schemas.openxmlformats.org/officeDocument/2006/math">
                    <m:r>
                      <a:rPr lang="en-US" altLang="zh-CN" sz="2000" i="1" dirty="0" smtClean="0">
                        <a:latin typeface="Cambria Math" panose="02040503050406030204" pitchFamily="18" charset="0"/>
                      </a:rPr>
                      <m:t>𝐴𝑉𝐿</m:t>
                    </m:r>
                  </m:oMath>
                </a14:m>
                <a:r>
                  <a:rPr lang="zh-CN" altLang="en-US" sz="2000" dirty="0"/>
                  <a:t>：目前置于平衡树博物馆（最简单平衡树，很少用了）</a:t>
                </a:r>
              </a:p>
              <a:p>
                <a:r>
                  <a:rPr lang="zh-CN" altLang="en-US" sz="2000" dirty="0"/>
                  <a:t>红黑树：</a:t>
                </a:r>
                <a:r>
                  <a:rPr lang="en-US" altLang="zh-CN" sz="2000" dirty="0"/>
                  <a:t>5</a:t>
                </a:r>
                <a:r>
                  <a:rPr lang="zh-CN" altLang="en-US" sz="2000" dirty="0"/>
                  <a:t>种插入</a:t>
                </a:r>
                <a:r>
                  <a:rPr lang="en-US" altLang="zh-CN" sz="2000" dirty="0"/>
                  <a:t>6</a:t>
                </a:r>
                <a:r>
                  <a:rPr lang="zh-CN" altLang="en-US" sz="2000" dirty="0"/>
                  <a:t>种删除的结构（最复杂平衡树，不讲）</a:t>
                </a:r>
              </a:p>
              <a:p>
                <a14:m>
                  <m:oMath xmlns:m="http://schemas.openxmlformats.org/officeDocument/2006/math">
                    <m:r>
                      <a:rPr lang="en-US" altLang="zh-CN" sz="2000" i="1" dirty="0" smtClean="0">
                        <a:latin typeface="Cambria Math" panose="02040503050406030204" pitchFamily="18" charset="0"/>
                      </a:rPr>
                      <m:t>𝑠𝑝𝑙𝑎𝑦</m:t>
                    </m:r>
                  </m:oMath>
                </a14:m>
                <a:r>
                  <a:rPr lang="zh-CN" altLang="en-US" sz="2000" dirty="0"/>
                  <a:t>：经典均摊暴力数据结构，势能分析比较复杂（最广泛使用平衡树）</a:t>
                </a:r>
              </a:p>
              <a:p>
                <a14:m>
                  <m:oMath xmlns:m="http://schemas.openxmlformats.org/officeDocument/2006/math">
                    <m:r>
                      <a:rPr lang="en-US" altLang="zh-CN" sz="2000" i="1" dirty="0" smtClean="0">
                        <a:latin typeface="Cambria Math" panose="02040503050406030204" pitchFamily="18" charset="0"/>
                      </a:rPr>
                      <m:t>𝑡𝑟𝑒𝑎𝑝</m:t>
                    </m:r>
                  </m:oMath>
                </a14:m>
                <a:r>
                  <a:rPr lang="zh-CN" altLang="en-US" sz="2000" dirty="0"/>
                  <a:t>：经典期望分析复杂度的数据结构（性能最好平衡树）</a:t>
                </a:r>
              </a:p>
              <a:p>
                <a14:m>
                  <m:oMath xmlns:m="http://schemas.openxmlformats.org/officeDocument/2006/math">
                    <m:r>
                      <a:rPr lang="en-US" altLang="zh-CN" sz="2000" i="1" dirty="0" smtClean="0">
                        <a:latin typeface="Cambria Math" panose="02040503050406030204" pitchFamily="18" charset="0"/>
                      </a:rPr>
                      <m:t>𝑠𝑐𝑎𝑔𝑜𝑎𝑡</m:t>
                    </m:r>
                    <m:r>
                      <a:rPr lang="en-US" altLang="zh-CN" sz="2000" i="1" dirty="0">
                        <a:latin typeface="Cambria Math" panose="02040503050406030204" pitchFamily="18" charset="0"/>
                      </a:rPr>
                      <m:t> </m:t>
                    </m:r>
                    <m:r>
                      <a:rPr lang="en-US" altLang="zh-CN" sz="2000" i="1" dirty="0">
                        <a:latin typeface="Cambria Math" panose="02040503050406030204" pitchFamily="18" charset="0"/>
                      </a:rPr>
                      <m:t>𝑡𝑟𝑒𝑒</m:t>
                    </m:r>
                  </m:oMath>
                </a14:m>
                <a:r>
                  <a:rPr lang="zh-CN" altLang="en-US" sz="2000" dirty="0"/>
                  <a:t>：经典均摊复杂度的数据结构（最奥妙平衡树）</a:t>
                </a:r>
                <a:endParaRPr lang="en-US" altLang="zh-CN" sz="2000" dirty="0"/>
              </a:p>
              <a:p>
                <a14:m>
                  <m:oMath xmlns:m="http://schemas.openxmlformats.org/officeDocument/2006/math">
                    <m:r>
                      <a:rPr lang="en-US" altLang="zh-CN" sz="2000" i="1" dirty="0" smtClean="0">
                        <a:latin typeface="Cambria Math" panose="02040503050406030204" pitchFamily="18" charset="0"/>
                      </a:rPr>
                      <m:t>𝑆𝐵𝑇</m:t>
                    </m:r>
                    <m:r>
                      <a:rPr lang="zh-CN" altLang="en-US" sz="2000" i="1" dirty="0" smtClean="0">
                        <a:latin typeface="Cambria Math" panose="02040503050406030204" pitchFamily="18" charset="0"/>
                      </a:rPr>
                      <m:t>：</m:t>
                    </m:r>
                  </m:oMath>
                </a14:m>
                <a:r>
                  <a:rPr lang="zh-CN" altLang="en-US" sz="2000" dirty="0"/>
                  <a:t>可能存在证明漏洞（不评价）</a:t>
                </a:r>
              </a:p>
            </p:txBody>
          </p:sp>
        </mc:Choice>
        <mc:Fallback xmlns="">
          <p:sp>
            <p:nvSpPr>
              <p:cNvPr id="3" name="内容占位符 2">
                <a:extLst>
                  <a:ext uri="{FF2B5EF4-FFF2-40B4-BE49-F238E27FC236}">
                    <a16:creationId xmlns:a16="http://schemas.microsoft.com/office/drawing/2014/main" id="{4C2F39DE-F58A-4B1C-B257-8F5C0FA4F0E5}"/>
                  </a:ext>
                </a:extLst>
              </p:cNvPr>
              <p:cNvSpPr>
                <a:spLocks noGrp="1" noRot="1" noChangeAspect="1" noMove="1" noResize="1" noEditPoints="1" noAdjustHandles="1" noChangeArrowheads="1" noChangeShapeType="1" noTextEdit="1"/>
              </p:cNvSpPr>
              <p:nvPr>
                <p:ph idx="1"/>
              </p:nvPr>
            </p:nvSpPr>
            <p:spPr>
              <a:blipFill>
                <a:blip r:embed="rId2"/>
                <a:stretch>
                  <a:fillRect l="-1129" t="-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702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树上数据结构</a:t>
            </a:r>
          </a:p>
        </p:txBody>
      </p:sp>
      <p:sp>
        <p:nvSpPr>
          <p:cNvPr id="5" name="文本占位符 4"/>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7173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645E78-8BC1-47F9-9A93-46F60F8B65C6}"/>
              </a:ext>
            </a:extLst>
          </p:cNvPr>
          <p:cNvSpPr>
            <a:spLocks noGrp="1"/>
          </p:cNvSpPr>
          <p:nvPr>
            <p:ph type="title"/>
          </p:nvPr>
        </p:nvSpPr>
        <p:spPr/>
        <p:txBody>
          <a:bodyPr/>
          <a:lstStyle/>
          <a:p>
            <a:r>
              <a:rPr lang="zh-CN" altLang="en-US" dirty="0"/>
              <a:t>永恒的契约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6FA3267-E0F4-4915-AE99-A454ED89D0E6}"/>
                  </a:ext>
                </a:extLst>
              </p:cNvPr>
              <p:cNvSpPr>
                <a:spLocks noGrp="1"/>
              </p:cNvSpPr>
              <p:nvPr>
                <p:ph idx="1"/>
              </p:nvPr>
            </p:nvSpPr>
            <p:spPr/>
            <p:txBody>
              <a:bodyPr>
                <a:normAutofit/>
              </a:bodyPr>
              <a:lstStyle/>
              <a:p>
                <a:r>
                  <a:rPr lang="zh-CN" altLang="zh-CN" dirty="0"/>
                  <a:t>因为是一个环，所以将其</a:t>
                </a:r>
                <a14:m>
                  <m:oMath xmlns:m="http://schemas.openxmlformats.org/officeDocument/2006/math">
                    <m:r>
                      <a:rPr lang="en-US" altLang="zh-CN" i="1" dirty="0" smtClean="0">
                        <a:latin typeface="Cambria Math" panose="02040503050406030204" pitchFamily="18" charset="0"/>
                      </a:rPr>
                      <m:t>𝑐𝑜𝑝𝑦</m:t>
                    </m:r>
                  </m:oMath>
                </a14:m>
                <a:r>
                  <a:rPr lang="zh-CN" altLang="zh-CN" dirty="0"/>
                  <a:t>一份变成两倍长度</a:t>
                </a:r>
                <a:r>
                  <a:rPr lang="zh-CN" altLang="en-US" dirty="0"/>
                  <a:t>的链</a:t>
                </a:r>
                <a:r>
                  <a:rPr lang="zh-CN" altLang="zh-CN" dirty="0"/>
                  <a:t>来表示这个环。</a:t>
                </a:r>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𝑂</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3</m:t>
                            </m:r>
                          </m:sup>
                        </m:sSup>
                      </m:e>
                    </m:d>
                    <m:r>
                      <a:rPr lang="zh-CN" altLang="en-US" i="1">
                        <a:latin typeface="Cambria Math" panose="02040503050406030204" pitchFamily="18" charset="0"/>
                      </a:rPr>
                      <m:t>的</m:t>
                    </m:r>
                  </m:oMath>
                </a14:m>
                <a:r>
                  <a:rPr lang="zh-CN" altLang="en-US" dirty="0"/>
                  <a:t>算法非常简单，枚举两个石头再检查他们中间的石头高度即可。</a:t>
                </a:r>
                <a:endParaRPr lang="en-US" altLang="zh-CN" dirty="0"/>
              </a:p>
              <a:p>
                <a:r>
                  <a:rPr lang="zh-CN" altLang="en-US" dirty="0"/>
                  <a:t>考虑能不能优化成</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zh-CN" altLang="en-US" i="1">
                        <a:latin typeface="Cambria Math" panose="02040503050406030204" pitchFamily="18" charset="0"/>
                      </a:rPr>
                      <m:t>。</m:t>
                    </m:r>
                  </m:oMath>
                </a14:m>
                <a:endParaRPr lang="en-US" altLang="zh-CN" dirty="0"/>
              </a:p>
              <a:p>
                <a:r>
                  <a:rPr lang="zh-CN" altLang="en-US" dirty="0"/>
                  <a:t>考虑优化检查中间石头的过程。</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𝑟𝑖𝑔h𝑡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𝑙𝑒𝑓𝑡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zh-CN" altLang="en-US" i="1">
                        <a:latin typeface="Cambria Math" panose="02040503050406030204" pitchFamily="18" charset="0"/>
                      </a:rPr>
                      <m:t>表示</m:t>
                    </m:r>
                  </m:oMath>
                </a14:m>
                <a:r>
                  <a:rPr lang="zh-CN" altLang="zh-CN" dirty="0"/>
                  <a:t>往</a:t>
                </a:r>
                <a:r>
                  <a:rPr lang="zh-CN" altLang="en-US" dirty="0"/>
                  <a:t>右</a:t>
                </a:r>
                <a:r>
                  <a:rPr lang="en-US" altLang="zh-CN" dirty="0"/>
                  <a:t>/</a:t>
                </a:r>
                <a:r>
                  <a:rPr lang="zh-CN" altLang="en-US" dirty="0"/>
                  <a:t>左</a:t>
                </a:r>
                <a:r>
                  <a:rPr lang="zh-CN" altLang="zh-CN" dirty="0"/>
                  <a:t>第一个碰到的权值大于自己的，</a:t>
                </a:r>
                <a:r>
                  <a:rPr lang="zh-CN" altLang="en-US" dirty="0"/>
                  <a:t>求出他们</a:t>
                </a:r>
                <a:r>
                  <a:rPr lang="zh-CN" altLang="zh-CN" dirty="0"/>
                  <a:t>就可以检验</a:t>
                </a:r>
                <a14:m>
                  <m:oMath xmlns:m="http://schemas.openxmlformats.org/officeDocument/2006/math">
                    <m:r>
                      <a:rPr lang="en-US" altLang="zh-CN" i="1" dirty="0" smtClean="0">
                        <a:latin typeface="Cambria Math" panose="02040503050406030204" pitchFamily="18" charset="0"/>
                      </a:rPr>
                      <m:t>𝑖</m:t>
                    </m:r>
                    <m:r>
                      <a:rPr lang="zh-CN" altLang="zh-CN" i="1" dirty="0">
                        <a:latin typeface="Cambria Math" panose="02040503050406030204" pitchFamily="18" charset="0"/>
                      </a:rPr>
                      <m:t>和</m:t>
                    </m:r>
                    <m:r>
                      <a:rPr lang="en-US" altLang="zh-CN" i="1" dirty="0">
                        <a:latin typeface="Cambria Math" panose="02040503050406030204" pitchFamily="18" charset="0"/>
                      </a:rPr>
                      <m:t>𝑗</m:t>
                    </m:r>
                  </m:oMath>
                </a14:m>
                <a:r>
                  <a:rPr lang="zh-CN" altLang="zh-CN" dirty="0"/>
                  <a:t>是否能互相看到。</a:t>
                </a:r>
                <a:r>
                  <a:rPr lang="zh-CN" altLang="en-US" dirty="0"/>
                  <a:t>假如</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&lt;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𝑟𝑖𝑔h𝑡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𝑙𝑒𝑓𝑡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zh-CN" altLang="en-US" i="1">
                        <a:latin typeface="Cambria Math" panose="02040503050406030204" pitchFamily="18" charset="0"/>
                      </a:rPr>
                      <m:t>，</m:t>
                    </m:r>
                  </m:oMath>
                </a14:m>
                <a:r>
                  <a:rPr lang="zh-CN" altLang="en-US" dirty="0"/>
                  <a:t>则他们能互相看到。</a:t>
                </a:r>
                <a:endParaRPr lang="en-US" altLang="zh-CN" dirty="0"/>
              </a:p>
              <a:p>
                <a14:m>
                  <m:oMath xmlns:m="http://schemas.openxmlformats.org/officeDocument/2006/math">
                    <m:r>
                      <a:rPr lang="zh-CN" altLang="en-US" b="0" i="1" dirty="0">
                        <a:latin typeface="Cambria Math" panose="02040503050406030204" pitchFamily="18" charset="0"/>
                      </a:rPr>
                      <m:t>枚举</m:t>
                    </m:r>
                    <m:r>
                      <a:rPr lang="zh-CN" altLang="en-US" i="1" dirty="0" smtClean="0">
                        <a:latin typeface="Cambria Math" panose="02040503050406030204" pitchFamily="18" charset="0"/>
                      </a:rPr>
                      <m:t>一对石头</m:t>
                    </m:r>
                    <m:r>
                      <a:rPr lang="zh-CN" altLang="en-US" i="1" dirty="0">
                        <a:latin typeface="Cambria Math" panose="02040503050406030204" pitchFamily="18" charset="0"/>
                      </a:rPr>
                      <m:t>与</m:t>
                    </m:r>
                    <m:r>
                      <a:rPr lang="zh-CN" altLang="en-US" i="1" dirty="0" smtClean="0">
                        <a:latin typeface="Cambria Math" panose="02040503050406030204" pitchFamily="18" charset="0"/>
                      </a:rPr>
                      <m:t>预处理</m:t>
                    </m:r>
                    <m:r>
                      <a:rPr lang="en-US" altLang="zh-CN" b="0" i="1" dirty="0" smtClean="0">
                        <a:latin typeface="Cambria Math" panose="02040503050406030204" pitchFamily="18" charset="0"/>
                      </a:rPr>
                      <m:t>𝑟𝑖𝑔h𝑡</m:t>
                    </m:r>
                    <m:r>
                      <a:rPr lang="zh-CN" altLang="en-US" i="1" dirty="0">
                        <a:latin typeface="Cambria Math" panose="02040503050406030204" pitchFamily="18" charset="0"/>
                      </a:rPr>
                      <m:t>与</m:t>
                    </m:r>
                    <m:r>
                      <a:rPr lang="en-US" altLang="zh-CN" i="1" dirty="0" smtClean="0">
                        <a:latin typeface="Cambria Math" panose="02040503050406030204" pitchFamily="18" charset="0"/>
                      </a:rPr>
                      <m:t>𝑙𝑒𝑓𝑡</m:t>
                    </m:r>
                    <m:r>
                      <a:rPr lang="zh-CN" altLang="en-US" i="1" dirty="0">
                        <a:latin typeface="Cambria Math" panose="02040503050406030204" pitchFamily="18" charset="0"/>
                      </a:rPr>
                      <m:t>都是</m:t>
                    </m:r>
                    <m:r>
                      <a:rPr lang="en-US" altLang="zh-CN" b="0" i="1" smtClean="0">
                        <a:latin typeface="Cambria Math" panose="02040503050406030204" pitchFamily="18" charset="0"/>
                      </a:rPr>
                      <m:t>𝑂</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𝑛</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zh-CN" altLang="en-US" i="1">
                        <a:latin typeface="Cambria Math" panose="02040503050406030204" pitchFamily="18" charset="0"/>
                      </a:rPr>
                      <m:t>。</m:t>
                    </m:r>
                  </m:oMath>
                </a14:m>
                <a:endParaRPr lang="zh-CN" altLang="zh-CN" dirty="0"/>
              </a:p>
            </p:txBody>
          </p:sp>
        </mc:Choice>
        <mc:Fallback xmlns="">
          <p:sp>
            <p:nvSpPr>
              <p:cNvPr id="3" name="内容占位符 2">
                <a:extLst>
                  <a:ext uri="{FF2B5EF4-FFF2-40B4-BE49-F238E27FC236}">
                    <a16:creationId xmlns:a16="http://schemas.microsoft.com/office/drawing/2014/main" id="{86FA3267-E0F4-4915-AE99-A454ED89D0E6}"/>
                  </a:ext>
                </a:extLst>
              </p:cNvPr>
              <p:cNvSpPr>
                <a:spLocks noGrp="1" noRot="1" noChangeAspect="1" noMove="1" noResize="1" noEditPoints="1" noAdjustHandles="1" noChangeArrowheads="1" noChangeShapeType="1" noTextEdit="1"/>
              </p:cNvSpPr>
              <p:nvPr>
                <p:ph idx="1"/>
              </p:nvPr>
            </p:nvSpPr>
            <p:spPr>
              <a:blipFill>
                <a:blip r:embed="rId2"/>
                <a:stretch>
                  <a:fillRect l="-1254"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329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树上数据结构：树链剖分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7" y="2084832"/>
                <a:ext cx="9720073" cy="4619767"/>
              </a:xfrm>
            </p:spPr>
            <p:txBody>
              <a:bodyPr>
                <a:normAutofit/>
              </a:bodyPr>
              <a:lstStyle/>
              <a:p>
                <a:pPr marL="128016" lvl="1" indent="0">
                  <a:buNone/>
                </a:pPr>
                <a:r>
                  <a:rPr lang="zh-CN" altLang="en-US" sz="2400" dirty="0"/>
                  <a:t>树链剖分，也称轻重路径剖分</a:t>
                </a:r>
                <a:r>
                  <a:rPr lang="en-US" altLang="zh-CN" sz="2400" dirty="0"/>
                  <a:t>(Heavy path decomposition)</a:t>
                </a:r>
                <a:r>
                  <a:rPr lang="zh-CN" altLang="en-US" sz="2400" dirty="0"/>
                  <a:t>。</a:t>
                </a:r>
                <a:endParaRPr lang="en-US" altLang="zh-CN" sz="2400" dirty="0"/>
              </a:p>
              <a:p>
                <a:pPr marL="128016" lvl="1" indent="0">
                  <a:buNone/>
                </a:pPr>
                <a:endParaRPr lang="en-US" altLang="zh-CN" sz="2400" dirty="0"/>
              </a:p>
              <a:p>
                <a:pPr marL="128016" lvl="1" indent="0">
                  <a:buNone/>
                </a:pPr>
                <a:r>
                  <a:rPr lang="zh-CN" altLang="en-US" sz="2400" dirty="0"/>
                  <a:t>定义：</a:t>
                </a:r>
                <a:endParaRPr lang="en-US" altLang="zh-CN" sz="2400" dirty="0"/>
              </a:p>
              <a:p>
                <a:pPr marL="128016" lvl="1" indent="0">
                  <a:buNone/>
                </a:pPr>
                <a:r>
                  <a:rPr lang="en-US" altLang="zh-CN" sz="2400" dirty="0"/>
                  <a:t>1.</a:t>
                </a:r>
                <a14:m>
                  <m:oMath xmlns:m="http://schemas.openxmlformats.org/officeDocument/2006/math">
                    <m:r>
                      <a:rPr lang="en-US" altLang="zh-CN" sz="2400" i="1" dirty="0" smtClean="0">
                        <a:latin typeface="Cambria Math" panose="02040503050406030204" pitchFamily="18" charset="0"/>
                      </a:rPr>
                      <m:t>𝑠𝑖𝑧𝑒</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dirty="0"/>
                  <a:t>为节点</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为根的子树大小，即节点数。</a:t>
                </a:r>
                <a:endParaRPr lang="en-US" altLang="zh-CN" sz="2400" dirty="0"/>
              </a:p>
              <a:p>
                <a:pPr marL="128016" lvl="1" indent="0">
                  <a:buNone/>
                </a:pPr>
                <a:r>
                  <a:rPr lang="en-US" altLang="zh-CN" sz="2400" dirty="0"/>
                  <a:t>2.</a:t>
                </a:r>
                <a:r>
                  <a:rPr lang="zh-CN" altLang="en-US" sz="2400" dirty="0"/>
                  <a:t>令</a:t>
                </a:r>
                <a14:m>
                  <m:oMath xmlns:m="http://schemas.openxmlformats.org/officeDocument/2006/math">
                    <m:r>
                      <a:rPr lang="en-US" altLang="zh-CN" sz="2400" i="1" dirty="0" smtClean="0">
                        <a:latin typeface="Cambria Math" panose="02040503050406030204" pitchFamily="18" charset="0"/>
                      </a:rPr>
                      <m:t>𝑣</m:t>
                    </m:r>
                  </m:oMath>
                </a14:m>
                <a:r>
                  <a:rPr lang="zh-CN" altLang="en-US" sz="2400" dirty="0"/>
                  <a:t>是</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的儿子中</a:t>
                </a:r>
                <a14:m>
                  <m:oMath xmlns:m="http://schemas.openxmlformats.org/officeDocument/2006/math">
                    <m:r>
                      <a:rPr lang="en-US" altLang="zh-CN" sz="2400" i="1" dirty="0" smtClean="0">
                        <a:latin typeface="Cambria Math" panose="02040503050406030204" pitchFamily="18" charset="0"/>
                      </a:rPr>
                      <m:t>𝑠𝑖𝑧𝑒</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𝑣</m:t>
                    </m:r>
                    <m:r>
                      <a:rPr lang="en-US" altLang="zh-CN" sz="2400" i="1" dirty="0" smtClean="0">
                        <a:latin typeface="Cambria Math" panose="02040503050406030204" pitchFamily="18" charset="0"/>
                      </a:rPr>
                      <m:t>)</m:t>
                    </m:r>
                  </m:oMath>
                </a14:m>
                <a:r>
                  <a:rPr lang="zh-CN" altLang="en-US" sz="2400" dirty="0"/>
                  <a:t>最大的儿子（如果有多个，则任选一个），则称边</a:t>
                </a:r>
                <a14:m>
                  <m:oMath xmlns:m="http://schemas.openxmlformats.org/officeDocument/2006/math">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𝑢</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𝑣</m:t>
                    </m:r>
                    <m:r>
                      <a:rPr lang="en-US" altLang="zh-CN" sz="2400" i="1" dirty="0" smtClean="0">
                        <a:latin typeface="Cambria Math" panose="02040503050406030204" pitchFamily="18" charset="0"/>
                      </a:rPr>
                      <m:t>)</m:t>
                    </m:r>
                  </m:oMath>
                </a14:m>
                <a:r>
                  <a:rPr lang="zh-CN" altLang="en-US" sz="2400" dirty="0"/>
                  <a:t>为重边，</a:t>
                </a:r>
                <a14:m>
                  <m:oMath xmlns:m="http://schemas.openxmlformats.org/officeDocument/2006/math">
                    <m:r>
                      <a:rPr lang="en-US" altLang="zh-CN" sz="2400" i="1" dirty="0" smtClean="0">
                        <a:latin typeface="Cambria Math" panose="02040503050406030204" pitchFamily="18" charset="0"/>
                      </a:rPr>
                      <m:t>𝑣</m:t>
                    </m:r>
                  </m:oMath>
                </a14:m>
                <a:r>
                  <a:rPr lang="zh-CN" altLang="en-US" sz="2400" dirty="0"/>
                  <a:t>为</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的重儿子。</a:t>
                </a:r>
                <a:endParaRPr lang="en-US" altLang="zh-CN" sz="2400" dirty="0"/>
              </a:p>
              <a:p>
                <a:pPr marL="128016" lvl="1" indent="0">
                  <a:buNone/>
                </a:pPr>
                <a:r>
                  <a:rPr lang="en-US" altLang="zh-CN" sz="2400" dirty="0"/>
                  <a:t>3.</a:t>
                </a:r>
                <a:r>
                  <a:rPr lang="zh-CN" altLang="en-US" sz="2400" dirty="0"/>
                  <a:t>重路径：一条路径为重路径，当且仅当这条路径全由重边组成。</a:t>
                </a:r>
                <a:endParaRPr lang="en-US" altLang="zh-CN" sz="2400" dirty="0"/>
              </a:p>
              <a:p>
                <a:pPr marL="128016" lvl="1" indent="0">
                  <a:buNone/>
                </a:pPr>
                <a:r>
                  <a:rPr lang="en-US" altLang="zh-CN" sz="2400" dirty="0"/>
                  <a:t>4.</a:t>
                </a:r>
                <a:r>
                  <a:rPr lang="zh-CN" altLang="en-US" sz="2400" dirty="0"/>
                  <a:t>轻边：令</a:t>
                </a:r>
                <a14:m>
                  <m:oMath xmlns:m="http://schemas.openxmlformats.org/officeDocument/2006/math">
                    <m:r>
                      <a:rPr lang="en-US" altLang="zh-CN" sz="2400" i="1" dirty="0" smtClean="0">
                        <a:latin typeface="Cambria Math" panose="02040503050406030204" pitchFamily="18" charset="0"/>
                      </a:rPr>
                      <m:t>𝑤</m:t>
                    </m:r>
                  </m:oMath>
                </a14:m>
                <a:r>
                  <a:rPr lang="zh-CN" altLang="en-US" sz="2400" dirty="0"/>
                  <a:t>是</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的儿子</a:t>
                </a:r>
                <a14:m>
                  <m:oMath xmlns:m="http://schemas.openxmlformats.org/officeDocument/2006/math">
                    <m:r>
                      <a:rPr lang="en-US" altLang="zh-CN" sz="2400" i="1" dirty="0" smtClean="0">
                        <a:latin typeface="Cambria Math" panose="02040503050406030204" pitchFamily="18" charset="0"/>
                      </a:rPr>
                      <m:t>(</m:t>
                    </m:r>
                    <m:r>
                      <a:rPr lang="en-US" altLang="zh-CN" sz="2400" b="0" i="1" dirty="0" smtClean="0">
                        <a:latin typeface="Cambria Math" panose="02040503050406030204" pitchFamily="18" charset="0"/>
                      </a:rPr>
                      <m:t>𝑣</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dirty="0"/>
                  <a:t>，那么称边</a:t>
                </a:r>
                <a14:m>
                  <m:oMath xmlns:m="http://schemas.openxmlformats.org/officeDocument/2006/math">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𝑢</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𝑤</m:t>
                    </m:r>
                    <m:r>
                      <a:rPr lang="en-US" altLang="zh-CN" sz="2400" i="1" dirty="0" smtClean="0">
                        <a:latin typeface="Cambria Math" panose="02040503050406030204" pitchFamily="18" charset="0"/>
                      </a:rPr>
                      <m:t>)</m:t>
                    </m:r>
                  </m:oMath>
                </a14:m>
                <a:r>
                  <a:rPr lang="zh-CN" altLang="en-US" sz="2400" dirty="0"/>
                  <a:t>为轻边（即使</a:t>
                </a:r>
                <a14:m>
                  <m:oMath xmlns:m="http://schemas.openxmlformats.org/officeDocument/2006/math">
                    <m:r>
                      <a:rPr lang="en-US" altLang="zh-CN" sz="2400" i="1" dirty="0" smtClean="0">
                        <a:latin typeface="Cambria Math" panose="02040503050406030204" pitchFamily="18" charset="0"/>
                      </a:rPr>
                      <m:t>𝑠𝑖𝑧𝑒</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𝑣</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𝑠𝑖𝑧𝑒</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𝑤</m:t>
                    </m:r>
                    <m:r>
                      <a:rPr lang="en-US" altLang="zh-CN" sz="2400" i="1" dirty="0" smtClean="0">
                        <a:latin typeface="Cambria Math" panose="02040503050406030204" pitchFamily="18" charset="0"/>
                      </a:rPr>
                      <m:t>)</m:t>
                    </m:r>
                  </m:oMath>
                </a14:m>
                <a:r>
                  <a:rPr lang="zh-CN" altLang="en-US" sz="2400" dirty="0"/>
                  <a:t>），</a:t>
                </a:r>
                <a14:m>
                  <m:oMath xmlns:m="http://schemas.openxmlformats.org/officeDocument/2006/math">
                    <m:r>
                      <a:rPr lang="en-US" altLang="zh-CN" sz="2400" i="1" dirty="0" smtClean="0">
                        <a:latin typeface="Cambria Math" panose="02040503050406030204" pitchFamily="18" charset="0"/>
                      </a:rPr>
                      <m:t>𝑤</m:t>
                    </m:r>
                  </m:oMath>
                </a14:m>
                <a:r>
                  <a:rPr lang="zh-CN" altLang="en-US" sz="2400" dirty="0"/>
                  <a:t>为</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的轻儿子。</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7" y="2084832"/>
                <a:ext cx="9720073" cy="4619767"/>
              </a:xfrm>
              <a:blipFill>
                <a:blip r:embed="rId2"/>
                <a:stretch>
                  <a:fillRect l="-125" t="-1847" r="-1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524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算法步骤</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7" y="2084832"/>
                <a:ext cx="9720073" cy="4023360"/>
              </a:xfrm>
            </p:spPr>
            <p:txBody>
              <a:bodyPr>
                <a:normAutofit/>
              </a:bodyPr>
              <a:lstStyle/>
              <a:p>
                <a:pPr lvl="1"/>
                <a:r>
                  <a:rPr lang="zh-CN" altLang="en-US" sz="2800" dirty="0"/>
                  <a:t>第一步，用</a:t>
                </a:r>
                <a:r>
                  <a:rPr lang="en-US" altLang="zh-CN" sz="2800" dirty="0"/>
                  <a:t>DFS</a:t>
                </a:r>
                <a:r>
                  <a:rPr lang="zh-CN" altLang="en-US" sz="2800" dirty="0"/>
                  <a:t>求出每个点的</a:t>
                </a:r>
                <a14:m>
                  <m:oMath xmlns:m="http://schemas.openxmlformats.org/officeDocument/2006/math">
                    <m:r>
                      <a:rPr lang="en-US" altLang="zh-CN" sz="2800" i="1" dirty="0" smtClean="0">
                        <a:latin typeface="Cambria Math" panose="02040503050406030204" pitchFamily="18" charset="0"/>
                      </a:rPr>
                      <m:t>𝑠𝑖𝑧𝑒</m:t>
                    </m:r>
                  </m:oMath>
                </a14:m>
                <a:r>
                  <a:rPr lang="zh-CN" altLang="en-US" sz="2800" dirty="0"/>
                  <a:t>。</a:t>
                </a:r>
                <a:endParaRPr lang="en-US" altLang="zh-CN" sz="2800" dirty="0"/>
              </a:p>
              <a:p>
                <a:pPr lvl="1"/>
                <a:r>
                  <a:rPr lang="zh-CN" altLang="en-US" sz="2800" dirty="0"/>
                  <a:t>第二步，找出每个点的重边，给点重新编号（</a:t>
                </a:r>
                <a:r>
                  <a:rPr lang="en-US" altLang="zh-CN" sz="2800" dirty="0"/>
                  <a:t>DFS</a:t>
                </a:r>
                <a:r>
                  <a:rPr lang="zh-CN" altLang="en-US" sz="2800" dirty="0"/>
                  <a:t>序），并将重边连为重链。</a:t>
                </a:r>
                <a:endParaRPr lang="en-US" altLang="zh-CN" sz="2800" dirty="0"/>
              </a:p>
              <a:p>
                <a:pPr lvl="1"/>
                <a:r>
                  <a:rPr lang="zh-CN" altLang="en-US" sz="2800" dirty="0"/>
                  <a:t>第三步，建立一个以新编号为下标的数据结构，维护树上的信息（一般使用线段树或是</a:t>
                </a:r>
                <a:r>
                  <a:rPr lang="en-US" altLang="zh-CN" sz="2800" dirty="0"/>
                  <a:t>splay</a:t>
                </a:r>
                <a:r>
                  <a:rPr lang="zh-CN" altLang="en-US" sz="2800" dirty="0"/>
                  <a:t>，用</a:t>
                </a:r>
                <a:r>
                  <a:rPr lang="en-US" altLang="zh-CN" sz="2800" dirty="0"/>
                  <a:t>splay</a:t>
                </a:r>
                <a:r>
                  <a:rPr lang="zh-CN" altLang="en-US" sz="2800" dirty="0"/>
                  <a:t>的叫动态树链剖分，同时稍微拓展发变成了之前在《动态树》中学习的</a:t>
                </a:r>
                <a:r>
                  <a:rPr lang="en-US" altLang="zh-CN" sz="2800" dirty="0"/>
                  <a:t>LCT</a:t>
                </a:r>
                <a:r>
                  <a:rPr lang="zh-CN" altLang="en-US" sz="28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7" y="2084832"/>
                <a:ext cx="9720073" cy="4023360"/>
              </a:xfrm>
              <a:blipFill>
                <a:blip r:embed="rId2"/>
                <a:stretch>
                  <a:fillRect l="-313" t="-2727" r="-52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82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步骤一</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r>
                  <a:rPr lang="en-US" altLang="zh-CN" sz="2400" dirty="0">
                    <a:latin typeface="Consolas" panose="020B0609020204030204" pitchFamily="49" charset="0"/>
                    <a:ea typeface="Cambria Math" panose="02040503050406030204" pitchFamily="18" charset="0"/>
                    <a:cs typeface="Consolas" panose="020B0609020204030204" pitchFamily="49" charset="0"/>
                  </a:rPr>
                  <a:t>Procedure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𝐷𝐹𝑆</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err="1" smtClean="0">
                        <a:latin typeface="Cambria Math" panose="02040503050406030204" pitchFamily="18" charset="0"/>
                        <a:ea typeface="Cambria Math" panose="02040503050406030204" pitchFamily="18" charset="0"/>
                        <a:cs typeface="Consolas" panose="020B0609020204030204" pitchFamily="49" charset="0"/>
                      </a:rPr>
                      <m:t>𝑥</m:t>
                    </m:r>
                    <m:r>
                      <a:rPr lang="en-US" altLang="zh-CN" sz="2400" i="1" dirty="0" err="1"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err="1" smtClean="0">
                        <a:latin typeface="Cambria Math" panose="02040503050406030204" pitchFamily="18" charset="0"/>
                        <a:ea typeface="Cambria Math" panose="02040503050406030204" pitchFamily="18" charset="0"/>
                        <a:cs typeface="Consolas" panose="020B0609020204030204" pitchFamily="49" charset="0"/>
                      </a:rPr>
                      <m:t>𝑓𝑎𝑡h𝑒𝑟</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oMath>
                </a14:m>
                <a:r>
                  <a:rPr lang="en-US" altLang="zh-CN" sz="2400" dirty="0">
                    <a:latin typeface="Consolas" panose="020B0609020204030204" pitchFamily="49" charset="0"/>
                    <a:ea typeface="Cambria Math" panose="02040503050406030204" pitchFamily="18" charset="0"/>
                    <a:cs typeface="Consolas" panose="020B0609020204030204" pitchFamily="49" charset="0"/>
                  </a:rPr>
                  <a:t>	//</a:t>
                </a:r>
                <a:r>
                  <a:rPr lang="zh-CN" altLang="en-US" sz="2400" dirty="0">
                    <a:latin typeface="Consolas" panose="020B0609020204030204" pitchFamily="49" charset="0"/>
                    <a:ea typeface="Cambria Math" panose="02040503050406030204" pitchFamily="18" charset="0"/>
                    <a:cs typeface="Consolas" panose="020B0609020204030204" pitchFamily="49" charset="0"/>
                  </a:rPr>
                  <a:t>求</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𝑠𝑖𝑧𝑒</m:t>
                    </m:r>
                  </m:oMath>
                </a14:m>
                <a:endParaRPr lang="en-US" altLang="zh-CN" sz="2400" dirty="0">
                  <a:latin typeface="Consolas" panose="020B0609020204030204" pitchFamily="49" charset="0"/>
                  <a:ea typeface="Cambria Math" panose="02040503050406030204" pitchFamily="18" charset="0"/>
                  <a:cs typeface="Consolas" panose="020B0609020204030204" pitchFamily="49" charset="0"/>
                </a:endParaRPr>
              </a:p>
              <a:p>
                <a:r>
                  <a:rPr lang="en-US" altLang="zh-CN" sz="2400" dirty="0">
                    <a:latin typeface="Consolas" panose="020B0609020204030204" pitchFamily="49" charset="0"/>
                    <a:ea typeface="Cambria Math" panose="02040503050406030204" pitchFamily="18" charset="0"/>
                    <a:cs typeface="Consolas" panose="020B0609020204030204" pitchFamily="49" charset="0"/>
                  </a:rPr>
                  <a:t>1.</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𝑠𝑖𝑧𝑒</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𝑥</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]=1,</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𝑓𝑎</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𝑥</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𝑓𝑎𝑡h𝑒𝑟</m:t>
                    </m:r>
                  </m:oMath>
                </a14:m>
                <a:endParaRPr lang="en-US" altLang="zh-CN" sz="2400" dirty="0">
                  <a:latin typeface="Consolas" panose="020B0609020204030204" pitchFamily="49" charset="0"/>
                  <a:ea typeface="Cambria Math" panose="02040503050406030204" pitchFamily="18" charset="0"/>
                  <a:cs typeface="Consolas" panose="020B0609020204030204" pitchFamily="49" charset="0"/>
                </a:endParaRPr>
              </a:p>
              <a:p>
                <a:r>
                  <a:rPr lang="en-US" altLang="zh-CN" sz="2400" dirty="0">
                    <a:latin typeface="Consolas" panose="020B0609020204030204" pitchFamily="49" charset="0"/>
                    <a:ea typeface="Cambria Math" panose="02040503050406030204" pitchFamily="18" charset="0"/>
                    <a:cs typeface="Consolas" panose="020B0609020204030204" pitchFamily="49" charset="0"/>
                  </a:rPr>
                  <a:t>2.for </a:t>
                </a:r>
                <a14:m>
                  <m:oMath xmlns:m="http://schemas.openxmlformats.org/officeDocument/2006/math">
                    <m:r>
                      <a:rPr lang="en-US" altLang="zh-CN" sz="2400" i="1">
                        <a:latin typeface="Cambria Math" panose="02040503050406030204" pitchFamily="18" charset="0"/>
                        <a:ea typeface="Cambria Math" panose="02040503050406030204" pitchFamily="18" charset="0"/>
                        <a:cs typeface="Consolas" panose="020B0609020204030204" pitchFamily="49" charset="0"/>
                      </a:rPr>
                      <m:t>𝑢</m:t>
                    </m:r>
                    <m:r>
                      <a:rPr lang="en-US" altLang="zh-CN" sz="2400" i="1">
                        <a:latin typeface="Cambria Math" panose="02040503050406030204" pitchFamily="18" charset="0"/>
                        <a:ea typeface="Cambria Math" panose="02040503050406030204" pitchFamily="18" charset="0"/>
                        <a:cs typeface="Consolas" panose="020B0609020204030204" pitchFamily="49" charset="0"/>
                      </a:rPr>
                      <m:t>∈</m:t>
                    </m:r>
                    <m:r>
                      <a:rPr lang="en-US" altLang="zh-CN" sz="2400" i="1">
                        <a:latin typeface="Cambria Math" panose="02040503050406030204" pitchFamily="18" charset="0"/>
                        <a:ea typeface="Cambria Math" panose="02040503050406030204" pitchFamily="18" charset="0"/>
                        <a:cs typeface="Consolas" panose="020B0609020204030204" pitchFamily="49" charset="0"/>
                      </a:rPr>
                      <m:t>𝑠𝑜𝑛</m:t>
                    </m:r>
                    <m:d>
                      <m:dPr>
                        <m:begChr m:val="["/>
                        <m:endChr m:val="]"/>
                        <m:ctrlPr>
                          <a:rPr lang="en-US" altLang="zh-CN" sz="2400" i="1">
                            <a:latin typeface="Cambria Math" panose="02040503050406030204" pitchFamily="18" charset="0"/>
                            <a:ea typeface="Cambria Math" panose="02040503050406030204" pitchFamily="18" charset="0"/>
                            <a:cs typeface="Consolas" panose="020B0609020204030204" pitchFamily="49" charset="0"/>
                          </a:rPr>
                        </m:ctrlPr>
                      </m:dPr>
                      <m:e>
                        <m:r>
                          <a:rPr lang="en-US" altLang="zh-CN" sz="2400" i="1">
                            <a:latin typeface="Cambria Math" panose="02040503050406030204" pitchFamily="18" charset="0"/>
                            <a:ea typeface="Cambria Math" panose="02040503050406030204" pitchFamily="18" charset="0"/>
                            <a:cs typeface="Consolas" panose="020B0609020204030204" pitchFamily="49" charset="0"/>
                          </a:rPr>
                          <m:t>𝑥</m:t>
                        </m:r>
                      </m:e>
                    </m:d>
                  </m:oMath>
                </a14:m>
                <a:endParaRPr lang="en-US" altLang="zh-CN" sz="2400" b="0" i="1" dirty="0">
                  <a:latin typeface="Consolas" panose="020B0609020204030204" pitchFamily="49" charset="0"/>
                  <a:ea typeface="Cambria Math" panose="02040503050406030204" pitchFamily="18" charset="0"/>
                  <a:cs typeface="Consolas" panose="020B0609020204030204" pitchFamily="49" charset="0"/>
                </a:endParaRPr>
              </a:p>
              <a:p>
                <a:r>
                  <a:rPr lang="en-US" altLang="zh-CN" sz="2400" dirty="0">
                    <a:latin typeface="Consolas" panose="020B0609020204030204" pitchFamily="49" charset="0"/>
                    <a:ea typeface="Cambria Math" panose="02040503050406030204" pitchFamily="18" charset="0"/>
                    <a:cs typeface="Consolas" panose="020B0609020204030204" pitchFamily="49" charset="0"/>
                  </a:rPr>
                  <a:t>3.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𝐷𝐹𝑆</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err="1">
                        <a:latin typeface="Cambria Math" panose="02040503050406030204" pitchFamily="18" charset="0"/>
                        <a:ea typeface="Cambria Math" panose="02040503050406030204" pitchFamily="18" charset="0"/>
                        <a:cs typeface="Consolas" panose="020B0609020204030204" pitchFamily="49" charset="0"/>
                      </a:rPr>
                      <m:t>𝑢</m:t>
                    </m:r>
                    <m:r>
                      <a:rPr lang="en-US" altLang="zh-CN" sz="2400" i="1" dirty="0" err="1">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err="1">
                        <a:latin typeface="Cambria Math" panose="02040503050406030204" pitchFamily="18" charset="0"/>
                        <a:ea typeface="Cambria Math" panose="02040503050406030204" pitchFamily="18" charset="0"/>
                        <a:cs typeface="Consolas" panose="020B0609020204030204" pitchFamily="49" charset="0"/>
                      </a:rPr>
                      <m:t>𝑥</m:t>
                    </m:r>
                    <m:r>
                      <a:rPr lang="en-US" altLang="zh-CN" sz="2400" i="1" dirty="0">
                        <a:latin typeface="Cambria Math" panose="02040503050406030204" pitchFamily="18" charset="0"/>
                        <a:ea typeface="Cambria Math" panose="02040503050406030204" pitchFamily="18" charset="0"/>
                        <a:cs typeface="Consolas" panose="020B0609020204030204" pitchFamily="49" charset="0"/>
                      </a:rPr>
                      <m:t>)</m:t>
                    </m:r>
                  </m:oMath>
                </a14:m>
                <a:endParaRPr lang="en-US" altLang="zh-CN" sz="2400" dirty="0">
                  <a:latin typeface="Consolas" panose="020B0609020204030204" pitchFamily="49" charset="0"/>
                  <a:ea typeface="Cambria Math" panose="02040503050406030204" pitchFamily="18" charset="0"/>
                  <a:cs typeface="Consolas" panose="020B0609020204030204" pitchFamily="49" charset="0"/>
                </a:endParaRPr>
              </a:p>
              <a:p>
                <a:r>
                  <a:rPr lang="en-US" altLang="zh-CN" sz="2400" dirty="0">
                    <a:latin typeface="Consolas" panose="020B0609020204030204" pitchFamily="49" charset="0"/>
                    <a:ea typeface="Cambria Math" panose="02040503050406030204" pitchFamily="18" charset="0"/>
                    <a:cs typeface="Consolas" panose="020B0609020204030204" pitchFamily="49" charset="0"/>
                  </a:rPr>
                  <a:t>4.	</a:t>
                </a:r>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𝑠𝑖𝑧𝑒</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𝑥</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𝑠𝑖𝑧𝑒</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𝑢</m:t>
                    </m:r>
                    <m:r>
                      <a:rPr lang="en-US" altLang="zh-CN" sz="2400" i="1" dirty="0" smtClean="0">
                        <a:latin typeface="Cambria Math" panose="02040503050406030204" pitchFamily="18" charset="0"/>
                        <a:ea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ea typeface="Cambria Math" panose="02040503050406030204" pitchFamily="18" charset="0"/>
                  <a:cs typeface="Consolas" panose="020B0609020204030204" pitchFamily="49"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t="-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886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步骤二</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7" y="2084832"/>
                <a:ext cx="9720073" cy="4399858"/>
              </a:xfrm>
            </p:spPr>
            <p:txBody>
              <a:bodyPr>
                <a:normAutofit/>
              </a:bodyPr>
              <a:lstStyle/>
              <a:p>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𝑃𝑟𝑜𝑐𝑒𝑑𝑢𝑟𝑒</m:t>
                    </m:r>
                    <m:r>
                      <a:rPr lang="en-US" altLang="zh-CN" sz="2000" i="1" dirty="0" smtClean="0">
                        <a:latin typeface="Cambria Math" panose="02040503050406030204" pitchFamily="18" charset="0"/>
                        <a:cs typeface="Consolas" panose="020B0609020204030204" pitchFamily="49" charset="0"/>
                      </a:rPr>
                      <m:t> </m:t>
                    </m:r>
                    <m:r>
                      <a:rPr lang="en-US" altLang="zh-CN" sz="2000" i="1" dirty="0" smtClean="0">
                        <a:latin typeface="Cambria Math" panose="02040503050406030204" pitchFamily="18" charset="0"/>
                        <a:cs typeface="Consolas" panose="020B0609020204030204" pitchFamily="49" charset="0"/>
                      </a:rPr>
                      <m:t>𝐻𝑃𝐷</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𝑥</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𝑏𝑒𝑙</m:t>
                    </m:r>
                    <m:r>
                      <a:rPr lang="en-US" altLang="zh-CN" sz="2000" i="1" dirty="0" smtClean="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r>
                  <a:rPr lang="zh-CN" altLang="en-US" sz="2000" dirty="0">
                    <a:latin typeface="Consolas" panose="020B0609020204030204" pitchFamily="49" charset="0"/>
                    <a:cs typeface="Consolas" panose="020B0609020204030204" pitchFamily="49" charset="0"/>
                  </a:rPr>
                  <a:t>递归到点</a:t>
                </a:r>
                <a:r>
                  <a:rPr lang="en-US" altLang="zh-CN" sz="2000" dirty="0">
                    <a:latin typeface="Consolas" panose="020B0609020204030204" pitchFamily="49" charset="0"/>
                    <a:cs typeface="Consolas" panose="020B0609020204030204" pitchFamily="49" charset="0"/>
                  </a:rPr>
                  <a:t>x</a:t>
                </a:r>
                <a:r>
                  <a:rPr lang="zh-CN" altLang="en-US" sz="2000" dirty="0">
                    <a:latin typeface="Consolas" panose="020B0609020204030204" pitchFamily="49" charset="0"/>
                    <a:cs typeface="Consolas" panose="020B0609020204030204" pitchFamily="49" charset="0"/>
                  </a:rPr>
                  <a:t>，当前处理重链编号为</a:t>
                </a:r>
                <a:r>
                  <a:rPr lang="en-US" altLang="zh-CN" sz="2000" dirty="0">
                    <a:latin typeface="Consolas" panose="020B0609020204030204" pitchFamily="49" charset="0"/>
                    <a:cs typeface="Consolas" panose="020B0609020204030204" pitchFamily="49" charset="0"/>
                  </a:rPr>
                  <a:t>bel</a:t>
                </a:r>
              </a:p>
              <a:p>
                <a:r>
                  <a:rPr lang="en-US" altLang="zh-CN" sz="2000" dirty="0">
                    <a:latin typeface="Consolas" panose="020B0609020204030204" pitchFamily="49" charset="0"/>
                    <a:cs typeface="Consolas" panose="020B0609020204030204" pitchFamily="49" charset="0"/>
                  </a:rPr>
                  <a:t>1.</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𝐷𝐹𝑁</m:t>
                    </m:r>
                    <m:d>
                      <m:dPr>
                        <m:begChr m:val="["/>
                        <m:endChr m:val="]"/>
                        <m:ctrlPr>
                          <a:rPr lang="en-US" altLang="zh-CN" sz="2000" i="1" dirty="0" smtClean="0">
                            <a:latin typeface="Cambria Math" panose="02040503050406030204" pitchFamily="18" charset="0"/>
                            <a:cs typeface="Consolas" panose="020B0609020204030204" pitchFamily="49" charset="0"/>
                          </a:rPr>
                        </m:ctrlPr>
                      </m:dPr>
                      <m:e>
                        <m:r>
                          <a:rPr lang="en-US" altLang="zh-CN" sz="2000" i="1" dirty="0" smtClean="0">
                            <a:latin typeface="Cambria Math" panose="02040503050406030204" pitchFamily="18" charset="0"/>
                            <a:cs typeface="Consolas" panose="020B0609020204030204" pitchFamily="49" charset="0"/>
                          </a:rPr>
                          <m:t>𝑥</m:t>
                        </m:r>
                      </m:e>
                    </m:d>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𝑖𝑛𝑑𝑒𝑥</m:t>
                    </m:r>
                    <m:r>
                      <a:rPr lang="en-US" altLang="zh-CN" sz="2000" i="1" dirty="0" err="1">
                        <a:latin typeface="Cambria Math" panose="02040503050406030204" pitchFamily="18" charset="0"/>
                        <a:cs typeface="Consolas" panose="020B0609020204030204" pitchFamily="49" charset="0"/>
                      </a:rPr>
                      <m:t>,  </m:t>
                    </m:r>
                    <m:r>
                      <a:rPr lang="en-US" altLang="zh-CN" sz="2000" i="1" dirty="0" err="1">
                        <a:latin typeface="Cambria Math" panose="02040503050406030204" pitchFamily="18" charset="0"/>
                        <a:cs typeface="Consolas" panose="020B0609020204030204" pitchFamily="49" charset="0"/>
                      </a:rPr>
                      <m:t>h</m:t>
                    </m:r>
                    <m:r>
                      <a:rPr lang="en-US" altLang="zh-CN" sz="2000" i="1" dirty="0" err="1">
                        <a:latin typeface="Cambria Math" panose="02040503050406030204" pitchFamily="18" charset="0"/>
                        <a:cs typeface="Consolas" panose="020B0609020204030204" pitchFamily="49" charset="0"/>
                      </a:rPr>
                      <m:t>𝑒𝑎</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0</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𝑏𝑒𝑙</m:t>
                    </m:r>
                  </m:oMath>
                </a14:m>
                <a:r>
                  <a:rPr lang="en-US" altLang="zh-CN" sz="2000" dirty="0">
                    <a:latin typeface="Consolas" panose="020B0609020204030204" pitchFamily="49" charset="0"/>
                    <a:cs typeface="Consolas" panose="020B0609020204030204" pitchFamily="49" charset="0"/>
                  </a:rPr>
                  <a:t>	//x</a:t>
                </a:r>
                <a:r>
                  <a:rPr lang="zh-CN" altLang="en-US" sz="2000" dirty="0">
                    <a:latin typeface="Consolas" panose="020B0609020204030204" pitchFamily="49" charset="0"/>
                    <a:cs typeface="Consolas" panose="020B0609020204030204" pitchFamily="49" charset="0"/>
                  </a:rPr>
                  <a:t>属于编号为</a:t>
                </a:r>
                <a:r>
                  <a:rPr lang="en-US" altLang="zh-CN" sz="2000" dirty="0">
                    <a:latin typeface="Consolas" panose="020B0609020204030204" pitchFamily="49" charset="0"/>
                    <a:cs typeface="Consolas" panose="020B0609020204030204" pitchFamily="49" charset="0"/>
                  </a:rPr>
                  <a:t>bel</a:t>
                </a:r>
                <a:r>
                  <a:rPr lang="zh-CN" altLang="en-US" sz="2000" dirty="0">
                    <a:latin typeface="Consolas" panose="020B0609020204030204" pitchFamily="49" charset="0"/>
                    <a:cs typeface="Consolas" panose="020B0609020204030204" pitchFamily="49" charset="0"/>
                  </a:rPr>
                  <a:t>的重链</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2.for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𝑢</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𝑠𝑜𝑛</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𝑥</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3.	if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𝑠𝑖𝑧𝑒</m:t>
                    </m:r>
                    <m:r>
                      <a:rPr lang="en-US" altLang="zh-CN" sz="2000" i="1" dirty="0" smtClean="0">
                        <a:latin typeface="Cambria Math" panose="02040503050406030204" pitchFamily="18" charset="0"/>
                        <a:cs typeface="Consolas" panose="020B0609020204030204" pitchFamily="49" charset="0"/>
                      </a:rPr>
                      <m:t>[</m:t>
                    </m:r>
                    <m:r>
                      <a:rPr lang="en-US" altLang="zh-CN" sz="2000" i="1" dirty="0" err="1" smtClean="0">
                        <a:latin typeface="Cambria Math" panose="02040503050406030204" pitchFamily="18" charset="0"/>
                        <a:cs typeface="Consolas" panose="020B0609020204030204" pitchFamily="49" charset="0"/>
                      </a:rPr>
                      <m:t>h</m:t>
                    </m:r>
                    <m:r>
                      <a:rPr lang="en-US" altLang="zh-CN" sz="2000" i="1" dirty="0" err="1" smtClean="0">
                        <a:latin typeface="Cambria Math" panose="02040503050406030204" pitchFamily="18" charset="0"/>
                        <a:cs typeface="Consolas" panose="020B0609020204030204" pitchFamily="49" charset="0"/>
                      </a:rPr>
                      <m:t>𝑒𝑎</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]]&lt;</m:t>
                    </m:r>
                    <m:r>
                      <a:rPr lang="en-US" altLang="zh-CN" sz="2000" i="1" dirty="0" smtClean="0">
                        <a:latin typeface="Cambria Math" panose="02040503050406030204" pitchFamily="18" charset="0"/>
                        <a:cs typeface="Consolas" panose="020B0609020204030204" pitchFamily="49" charset="0"/>
                      </a:rPr>
                      <m:t>𝑠𝑖𝑧𝑒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𝑢</m:t>
                    </m:r>
                    <m:r>
                      <a:rPr lang="en-US" altLang="zh-CN" sz="2000" i="1" dirty="0" smtClean="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h</m:t>
                    </m:r>
                    <m:r>
                      <a:rPr lang="en-US" altLang="zh-CN" sz="2000" i="1" dirty="0" smtClean="0">
                        <a:latin typeface="Cambria Math" panose="02040503050406030204" pitchFamily="18" charset="0"/>
                        <a:cs typeface="Consolas" panose="020B0609020204030204" pitchFamily="49" charset="0"/>
                      </a:rPr>
                      <m:t>𝑒𝑎</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𝑢</m:t>
                    </m:r>
                  </m:oMath>
                </a14:m>
                <a:r>
                  <a:rPr lang="en-US" altLang="zh-CN" sz="2000" dirty="0">
                    <a:latin typeface="Consolas" panose="020B0609020204030204" pitchFamily="49" charset="0"/>
                    <a:cs typeface="Consolas" panose="020B0609020204030204" pitchFamily="49" charset="0"/>
                  </a:rPr>
                  <a:t>		//</a:t>
                </a:r>
                <a:r>
                  <a:rPr lang="zh-CN" altLang="en-US" sz="2000" dirty="0">
                    <a:latin typeface="Consolas" panose="020B0609020204030204" pitchFamily="49" charset="0"/>
                    <a:cs typeface="Consolas" panose="020B0609020204030204" pitchFamily="49" charset="0"/>
                  </a:rPr>
                  <a:t>找重儿子</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4.if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m:t>
                    </m:r>
                    <m:r>
                      <a:rPr lang="en-US" altLang="zh-CN" sz="2000" i="1" dirty="0" err="1" smtClean="0">
                        <a:latin typeface="Cambria Math" panose="02040503050406030204" pitchFamily="18" charset="0"/>
                        <a:cs typeface="Consolas" panose="020B0609020204030204" pitchFamily="49" charset="0"/>
                      </a:rPr>
                      <m:t>h</m:t>
                    </m:r>
                    <m:r>
                      <a:rPr lang="en-US" altLang="zh-CN" sz="2000" i="1" dirty="0" err="1" smtClean="0">
                        <a:latin typeface="Cambria Math" panose="02040503050406030204" pitchFamily="18" charset="0"/>
                        <a:cs typeface="Consolas" panose="020B0609020204030204" pitchFamily="49" charset="0"/>
                      </a:rPr>
                      <m:t>𝑒𝑎</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0</m:t>
                    </m:r>
                    <m:r>
                      <a:rPr lang="en-US" altLang="zh-CN" sz="2000" i="1" dirty="0" smtClean="0">
                        <a:latin typeface="Cambria Math" panose="02040503050406030204" pitchFamily="18" charset="0"/>
                        <a:cs typeface="Consolas" panose="020B0609020204030204" pitchFamily="49" charset="0"/>
                      </a:rPr>
                      <m:t>)     </m:t>
                    </m:r>
                    <m:r>
                      <a:rPr lang="en-US" altLang="zh-CN" sz="2000" i="1" dirty="0">
                        <a:latin typeface="Cambria Math" panose="02040503050406030204" pitchFamily="18" charset="0"/>
                        <a:cs typeface="Consolas" panose="020B0609020204030204" pitchFamily="49" charset="0"/>
                      </a:rPr>
                      <m:t>𝐻</m:t>
                    </m:r>
                    <m:r>
                      <a:rPr lang="en-US" altLang="zh-CN" sz="2000" b="0" i="1" dirty="0" smtClean="0">
                        <a:latin typeface="Cambria Math" panose="02040503050406030204" pitchFamily="18" charset="0"/>
                        <a:cs typeface="Consolas" panose="020B0609020204030204" pitchFamily="49" charset="0"/>
                      </a:rPr>
                      <m:t>𝑃</m:t>
                    </m:r>
                    <m:r>
                      <a:rPr lang="en-US" altLang="zh-CN" sz="2000" i="1" dirty="0">
                        <a:latin typeface="Cambria Math" panose="02040503050406030204" pitchFamily="18" charset="0"/>
                        <a:cs typeface="Consolas" panose="020B0609020204030204" pitchFamily="49" charset="0"/>
                      </a:rPr>
                      <m:t>𝐷</m:t>
                    </m:r>
                    <m:r>
                      <a:rPr lang="en-US" altLang="zh-CN" sz="2000" i="1" dirty="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h</m:t>
                    </m:r>
                    <m:r>
                      <a:rPr lang="en-US" altLang="zh-CN" sz="2000" i="1" dirty="0" err="1">
                        <a:latin typeface="Cambria Math" panose="02040503050406030204" pitchFamily="18" charset="0"/>
                        <a:cs typeface="Consolas" panose="020B0609020204030204" pitchFamily="49" charset="0"/>
                      </a:rPr>
                      <m:t>𝑒𝑎</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m:t>
                    </m:r>
                    <m:r>
                      <a:rPr lang="en-US" altLang="zh-CN" sz="2000" i="1" dirty="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r>
                  <a:rPr lang="zh-CN" altLang="en-US" sz="2000" dirty="0">
                    <a:latin typeface="Consolas" panose="020B0609020204030204" pitchFamily="49" charset="0"/>
                    <a:cs typeface="Consolas" panose="020B0609020204030204" pitchFamily="49" charset="0"/>
                  </a:rPr>
                  <a:t>先递归重儿子</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5.for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𝑢</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𝑠𝑜𝑛</m:t>
                    </m:r>
                    <m:d>
                      <m:dPr>
                        <m:begChr m:val="["/>
                        <m:endChr m:val="]"/>
                        <m:ctrlP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ctrlPr>
                      </m:dPr>
                      <m:e>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𝑥</m:t>
                        </m:r>
                      </m:e>
                    </m:d>
                  </m:oMath>
                </a14:m>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6.	if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𝑢</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h</m:t>
                    </m:r>
                    <m:r>
                      <a:rPr lang="en-US" altLang="zh-CN" sz="2000" b="0" i="1" smtClean="0">
                        <a:latin typeface="Cambria Math" panose="02040503050406030204" pitchFamily="18" charset="0"/>
                        <a:cs typeface="Consolas" panose="020B0609020204030204" pitchFamily="49" charset="0"/>
                      </a:rPr>
                      <m:t>𝑒𝑎</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𝑥</m:t>
                    </m:r>
                    <m:r>
                      <a:rPr lang="en-US" altLang="zh-CN" sz="2000" b="0" i="1" smtClean="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7.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𝐻𝑃𝐷</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𝑢</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𝑢</m:t>
                    </m:r>
                    <m:r>
                      <a:rPr lang="en-US" altLang="zh-CN" sz="2000" i="1" dirty="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p>
              <a:p>
                <a:r>
                  <a:rPr lang="en-US" altLang="zh-CN" sz="2000" dirty="0">
                    <a:latin typeface="Consolas" panose="020B0609020204030204" pitchFamily="49" charset="0"/>
                    <a:cs typeface="Consolas" panose="020B0609020204030204" pitchFamily="49" charset="0"/>
                  </a:rPr>
                  <a:t>//</a:t>
                </a:r>
                <a:r>
                  <a:rPr lang="zh-CN" altLang="en-US" sz="2000" dirty="0">
                    <a:latin typeface="Consolas" panose="020B0609020204030204" pitchFamily="49" charset="0"/>
                    <a:cs typeface="Consolas" panose="020B0609020204030204" pitchFamily="49" charset="0"/>
                  </a:rPr>
                  <a:t>递归轻儿子</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𝑢</m:t>
                    </m:r>
                  </m:oMath>
                </a14:m>
                <a:r>
                  <a:rPr lang="zh-CN" altLang="en-US" sz="2000" dirty="0">
                    <a:latin typeface="Consolas" panose="020B0609020204030204" pitchFamily="49" charset="0"/>
                    <a:cs typeface="Consolas" panose="020B0609020204030204" pitchFamily="49" charset="0"/>
                  </a:rPr>
                  <a:t>，它作为新的重链的顶端，我们直接令新的重链编号为</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𝑢</m:t>
                    </m:r>
                    <m:r>
                      <a:rPr lang="zh-CN" altLang="en-US" sz="2000" i="1" dirty="0">
                        <a:latin typeface="Cambria Math" panose="02040503050406030204" pitchFamily="18" charset="0"/>
                        <a:cs typeface="Consolas" panose="020B0609020204030204" pitchFamily="49" charset="0"/>
                      </a:rPr>
                      <m:t>，</m:t>
                    </m:r>
                  </m:oMath>
                </a14:m>
                <a:r>
                  <a:rPr lang="zh-CN" altLang="en-US" sz="2000" dirty="0">
                    <a:latin typeface="Consolas" panose="020B0609020204030204" pitchFamily="49" charset="0"/>
                    <a:cs typeface="Consolas" panose="020B0609020204030204" pitchFamily="49" charset="0"/>
                  </a:rPr>
                  <a:t>这样我们就不需要额外记录每条重链顶端的点是谁。</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7" y="2084832"/>
                <a:ext cx="9720073" cy="4399858"/>
              </a:xfrm>
              <a:blipFill>
                <a:blip r:embed="rId3"/>
                <a:stretch>
                  <a:fillRect l="-1129" t="-1662" r="-1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673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步骤三</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7" y="2084832"/>
                <a:ext cx="9720073" cy="4023360"/>
              </a:xfrm>
            </p:spPr>
            <p:txBody>
              <a:bodyPr>
                <a:normAutofit/>
              </a:bodyPr>
              <a:lstStyle/>
              <a:p>
                <a:pPr lvl="1"/>
                <a:r>
                  <a:rPr lang="zh-CN" altLang="en-US" sz="2800" dirty="0"/>
                  <a:t>建立一个以新编号为下标的数据结构，维护树上的信息。数据结构第</a:t>
                </a:r>
                <a14:m>
                  <m:oMath xmlns:m="http://schemas.openxmlformats.org/officeDocument/2006/math">
                    <m:r>
                      <a:rPr lang="en-US" altLang="zh-CN" sz="2800" i="1" dirty="0" smtClean="0">
                        <a:latin typeface="Cambria Math" panose="02040503050406030204" pitchFamily="18" charset="0"/>
                      </a:rPr>
                      <m:t>𝑖</m:t>
                    </m:r>
                  </m:oMath>
                </a14:m>
                <a:r>
                  <a:rPr lang="zh-CN" altLang="en-US" sz="2800" dirty="0"/>
                  <a:t>个位置储存着</a:t>
                </a:r>
                <a:r>
                  <a:rPr lang="en-US" altLang="zh-CN" sz="2800" b="0" i="0" u="sng" dirty="0">
                    <a:latin typeface="Consolas" panose="020B0609020204030204" pitchFamily="49" charset="0"/>
                  </a:rPr>
                  <a:t>DFS</a:t>
                </a:r>
                <a:r>
                  <a:rPr lang="zh-CN" altLang="en-US" sz="2800" u="sng" dirty="0">
                    <a:latin typeface="Consolas" panose="020B0609020204030204" pitchFamily="49" charset="0"/>
                  </a:rPr>
                  <a:t>序为</a:t>
                </a:r>
                <a:r>
                  <a:rPr lang="en-US" altLang="zh-CN" sz="2800" i="0" u="sng" dirty="0" err="1">
                    <a:latin typeface="Consolas" panose="020B0609020204030204" pitchFamily="49" charset="0"/>
                  </a:rPr>
                  <a:t>i</a:t>
                </a:r>
                <a:r>
                  <a:rPr lang="zh-CN" altLang="en-US" sz="2800" dirty="0"/>
                  <a:t>的节点的信息。</a:t>
                </a:r>
                <a:endParaRPr lang="en-US" altLang="zh-CN" sz="2800" dirty="0"/>
              </a:p>
              <a:p>
                <a:pPr lvl="1"/>
                <a:endParaRPr lang="en-US" altLang="zh-CN" sz="2800" dirty="0"/>
              </a:p>
              <a:p>
                <a:pPr lvl="1"/>
                <a:r>
                  <a:rPr lang="zh-CN" altLang="en-US" sz="2800" dirty="0"/>
                  <a:t>这里主要讨论的是线段树，其他数据结构维护方式相似。</a:t>
                </a:r>
                <a:endParaRPr lang="en-US" altLang="zh-CN" sz="2800" dirty="0"/>
              </a:p>
              <a:p>
                <a:pPr lvl="1"/>
                <a:r>
                  <a:rPr lang="zh-CN" altLang="en-US" sz="2800" dirty="0"/>
                  <a:t>线段树直接</a:t>
                </a:r>
                <a14:m>
                  <m:oMath xmlns:m="http://schemas.openxmlformats.org/officeDocument/2006/math">
                    <m:r>
                      <a:rPr lang="en-US" altLang="zh-CN" sz="2800" b="0" i="1" smtClean="0">
                        <a:latin typeface="Cambria Math" panose="02040503050406030204" pitchFamily="18" charset="0"/>
                      </a:rPr>
                      <m:t>𝑚𝑎𝑘𝑒</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m:t>
                    </m:r>
                  </m:oMath>
                </a14:m>
                <a:r>
                  <a:rPr lang="zh-CN" altLang="en-US" sz="2800" dirty="0"/>
                  <a:t>即可，不需要对每条重链分开</a:t>
                </a:r>
                <a14:m>
                  <m:oMath xmlns:m="http://schemas.openxmlformats.org/officeDocument/2006/math">
                    <m:r>
                      <a:rPr lang="en-US" altLang="zh-CN" sz="2800" i="1" dirty="0" smtClean="0">
                        <a:latin typeface="Cambria Math" panose="02040503050406030204" pitchFamily="18" charset="0"/>
                      </a:rPr>
                      <m:t>𝑚𝑎𝑘𝑒</m:t>
                    </m:r>
                  </m:oMath>
                </a14:m>
                <a:r>
                  <a:rPr lang="zh-CN" altLang="en-US" sz="2800" dirty="0"/>
                  <a:t>，因为查询是不会查询到跨重链的区间的。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7" y="2084832"/>
                <a:ext cx="9720073" cy="4023360"/>
              </a:xfrm>
              <a:blipFill>
                <a:blip r:embed="rId2"/>
                <a:stretch>
                  <a:fillRect l="-313" t="-2576" r="-53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288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算法步骤</a:t>
            </a:r>
          </a:p>
        </p:txBody>
      </p:sp>
      <p:sp>
        <p:nvSpPr>
          <p:cNvPr id="4" name="椭圆 3"/>
          <p:cNvSpPr/>
          <p:nvPr/>
        </p:nvSpPr>
        <p:spPr>
          <a:xfrm>
            <a:off x="5622877" y="1650126"/>
            <a:ext cx="545910" cy="545910"/>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cxnSp>
        <p:nvCxnSpPr>
          <p:cNvPr id="8" name="直接连接符 7"/>
          <p:cNvCxnSpPr>
            <a:cxnSpLocks/>
            <a:stCxn id="4" idx="5"/>
            <a:endCxn id="13" idx="1"/>
          </p:cNvCxnSpPr>
          <p:nvPr/>
        </p:nvCxnSpPr>
        <p:spPr>
          <a:xfrm>
            <a:off x="6088840" y="2116089"/>
            <a:ext cx="520785" cy="552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stCxn id="4" idx="4"/>
          </p:cNvCxnSpPr>
          <p:nvPr/>
        </p:nvCxnSpPr>
        <p:spPr>
          <a:xfrm>
            <a:off x="5895832" y="2196036"/>
            <a:ext cx="0" cy="498144"/>
          </a:xfrm>
          <a:prstGeom prst="line">
            <a:avLst/>
          </a:prstGeom>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718247" y="2607409"/>
            <a:ext cx="552734" cy="5527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endParaRPr lang="zh-CN" altLang="en-US" dirty="0">
              <a:solidFill>
                <a:schemeClr val="tx1"/>
              </a:solidFill>
            </a:endParaRPr>
          </a:p>
        </p:txBody>
      </p:sp>
      <p:sp>
        <p:nvSpPr>
          <p:cNvPr id="12" name="椭圆 11"/>
          <p:cNvSpPr/>
          <p:nvPr/>
        </p:nvSpPr>
        <p:spPr>
          <a:xfrm>
            <a:off x="5592170" y="2661999"/>
            <a:ext cx="607325" cy="6073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a:t>
            </a:r>
            <a:endParaRPr lang="zh-CN" altLang="en-US" dirty="0">
              <a:solidFill>
                <a:schemeClr val="tx1"/>
              </a:solidFill>
            </a:endParaRPr>
          </a:p>
        </p:txBody>
      </p:sp>
      <p:sp>
        <p:nvSpPr>
          <p:cNvPr id="13" name="椭圆 12"/>
          <p:cNvSpPr/>
          <p:nvPr/>
        </p:nvSpPr>
        <p:spPr>
          <a:xfrm>
            <a:off x="6520684" y="2580113"/>
            <a:ext cx="607325" cy="6073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4</a:t>
            </a:r>
            <a:endParaRPr lang="zh-CN" altLang="en-US" dirty="0">
              <a:solidFill>
                <a:schemeClr val="tx1"/>
              </a:solidFill>
            </a:endParaRPr>
          </a:p>
        </p:txBody>
      </p:sp>
      <p:cxnSp>
        <p:nvCxnSpPr>
          <p:cNvPr id="14" name="直接连接符 13"/>
          <p:cNvCxnSpPr>
            <a:cxnSpLocks/>
            <a:stCxn id="11" idx="3"/>
            <a:endCxn id="15" idx="7"/>
          </p:cNvCxnSpPr>
          <p:nvPr/>
        </p:nvCxnSpPr>
        <p:spPr>
          <a:xfrm flipH="1">
            <a:off x="4247872" y="3079197"/>
            <a:ext cx="551321" cy="555737"/>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3776084" y="3553988"/>
            <a:ext cx="552734" cy="5527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5</a:t>
            </a:r>
            <a:endParaRPr lang="zh-CN" altLang="en-US" dirty="0">
              <a:solidFill>
                <a:schemeClr val="tx1"/>
              </a:solidFill>
            </a:endParaRPr>
          </a:p>
        </p:txBody>
      </p:sp>
      <p:cxnSp>
        <p:nvCxnSpPr>
          <p:cNvPr id="16" name="直接连接符 15"/>
          <p:cNvCxnSpPr/>
          <p:nvPr/>
        </p:nvCxnSpPr>
        <p:spPr>
          <a:xfrm>
            <a:off x="5243685" y="3047792"/>
            <a:ext cx="584915" cy="578091"/>
          </a:xfrm>
          <a:prstGeom prst="line">
            <a:avLst/>
          </a:prstGeom>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675529" y="3511816"/>
            <a:ext cx="607325" cy="6073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6</a:t>
            </a:r>
            <a:endParaRPr lang="zh-CN" altLang="en-US" dirty="0">
              <a:solidFill>
                <a:schemeClr val="tx1"/>
              </a:solidFill>
            </a:endParaRPr>
          </a:p>
        </p:txBody>
      </p:sp>
      <p:sp>
        <p:nvSpPr>
          <p:cNvPr id="19" name="椭圆 18"/>
          <p:cNvSpPr/>
          <p:nvPr/>
        </p:nvSpPr>
        <p:spPr>
          <a:xfrm>
            <a:off x="7538215" y="3501113"/>
            <a:ext cx="607325" cy="6073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7</a:t>
            </a:r>
            <a:endParaRPr lang="zh-CN" altLang="en-US" dirty="0">
              <a:solidFill>
                <a:schemeClr val="tx1"/>
              </a:solidFill>
            </a:endParaRPr>
          </a:p>
        </p:txBody>
      </p:sp>
      <p:sp>
        <p:nvSpPr>
          <p:cNvPr id="21" name="椭圆 20"/>
          <p:cNvSpPr/>
          <p:nvPr/>
        </p:nvSpPr>
        <p:spPr>
          <a:xfrm rot="10800000">
            <a:off x="4663656" y="4500567"/>
            <a:ext cx="607325" cy="6073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a:t>9</a:t>
            </a:r>
            <a:endParaRPr lang="zh-CN" altLang="en-US" dirty="0"/>
          </a:p>
        </p:txBody>
      </p:sp>
      <p:cxnSp>
        <p:nvCxnSpPr>
          <p:cNvPr id="25" name="直接连接符 24"/>
          <p:cNvCxnSpPr>
            <a:cxnSpLocks/>
          </p:cNvCxnSpPr>
          <p:nvPr/>
        </p:nvCxnSpPr>
        <p:spPr>
          <a:xfrm>
            <a:off x="5152800" y="5027945"/>
            <a:ext cx="535559" cy="567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959792" y="5107892"/>
            <a:ext cx="0" cy="498144"/>
          </a:xfrm>
          <a:prstGeom prst="line">
            <a:avLst/>
          </a:prstGeom>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3782206" y="5519264"/>
            <a:ext cx="680915" cy="68091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10</a:t>
            </a:r>
            <a:endParaRPr lang="zh-CN" altLang="en-US" dirty="0">
              <a:solidFill>
                <a:schemeClr val="tx1"/>
              </a:solidFill>
            </a:endParaRPr>
          </a:p>
        </p:txBody>
      </p:sp>
      <p:cxnSp>
        <p:nvCxnSpPr>
          <p:cNvPr id="30" name="直接连接符 29"/>
          <p:cNvCxnSpPr/>
          <p:nvPr/>
        </p:nvCxnSpPr>
        <p:spPr>
          <a:xfrm flipH="1">
            <a:off x="3289414" y="4009247"/>
            <a:ext cx="557618" cy="578091"/>
          </a:xfrm>
          <a:prstGeom prst="line">
            <a:avLst/>
          </a:prstGeom>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862455" y="4500567"/>
            <a:ext cx="552734" cy="55273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8</a:t>
            </a:r>
            <a:endParaRPr lang="zh-CN" altLang="en-US" dirty="0">
              <a:solidFill>
                <a:schemeClr val="tx1"/>
              </a:solidFill>
            </a:endParaRPr>
          </a:p>
        </p:txBody>
      </p:sp>
      <p:sp>
        <p:nvSpPr>
          <p:cNvPr id="32" name="文本框 31"/>
          <p:cNvSpPr txBox="1"/>
          <p:nvPr/>
        </p:nvSpPr>
        <p:spPr>
          <a:xfrm>
            <a:off x="4833902" y="4619563"/>
            <a:ext cx="311304" cy="369332"/>
          </a:xfrm>
          <a:prstGeom prst="rect">
            <a:avLst/>
          </a:prstGeom>
          <a:noFill/>
        </p:spPr>
        <p:txBody>
          <a:bodyPr wrap="none" rtlCol="0">
            <a:spAutoFit/>
          </a:bodyPr>
          <a:lstStyle/>
          <a:p>
            <a:r>
              <a:rPr lang="en-US" altLang="zh-CN" dirty="0"/>
              <a:t>9</a:t>
            </a:r>
            <a:endParaRPr lang="zh-CN" altLang="en-US" dirty="0"/>
          </a:p>
        </p:txBody>
      </p:sp>
      <p:sp>
        <p:nvSpPr>
          <p:cNvPr id="33" name="文本框 32"/>
          <p:cNvSpPr txBox="1"/>
          <p:nvPr/>
        </p:nvSpPr>
        <p:spPr>
          <a:xfrm>
            <a:off x="1816192" y="4625062"/>
            <a:ext cx="2306471" cy="369332"/>
          </a:xfrm>
          <a:prstGeom prst="rect">
            <a:avLst/>
          </a:prstGeom>
          <a:noFill/>
        </p:spPr>
        <p:txBody>
          <a:bodyPr wrap="square" rtlCol="0">
            <a:spAutoFit/>
          </a:bodyPr>
          <a:lstStyle/>
          <a:p>
            <a:r>
              <a:rPr lang="en-US" altLang="zh-CN" dirty="0"/>
              <a:t>DFN[8]=8</a:t>
            </a:r>
            <a:endParaRPr lang="zh-CN" altLang="en-US" dirty="0"/>
          </a:p>
        </p:txBody>
      </p:sp>
      <p:cxnSp>
        <p:nvCxnSpPr>
          <p:cNvPr id="36" name="直接连接符 35"/>
          <p:cNvCxnSpPr>
            <a:cxnSpLocks/>
            <a:stCxn id="21" idx="5"/>
            <a:endCxn id="15" idx="5"/>
          </p:cNvCxnSpPr>
          <p:nvPr/>
        </p:nvCxnSpPr>
        <p:spPr>
          <a:xfrm flipH="1" flipV="1">
            <a:off x="4247872" y="4025776"/>
            <a:ext cx="504725" cy="56373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cxnSpLocks/>
            <a:endCxn id="27" idx="7"/>
          </p:cNvCxnSpPr>
          <p:nvPr/>
        </p:nvCxnSpPr>
        <p:spPr>
          <a:xfrm flipH="1">
            <a:off x="4363403" y="5027272"/>
            <a:ext cx="420504" cy="59171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cxnSpLocks/>
            <a:stCxn id="4" idx="3"/>
            <a:endCxn id="11" idx="7"/>
          </p:cNvCxnSpPr>
          <p:nvPr/>
        </p:nvCxnSpPr>
        <p:spPr>
          <a:xfrm flipH="1">
            <a:off x="5190035" y="2116089"/>
            <a:ext cx="512789" cy="5722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cxnSpLocks/>
            <a:stCxn id="11" idx="3"/>
            <a:endCxn id="15" idx="7"/>
          </p:cNvCxnSpPr>
          <p:nvPr/>
        </p:nvCxnSpPr>
        <p:spPr>
          <a:xfrm flipH="1">
            <a:off x="4247872" y="3079197"/>
            <a:ext cx="551321" cy="5557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6206784" y="1679886"/>
            <a:ext cx="1255361" cy="369332"/>
          </a:xfrm>
          <a:prstGeom prst="rect">
            <a:avLst/>
          </a:prstGeom>
          <a:noFill/>
        </p:spPr>
        <p:txBody>
          <a:bodyPr wrap="square" rtlCol="0">
            <a:spAutoFit/>
          </a:bodyPr>
          <a:lstStyle/>
          <a:p>
            <a:r>
              <a:rPr lang="en-US" altLang="zh-CN" dirty="0"/>
              <a:t>DFN[1]=1</a:t>
            </a:r>
            <a:endParaRPr lang="zh-CN" altLang="en-US" dirty="0"/>
          </a:p>
        </p:txBody>
      </p:sp>
      <p:sp>
        <p:nvSpPr>
          <p:cNvPr id="42" name="文本框 41"/>
          <p:cNvSpPr txBox="1"/>
          <p:nvPr/>
        </p:nvSpPr>
        <p:spPr>
          <a:xfrm>
            <a:off x="3621526" y="2666316"/>
            <a:ext cx="1111202" cy="369332"/>
          </a:xfrm>
          <a:prstGeom prst="rect">
            <a:avLst/>
          </a:prstGeom>
          <a:noFill/>
        </p:spPr>
        <p:txBody>
          <a:bodyPr wrap="none" rtlCol="0">
            <a:spAutoFit/>
          </a:bodyPr>
          <a:lstStyle/>
          <a:p>
            <a:r>
              <a:rPr lang="en-US" altLang="zh-CN" dirty="0"/>
              <a:t>DFN[2]=2</a:t>
            </a:r>
            <a:endParaRPr lang="zh-CN" altLang="en-US" dirty="0"/>
          </a:p>
        </p:txBody>
      </p:sp>
      <p:sp>
        <p:nvSpPr>
          <p:cNvPr id="43" name="文本框 42"/>
          <p:cNvSpPr txBox="1"/>
          <p:nvPr/>
        </p:nvSpPr>
        <p:spPr>
          <a:xfrm>
            <a:off x="4339875" y="3583927"/>
            <a:ext cx="1111202" cy="369332"/>
          </a:xfrm>
          <a:prstGeom prst="rect">
            <a:avLst/>
          </a:prstGeom>
          <a:noFill/>
        </p:spPr>
        <p:txBody>
          <a:bodyPr wrap="none" rtlCol="0">
            <a:spAutoFit/>
          </a:bodyPr>
          <a:lstStyle/>
          <a:p>
            <a:r>
              <a:rPr lang="en-US" altLang="zh-CN" dirty="0"/>
              <a:t>DFN[5]=3</a:t>
            </a:r>
            <a:endParaRPr lang="zh-CN" altLang="en-US" dirty="0"/>
          </a:p>
        </p:txBody>
      </p:sp>
      <p:sp>
        <p:nvSpPr>
          <p:cNvPr id="44" name="文本框 43"/>
          <p:cNvSpPr txBox="1"/>
          <p:nvPr/>
        </p:nvSpPr>
        <p:spPr>
          <a:xfrm>
            <a:off x="5303277" y="4619563"/>
            <a:ext cx="1111202" cy="369332"/>
          </a:xfrm>
          <a:prstGeom prst="rect">
            <a:avLst/>
          </a:prstGeom>
          <a:noFill/>
        </p:spPr>
        <p:txBody>
          <a:bodyPr wrap="none" rtlCol="0">
            <a:spAutoFit/>
          </a:bodyPr>
          <a:lstStyle/>
          <a:p>
            <a:r>
              <a:rPr lang="en-US" altLang="zh-CN" dirty="0"/>
              <a:t>DFN[9]=4</a:t>
            </a:r>
            <a:endParaRPr lang="zh-CN" altLang="en-US" dirty="0"/>
          </a:p>
        </p:txBody>
      </p:sp>
      <p:sp>
        <p:nvSpPr>
          <p:cNvPr id="45" name="文本框 44"/>
          <p:cNvSpPr txBox="1"/>
          <p:nvPr/>
        </p:nvSpPr>
        <p:spPr>
          <a:xfrm>
            <a:off x="2600507" y="5705604"/>
            <a:ext cx="1237839" cy="369332"/>
          </a:xfrm>
          <a:prstGeom prst="rect">
            <a:avLst/>
          </a:prstGeom>
          <a:noFill/>
        </p:spPr>
        <p:txBody>
          <a:bodyPr wrap="none" rtlCol="0">
            <a:spAutoFit/>
          </a:bodyPr>
          <a:lstStyle/>
          <a:p>
            <a:r>
              <a:rPr lang="en-US" altLang="zh-CN" dirty="0"/>
              <a:t>DFN[10]=5</a:t>
            </a:r>
            <a:endParaRPr lang="zh-CN" altLang="en-US" dirty="0"/>
          </a:p>
        </p:txBody>
      </p:sp>
      <p:sp>
        <p:nvSpPr>
          <p:cNvPr id="46" name="文本框 45"/>
          <p:cNvSpPr txBox="1"/>
          <p:nvPr/>
        </p:nvSpPr>
        <p:spPr>
          <a:xfrm>
            <a:off x="4328818" y="6312118"/>
            <a:ext cx="1237839" cy="369332"/>
          </a:xfrm>
          <a:prstGeom prst="rect">
            <a:avLst/>
          </a:prstGeom>
          <a:noFill/>
        </p:spPr>
        <p:txBody>
          <a:bodyPr wrap="none" rtlCol="0">
            <a:spAutoFit/>
          </a:bodyPr>
          <a:lstStyle/>
          <a:p>
            <a:r>
              <a:rPr lang="en-US" altLang="zh-CN" dirty="0"/>
              <a:t>DFN[11]=6</a:t>
            </a:r>
            <a:endParaRPr lang="zh-CN" altLang="en-US" dirty="0"/>
          </a:p>
        </p:txBody>
      </p:sp>
      <p:sp>
        <p:nvSpPr>
          <p:cNvPr id="47" name="文本框 46"/>
          <p:cNvSpPr txBox="1"/>
          <p:nvPr/>
        </p:nvSpPr>
        <p:spPr>
          <a:xfrm>
            <a:off x="6242509" y="5700772"/>
            <a:ext cx="1237839" cy="369332"/>
          </a:xfrm>
          <a:prstGeom prst="rect">
            <a:avLst/>
          </a:prstGeom>
          <a:noFill/>
        </p:spPr>
        <p:txBody>
          <a:bodyPr wrap="none" rtlCol="0">
            <a:spAutoFit/>
          </a:bodyPr>
          <a:lstStyle/>
          <a:p>
            <a:r>
              <a:rPr lang="en-US" altLang="zh-CN" dirty="0"/>
              <a:t>DFN[12]=7</a:t>
            </a:r>
            <a:endParaRPr lang="zh-CN" altLang="en-US" dirty="0"/>
          </a:p>
        </p:txBody>
      </p:sp>
      <p:sp>
        <p:nvSpPr>
          <p:cNvPr id="49" name="文本框 48"/>
          <p:cNvSpPr txBox="1"/>
          <p:nvPr/>
        </p:nvSpPr>
        <p:spPr>
          <a:xfrm>
            <a:off x="6242187" y="3609335"/>
            <a:ext cx="1111202" cy="369332"/>
          </a:xfrm>
          <a:prstGeom prst="rect">
            <a:avLst/>
          </a:prstGeom>
          <a:noFill/>
        </p:spPr>
        <p:txBody>
          <a:bodyPr wrap="none" rtlCol="0">
            <a:spAutoFit/>
          </a:bodyPr>
          <a:lstStyle/>
          <a:p>
            <a:r>
              <a:rPr lang="en-US" altLang="zh-CN" dirty="0"/>
              <a:t>DFN[6]=9</a:t>
            </a:r>
            <a:endParaRPr lang="zh-CN" altLang="en-US" dirty="0"/>
          </a:p>
        </p:txBody>
      </p:sp>
      <p:sp>
        <p:nvSpPr>
          <p:cNvPr id="50" name="文本框 49"/>
          <p:cNvSpPr txBox="1"/>
          <p:nvPr/>
        </p:nvSpPr>
        <p:spPr>
          <a:xfrm>
            <a:off x="5701657" y="3122959"/>
            <a:ext cx="1237839" cy="369332"/>
          </a:xfrm>
          <a:prstGeom prst="rect">
            <a:avLst/>
          </a:prstGeom>
          <a:noFill/>
        </p:spPr>
        <p:txBody>
          <a:bodyPr wrap="none" rtlCol="0">
            <a:spAutoFit/>
          </a:bodyPr>
          <a:lstStyle/>
          <a:p>
            <a:r>
              <a:rPr lang="en-US" altLang="zh-CN" dirty="0"/>
              <a:t>DFN[3]=10</a:t>
            </a:r>
            <a:endParaRPr lang="zh-CN" altLang="en-US" dirty="0"/>
          </a:p>
        </p:txBody>
      </p:sp>
      <p:sp>
        <p:nvSpPr>
          <p:cNvPr id="51" name="文本框 50"/>
          <p:cNvSpPr txBox="1"/>
          <p:nvPr/>
        </p:nvSpPr>
        <p:spPr>
          <a:xfrm>
            <a:off x="7105599" y="2649889"/>
            <a:ext cx="1237839" cy="369332"/>
          </a:xfrm>
          <a:prstGeom prst="rect">
            <a:avLst/>
          </a:prstGeom>
          <a:noFill/>
        </p:spPr>
        <p:txBody>
          <a:bodyPr wrap="none" rtlCol="0">
            <a:spAutoFit/>
          </a:bodyPr>
          <a:lstStyle/>
          <a:p>
            <a:r>
              <a:rPr lang="en-US" altLang="zh-CN" dirty="0"/>
              <a:t>DFN[4]=11</a:t>
            </a:r>
            <a:endParaRPr lang="zh-CN" altLang="en-US" dirty="0"/>
          </a:p>
        </p:txBody>
      </p:sp>
      <p:sp>
        <p:nvSpPr>
          <p:cNvPr id="52" name="文本框 51"/>
          <p:cNvSpPr txBox="1"/>
          <p:nvPr/>
        </p:nvSpPr>
        <p:spPr>
          <a:xfrm>
            <a:off x="8087806" y="3649815"/>
            <a:ext cx="1237839" cy="369332"/>
          </a:xfrm>
          <a:prstGeom prst="rect">
            <a:avLst/>
          </a:prstGeom>
          <a:noFill/>
        </p:spPr>
        <p:txBody>
          <a:bodyPr wrap="none" rtlCol="0">
            <a:spAutoFit/>
          </a:bodyPr>
          <a:lstStyle/>
          <a:p>
            <a:r>
              <a:rPr lang="en-US" altLang="zh-CN" dirty="0"/>
              <a:t>DFN[7]=12</a:t>
            </a:r>
            <a:endParaRPr lang="zh-CN" altLang="en-US" dirty="0"/>
          </a:p>
        </p:txBody>
      </p:sp>
      <p:cxnSp>
        <p:nvCxnSpPr>
          <p:cNvPr id="53" name="直接连接符 52"/>
          <p:cNvCxnSpPr>
            <a:cxnSpLocks/>
            <a:stCxn id="13" idx="5"/>
            <a:endCxn id="19" idx="1"/>
          </p:cNvCxnSpPr>
          <p:nvPr/>
        </p:nvCxnSpPr>
        <p:spPr>
          <a:xfrm>
            <a:off x="7039068" y="3098497"/>
            <a:ext cx="588088" cy="49155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A4F7449B-7301-4705-8A26-DDB9197BA539}"/>
              </a:ext>
            </a:extLst>
          </p:cNvPr>
          <p:cNvSpPr/>
          <p:nvPr/>
        </p:nvSpPr>
        <p:spPr>
          <a:xfrm>
            <a:off x="4622362" y="5551678"/>
            <a:ext cx="680915" cy="68091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11</a:t>
            </a:r>
            <a:endParaRPr lang="zh-CN" altLang="en-US" dirty="0">
              <a:solidFill>
                <a:schemeClr val="tx1"/>
              </a:solidFill>
            </a:endParaRPr>
          </a:p>
        </p:txBody>
      </p:sp>
      <p:sp>
        <p:nvSpPr>
          <p:cNvPr id="64" name="椭圆 63">
            <a:extLst>
              <a:ext uri="{FF2B5EF4-FFF2-40B4-BE49-F238E27FC236}">
                <a16:creationId xmlns:a16="http://schemas.microsoft.com/office/drawing/2014/main" id="{AB0D5123-887E-4709-B87C-1B9CC2CCF561}"/>
              </a:ext>
            </a:extLst>
          </p:cNvPr>
          <p:cNvSpPr/>
          <p:nvPr/>
        </p:nvSpPr>
        <p:spPr>
          <a:xfrm>
            <a:off x="5433724" y="5551678"/>
            <a:ext cx="680915" cy="68091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12</a:t>
            </a:r>
            <a:endParaRPr lang="zh-CN" altLang="en-US" dirty="0">
              <a:solidFill>
                <a:schemeClr val="tx1"/>
              </a:solidFill>
            </a:endParaRPr>
          </a:p>
        </p:txBody>
      </p:sp>
    </p:spTree>
    <p:extLst>
      <p:ext uri="{BB962C8B-B14F-4D97-AF65-F5344CB8AC3E}">
        <p14:creationId xmlns:p14="http://schemas.microsoft.com/office/powerpoint/2010/main" val="281844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1000"/>
                                        <p:tgtEl>
                                          <p:spTgt spid="42"/>
                                        </p:tgtEl>
                                      </p:cBhvr>
                                    </p:animEffect>
                                    <p:anim calcmode="lin" valueType="num">
                                      <p:cBhvr>
                                        <p:cTn id="78" dur="1000" fill="hold"/>
                                        <p:tgtEl>
                                          <p:spTgt spid="42"/>
                                        </p:tgtEl>
                                        <p:attrNameLst>
                                          <p:attrName>ppt_x</p:attrName>
                                        </p:attrNameLst>
                                      </p:cBhvr>
                                      <p:tavLst>
                                        <p:tav tm="0">
                                          <p:val>
                                            <p:strVal val="#ppt_x"/>
                                          </p:val>
                                        </p:tav>
                                        <p:tav tm="100000">
                                          <p:val>
                                            <p:strVal val="#ppt_x"/>
                                          </p:val>
                                        </p:tav>
                                      </p:tavLst>
                                    </p:anim>
                                    <p:anim calcmode="lin" valueType="num">
                                      <p:cBhvr>
                                        <p:cTn id="79" dur="1000" fill="hold"/>
                                        <p:tgtEl>
                                          <p:spTgt spid="4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1000"/>
                                        <p:tgtEl>
                                          <p:spTgt spid="38"/>
                                        </p:tgtEl>
                                      </p:cBhvr>
                                    </p:animEffect>
                                    <p:anim calcmode="lin" valueType="num">
                                      <p:cBhvr>
                                        <p:cTn id="83" dur="1000" fill="hold"/>
                                        <p:tgtEl>
                                          <p:spTgt spid="38"/>
                                        </p:tgtEl>
                                        <p:attrNameLst>
                                          <p:attrName>ppt_x</p:attrName>
                                        </p:attrNameLst>
                                      </p:cBhvr>
                                      <p:tavLst>
                                        <p:tav tm="0">
                                          <p:val>
                                            <p:strVal val="#ppt_x"/>
                                          </p:val>
                                        </p:tav>
                                        <p:tav tm="100000">
                                          <p:val>
                                            <p:strVal val="#ppt_x"/>
                                          </p:val>
                                        </p:tav>
                                      </p:tavLst>
                                    </p:anim>
                                    <p:anim calcmode="lin" valueType="num">
                                      <p:cBhvr>
                                        <p:cTn id="84" dur="1000" fill="hold"/>
                                        <p:tgtEl>
                                          <p:spTgt spid="3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1000"/>
                                        <p:tgtEl>
                                          <p:spTgt spid="43"/>
                                        </p:tgtEl>
                                      </p:cBhvr>
                                    </p:animEffect>
                                    <p:anim calcmode="lin" valueType="num">
                                      <p:cBhvr>
                                        <p:cTn id="88" dur="1000" fill="hold"/>
                                        <p:tgtEl>
                                          <p:spTgt spid="43"/>
                                        </p:tgtEl>
                                        <p:attrNameLst>
                                          <p:attrName>ppt_x</p:attrName>
                                        </p:attrNameLst>
                                      </p:cBhvr>
                                      <p:tavLst>
                                        <p:tav tm="0">
                                          <p:val>
                                            <p:strVal val="#ppt_x"/>
                                          </p:val>
                                        </p:tav>
                                        <p:tav tm="100000">
                                          <p:val>
                                            <p:strVal val="#ppt_x"/>
                                          </p:val>
                                        </p:tav>
                                      </p:tavLst>
                                    </p:anim>
                                    <p:anim calcmode="lin" valueType="num">
                                      <p:cBhvr>
                                        <p:cTn id="89" dur="1000" fill="hold"/>
                                        <p:tgtEl>
                                          <p:spTgt spid="4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1000"/>
                                        <p:tgtEl>
                                          <p:spTgt spid="44"/>
                                        </p:tgtEl>
                                      </p:cBhvr>
                                    </p:animEffect>
                                    <p:anim calcmode="lin" valueType="num">
                                      <p:cBhvr>
                                        <p:cTn id="93" dur="1000" fill="hold"/>
                                        <p:tgtEl>
                                          <p:spTgt spid="44"/>
                                        </p:tgtEl>
                                        <p:attrNameLst>
                                          <p:attrName>ppt_x</p:attrName>
                                        </p:attrNameLst>
                                      </p:cBhvr>
                                      <p:tavLst>
                                        <p:tav tm="0">
                                          <p:val>
                                            <p:strVal val="#ppt_x"/>
                                          </p:val>
                                        </p:tav>
                                        <p:tav tm="100000">
                                          <p:val>
                                            <p:strVal val="#ppt_x"/>
                                          </p:val>
                                        </p:tav>
                                      </p:tavLst>
                                    </p:anim>
                                    <p:anim calcmode="lin" valueType="num">
                                      <p:cBhvr>
                                        <p:cTn id="94" dur="1000" fill="hold"/>
                                        <p:tgtEl>
                                          <p:spTgt spid="4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1000"/>
                                        <p:tgtEl>
                                          <p:spTgt spid="45"/>
                                        </p:tgtEl>
                                      </p:cBhvr>
                                    </p:animEffect>
                                    <p:anim calcmode="lin" valueType="num">
                                      <p:cBhvr>
                                        <p:cTn id="98" dur="1000" fill="hold"/>
                                        <p:tgtEl>
                                          <p:spTgt spid="45"/>
                                        </p:tgtEl>
                                        <p:attrNameLst>
                                          <p:attrName>ppt_x</p:attrName>
                                        </p:attrNameLst>
                                      </p:cBhvr>
                                      <p:tavLst>
                                        <p:tav tm="0">
                                          <p:val>
                                            <p:strVal val="#ppt_x"/>
                                          </p:val>
                                        </p:tav>
                                        <p:tav tm="100000">
                                          <p:val>
                                            <p:strVal val="#ppt_x"/>
                                          </p:val>
                                        </p:tav>
                                      </p:tavLst>
                                    </p:anim>
                                    <p:anim calcmode="lin" valueType="num">
                                      <p:cBhvr>
                                        <p:cTn id="9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fade">
                                      <p:cBhvr>
                                        <p:cTn id="104" dur="1000"/>
                                        <p:tgtEl>
                                          <p:spTgt spid="46"/>
                                        </p:tgtEl>
                                      </p:cBhvr>
                                    </p:animEffect>
                                    <p:anim calcmode="lin" valueType="num">
                                      <p:cBhvr>
                                        <p:cTn id="105" dur="1000" fill="hold"/>
                                        <p:tgtEl>
                                          <p:spTgt spid="46"/>
                                        </p:tgtEl>
                                        <p:attrNameLst>
                                          <p:attrName>ppt_x</p:attrName>
                                        </p:attrNameLst>
                                      </p:cBhvr>
                                      <p:tavLst>
                                        <p:tav tm="0">
                                          <p:val>
                                            <p:strVal val="#ppt_x"/>
                                          </p:val>
                                        </p:tav>
                                        <p:tav tm="100000">
                                          <p:val>
                                            <p:strVal val="#ppt_x"/>
                                          </p:val>
                                        </p:tav>
                                      </p:tavLst>
                                    </p:anim>
                                    <p:anim calcmode="lin" valueType="num">
                                      <p:cBhvr>
                                        <p:cTn id="106"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1000"/>
                                        <p:tgtEl>
                                          <p:spTgt spid="47"/>
                                        </p:tgtEl>
                                      </p:cBhvr>
                                    </p:animEffect>
                                    <p:anim calcmode="lin" valueType="num">
                                      <p:cBhvr>
                                        <p:cTn id="112" dur="1000" fill="hold"/>
                                        <p:tgtEl>
                                          <p:spTgt spid="47"/>
                                        </p:tgtEl>
                                        <p:attrNameLst>
                                          <p:attrName>ppt_x</p:attrName>
                                        </p:attrNameLst>
                                      </p:cBhvr>
                                      <p:tavLst>
                                        <p:tav tm="0">
                                          <p:val>
                                            <p:strVal val="#ppt_x"/>
                                          </p:val>
                                        </p:tav>
                                        <p:tav tm="100000">
                                          <p:val>
                                            <p:strVal val="#ppt_x"/>
                                          </p:val>
                                        </p:tav>
                                      </p:tavLst>
                                    </p:anim>
                                    <p:anim calcmode="lin" valueType="num">
                                      <p:cBhvr>
                                        <p:cTn id="11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fade">
                                      <p:cBhvr>
                                        <p:cTn id="118" dur="1000"/>
                                        <p:tgtEl>
                                          <p:spTgt spid="33"/>
                                        </p:tgtEl>
                                      </p:cBhvr>
                                    </p:animEffect>
                                    <p:anim calcmode="lin" valueType="num">
                                      <p:cBhvr>
                                        <p:cTn id="119" dur="1000" fill="hold"/>
                                        <p:tgtEl>
                                          <p:spTgt spid="33"/>
                                        </p:tgtEl>
                                        <p:attrNameLst>
                                          <p:attrName>ppt_x</p:attrName>
                                        </p:attrNameLst>
                                      </p:cBhvr>
                                      <p:tavLst>
                                        <p:tav tm="0">
                                          <p:val>
                                            <p:strVal val="#ppt_x"/>
                                          </p:val>
                                        </p:tav>
                                        <p:tav tm="100000">
                                          <p:val>
                                            <p:strVal val="#ppt_x"/>
                                          </p:val>
                                        </p:tav>
                                      </p:tavLst>
                                    </p:anim>
                                    <p:anim calcmode="lin" valueType="num">
                                      <p:cBhvr>
                                        <p:cTn id="12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42" presetClass="entr" presetSubtype="0" fill="hold" grpId="0" nodeType="clickEffect">
                                  <p:stCondLst>
                                    <p:cond delay="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2" presetClass="entr" presetSubtype="0" fill="hold" grpId="0" nodeType="clickEffect">
                                  <p:stCondLst>
                                    <p:cond delay="0"/>
                                  </p:stCondLst>
                                  <p:childTnLst>
                                    <p:set>
                                      <p:cBhvr>
                                        <p:cTn id="131" dur="1" fill="hold">
                                          <p:stCondLst>
                                            <p:cond delay="0"/>
                                          </p:stCondLst>
                                        </p:cTn>
                                        <p:tgtEl>
                                          <p:spTgt spid="50"/>
                                        </p:tgtEl>
                                        <p:attrNameLst>
                                          <p:attrName>style.visibility</p:attrName>
                                        </p:attrNameLst>
                                      </p:cBhvr>
                                      <p:to>
                                        <p:strVal val="visible"/>
                                      </p:to>
                                    </p:set>
                                    <p:animEffect transition="in" filter="fade">
                                      <p:cBhvr>
                                        <p:cTn id="132" dur="1000"/>
                                        <p:tgtEl>
                                          <p:spTgt spid="50"/>
                                        </p:tgtEl>
                                      </p:cBhvr>
                                    </p:animEffect>
                                    <p:anim calcmode="lin" valueType="num">
                                      <p:cBhvr>
                                        <p:cTn id="133" dur="1000" fill="hold"/>
                                        <p:tgtEl>
                                          <p:spTgt spid="50"/>
                                        </p:tgtEl>
                                        <p:attrNameLst>
                                          <p:attrName>ppt_x</p:attrName>
                                        </p:attrNameLst>
                                      </p:cBhvr>
                                      <p:tavLst>
                                        <p:tav tm="0">
                                          <p:val>
                                            <p:strVal val="#ppt_x"/>
                                          </p:val>
                                        </p:tav>
                                        <p:tav tm="100000">
                                          <p:val>
                                            <p:strVal val="#ppt_x"/>
                                          </p:val>
                                        </p:tav>
                                      </p:tavLst>
                                    </p:anim>
                                    <p:anim calcmode="lin" valueType="num">
                                      <p:cBhvr>
                                        <p:cTn id="13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2" presetClass="entr" presetSubtype="0" fill="hold" grpId="0" nodeType="click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fade">
                                      <p:cBhvr>
                                        <p:cTn id="139" dur="1000"/>
                                        <p:tgtEl>
                                          <p:spTgt spid="51"/>
                                        </p:tgtEl>
                                      </p:cBhvr>
                                    </p:animEffect>
                                    <p:anim calcmode="lin" valueType="num">
                                      <p:cBhvr>
                                        <p:cTn id="140" dur="1000" fill="hold"/>
                                        <p:tgtEl>
                                          <p:spTgt spid="51"/>
                                        </p:tgtEl>
                                        <p:attrNameLst>
                                          <p:attrName>ppt_x</p:attrName>
                                        </p:attrNameLst>
                                      </p:cBhvr>
                                      <p:tavLst>
                                        <p:tav tm="0">
                                          <p:val>
                                            <p:strVal val="#ppt_x"/>
                                          </p:val>
                                        </p:tav>
                                        <p:tav tm="100000">
                                          <p:val>
                                            <p:strVal val="#ppt_x"/>
                                          </p:val>
                                        </p:tav>
                                      </p:tavLst>
                                    </p:anim>
                                    <p:anim calcmode="lin" valueType="num">
                                      <p:cBhvr>
                                        <p:cTn id="14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53"/>
                                        </p:tgtEl>
                                        <p:attrNameLst>
                                          <p:attrName>style.visibility</p:attrName>
                                        </p:attrNameLst>
                                      </p:cBhvr>
                                      <p:to>
                                        <p:strVal val="visible"/>
                                      </p:to>
                                    </p:set>
                                    <p:animEffect transition="in" filter="fade">
                                      <p:cBhvr>
                                        <p:cTn id="146" dur="500"/>
                                        <p:tgtEl>
                                          <p:spTgt spid="53"/>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52"/>
                                        </p:tgtEl>
                                        <p:attrNameLst>
                                          <p:attrName>style.visibility</p:attrName>
                                        </p:attrNameLst>
                                      </p:cBhvr>
                                      <p:to>
                                        <p:strVal val="visible"/>
                                      </p:to>
                                    </p:set>
                                    <p:animEffect transition="in" filter="fade">
                                      <p:cBhvr>
                                        <p:cTn id="151" dur="1000"/>
                                        <p:tgtEl>
                                          <p:spTgt spid="52"/>
                                        </p:tgtEl>
                                      </p:cBhvr>
                                    </p:animEffect>
                                    <p:anim calcmode="lin" valueType="num">
                                      <p:cBhvr>
                                        <p:cTn id="152" dur="1000" fill="hold"/>
                                        <p:tgtEl>
                                          <p:spTgt spid="52"/>
                                        </p:tgtEl>
                                        <p:attrNameLst>
                                          <p:attrName>ppt_x</p:attrName>
                                        </p:attrNameLst>
                                      </p:cBhvr>
                                      <p:tavLst>
                                        <p:tav tm="0">
                                          <p:val>
                                            <p:strVal val="#ppt_x"/>
                                          </p:val>
                                        </p:tav>
                                        <p:tav tm="100000">
                                          <p:val>
                                            <p:strVal val="#ppt_x"/>
                                          </p:val>
                                        </p:tav>
                                      </p:tavLst>
                                    </p:anim>
                                    <p:anim calcmode="lin" valueType="num">
                                      <p:cBhvr>
                                        <p:cTn id="153" dur="1000" fill="hold"/>
                                        <p:tgtEl>
                                          <p:spTgt spid="52"/>
                                        </p:tgtEl>
                                        <p:attrNameLst>
                                          <p:attrName>ppt_y</p:attrName>
                                        </p:attrNameLst>
                                      </p:cBhvr>
                                      <p:tavLst>
                                        <p:tav tm="0">
                                          <p:val>
                                            <p:strVal val="#ppt_y+.1"/>
                                          </p:val>
                                        </p:tav>
                                        <p:tav tm="100000">
                                          <p:val>
                                            <p:strVal val="#ppt_y"/>
                                          </p:val>
                                        </p:tav>
                                      </p:tavLst>
                                    </p:anim>
                                  </p:childTnLst>
                                </p:cTn>
                              </p:par>
                              <p:par>
                                <p:cTn id="154" presetID="10" presetClass="entr" presetSubtype="0" fill="hold" grpId="0" nodeType="with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fade">
                                      <p:cBhvr>
                                        <p:cTn id="156" dur="500"/>
                                        <p:tgtEl>
                                          <p:spTgt spid="62"/>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4"/>
                                        </p:tgtEl>
                                        <p:attrNameLst>
                                          <p:attrName>style.visibility</p:attrName>
                                        </p:attrNameLst>
                                      </p:cBhvr>
                                      <p:to>
                                        <p:strVal val="visible"/>
                                      </p:to>
                                    </p:set>
                                    <p:animEffect transition="in" filter="fade">
                                      <p:cBhvr>
                                        <p:cTn id="15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3" grpId="0" animBg="1"/>
      <p:bldP spid="15" grpId="0" animBg="1"/>
      <p:bldP spid="17" grpId="0" animBg="1"/>
      <p:bldP spid="19" grpId="0" animBg="1"/>
      <p:bldP spid="21" grpId="0" animBg="1"/>
      <p:bldP spid="27" grpId="0" animBg="1"/>
      <p:bldP spid="31" grpId="0" animBg="1"/>
      <p:bldP spid="32" grpId="0"/>
      <p:bldP spid="33" grpId="0"/>
      <p:bldP spid="38" grpId="0"/>
      <p:bldP spid="42" grpId="0"/>
      <p:bldP spid="43" grpId="0"/>
      <p:bldP spid="44" grpId="0"/>
      <p:bldP spid="45" grpId="0"/>
      <p:bldP spid="46" grpId="0"/>
      <p:bldP spid="47" grpId="0"/>
      <p:bldP spid="49" grpId="0"/>
      <p:bldP spid="50" grpId="0"/>
      <p:bldP spid="51" grpId="0"/>
      <p:bldP spid="52" grpId="0"/>
      <p:bldP spid="62" grpId="0" animBg="1"/>
      <p:bldP spid="64"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修改操作</a:t>
            </a:r>
          </a:p>
        </p:txBody>
      </p:sp>
      <p:sp>
        <p:nvSpPr>
          <p:cNvPr id="3" name="内容占位符 2"/>
          <p:cNvSpPr>
            <a:spLocks noGrp="1"/>
          </p:cNvSpPr>
          <p:nvPr>
            <p:ph idx="1"/>
          </p:nvPr>
        </p:nvSpPr>
        <p:spPr>
          <a:xfrm>
            <a:off x="1024128" y="2084832"/>
            <a:ext cx="9720073" cy="4023360"/>
          </a:xfrm>
        </p:spPr>
        <p:txBody>
          <a:bodyPr>
            <a:normAutofit/>
          </a:bodyPr>
          <a:lstStyle/>
          <a:p>
            <a:pPr lvl="1"/>
            <a:r>
              <a:rPr lang="zh-CN" altLang="en-US" sz="2800" dirty="0"/>
              <a:t>在树的路径一类的问题上，我们经常需要修改一个点的值，或是修改一条路径上的所有点的值。</a:t>
            </a:r>
          </a:p>
        </p:txBody>
      </p:sp>
    </p:spTree>
    <p:extLst>
      <p:ext uri="{BB962C8B-B14F-4D97-AF65-F5344CB8AC3E}">
        <p14:creationId xmlns:p14="http://schemas.microsoft.com/office/powerpoint/2010/main" val="268307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单点修改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pPr lvl="1"/>
                <a:r>
                  <a:rPr lang="zh-CN" altLang="en-US" sz="2800" dirty="0"/>
                  <a:t>要将</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节点上的值修改，直接修改线段树上位置</a:t>
                </a:r>
                <a14:m>
                  <m:oMath xmlns:m="http://schemas.openxmlformats.org/officeDocument/2006/math">
                    <m:r>
                      <a:rPr lang="en-US" altLang="zh-CN" sz="2800" i="1" dirty="0" smtClean="0">
                        <a:latin typeface="Cambria Math" panose="02040503050406030204" pitchFamily="18" charset="0"/>
                      </a:rPr>
                      <m:t>𝐷𝐹𝑁</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zh-CN" altLang="en-US" sz="2800" dirty="0"/>
                  <a:t>即可</a:t>
                </a:r>
                <a:endParaRPr lang="en-US" altLang="zh-CN" sz="2800" dirty="0"/>
              </a:p>
              <a:p>
                <a:pPr lvl="1"/>
                <a:endParaRPr lang="en-US" altLang="zh-CN" sz="2800" dirty="0"/>
              </a:p>
              <a:p>
                <a:pPr lvl="1"/>
                <a:r>
                  <a:rPr lang="en-US" altLang="zh-CN" sz="2800" dirty="0">
                    <a:latin typeface="Consolas" panose="020B0609020204030204" pitchFamily="49" charset="0"/>
                    <a:cs typeface="Consolas" panose="020B0609020204030204" pitchFamily="49" charset="0"/>
                  </a:rPr>
                  <a:t>Procedure </a:t>
                </a:r>
                <a14:m>
                  <m:oMath xmlns:m="http://schemas.openxmlformats.org/officeDocument/2006/math">
                    <m:r>
                      <a:rPr lang="en-US" altLang="zh-CN" sz="2800" b="0" i="1" dirty="0" smtClean="0">
                        <a:latin typeface="Cambria Math" panose="02040503050406030204" pitchFamily="18" charset="0"/>
                        <a:cs typeface="Consolas" panose="020B0609020204030204" pitchFamily="49" charset="0"/>
                      </a:rPr>
                      <m:t>𝑐</m:t>
                    </m:r>
                    <m:r>
                      <a:rPr lang="en-US" altLang="zh-CN" sz="2800" b="0" i="1" dirty="0" smtClean="0">
                        <a:latin typeface="Cambria Math" panose="02040503050406030204" pitchFamily="18" charset="0"/>
                        <a:cs typeface="Consolas" panose="020B0609020204030204" pitchFamily="49" charset="0"/>
                      </a:rPr>
                      <m:t>h</m:t>
                    </m:r>
                    <m:r>
                      <a:rPr lang="en-US" altLang="zh-CN" sz="2800" b="0" i="1" dirty="0" smtClean="0">
                        <a:latin typeface="Cambria Math" panose="02040503050406030204" pitchFamily="18" charset="0"/>
                        <a:cs typeface="Consolas" panose="020B0609020204030204" pitchFamily="49" charset="0"/>
                      </a:rPr>
                      <m:t>𝑎𝑛𝑔𝑒</m:t>
                    </m:r>
                    <m:r>
                      <a:rPr lang="en-US" altLang="zh-CN" sz="2800" b="0" i="1" dirty="0" smtClean="0">
                        <a:latin typeface="Cambria Math" panose="02040503050406030204" pitchFamily="18" charset="0"/>
                        <a:cs typeface="Consolas" panose="020B0609020204030204" pitchFamily="49" charset="0"/>
                      </a:rPr>
                      <m:t>(</m:t>
                    </m:r>
                    <m:r>
                      <a:rPr lang="en-US" altLang="zh-CN" sz="2800" b="0" i="1" dirty="0" smtClean="0">
                        <a:latin typeface="Cambria Math" panose="02040503050406030204" pitchFamily="18" charset="0"/>
                        <a:cs typeface="Consolas" panose="020B0609020204030204" pitchFamily="49" charset="0"/>
                      </a:rPr>
                      <m:t>𝑥</m:t>
                    </m:r>
                    <m:r>
                      <a:rPr lang="en-US" altLang="zh-CN" sz="2800" b="0" i="1" dirty="0" smtClean="0">
                        <a:latin typeface="Cambria Math" panose="02040503050406030204" pitchFamily="18" charset="0"/>
                        <a:cs typeface="Consolas" panose="020B0609020204030204" pitchFamily="49" charset="0"/>
                      </a:rPr>
                      <m:t>)</m:t>
                    </m:r>
                  </m:oMath>
                </a14:m>
                <a:endParaRPr lang="en-US" altLang="zh-CN" sz="2800" dirty="0">
                  <a:latin typeface="Consolas" panose="020B0609020204030204" pitchFamily="49" charset="0"/>
                  <a:cs typeface="Consolas" panose="020B0609020204030204" pitchFamily="49" charset="0"/>
                </a:endParaRPr>
              </a:p>
              <a:p>
                <a:pPr lvl="1"/>
                <a:r>
                  <a:rPr lang="en-US" altLang="zh-CN" sz="2800" dirty="0">
                    <a:latin typeface="Consolas" panose="020B0609020204030204" pitchFamily="49" charset="0"/>
                    <a:cs typeface="Consolas" panose="020B0609020204030204" pitchFamily="49" charset="0"/>
                  </a:rPr>
                  <a:t>1.</a:t>
                </a:r>
                <a14:m>
                  <m:oMath xmlns:m="http://schemas.openxmlformats.org/officeDocument/2006/math">
                    <m:r>
                      <a:rPr lang="en-US" altLang="zh-CN" sz="2800" b="0" i="1" dirty="0" smtClean="0">
                        <a:latin typeface="Cambria Math" panose="02040503050406030204" pitchFamily="18" charset="0"/>
                        <a:cs typeface="Consolas" panose="020B0609020204030204" pitchFamily="49" charset="0"/>
                      </a:rPr>
                      <m:t>𝑠𝑒𝑔𝑚𝑒𝑛𝑡</m:t>
                    </m:r>
                    <m:r>
                      <a:rPr lang="en-US" altLang="zh-CN" sz="2800" b="0" i="1" dirty="0" smtClean="0">
                        <a:latin typeface="Cambria Math" panose="02040503050406030204" pitchFamily="18" charset="0"/>
                        <a:cs typeface="Consolas" panose="020B0609020204030204" pitchFamily="49" charset="0"/>
                      </a:rPr>
                      <m:t>_</m:t>
                    </m:r>
                    <m:r>
                      <a:rPr lang="en-US" altLang="zh-CN" sz="2800" b="0" i="1" dirty="0" smtClean="0">
                        <a:latin typeface="Cambria Math" panose="02040503050406030204" pitchFamily="18" charset="0"/>
                        <a:cs typeface="Consolas" panose="020B0609020204030204" pitchFamily="49" charset="0"/>
                      </a:rPr>
                      <m:t>𝑡𝑟𝑒𝑒</m:t>
                    </m:r>
                    <m:r>
                      <a:rPr lang="en-US" altLang="zh-CN" sz="2800" b="0" i="1" dirty="0" smtClean="0">
                        <a:latin typeface="Cambria Math" panose="02040503050406030204" pitchFamily="18" charset="0"/>
                        <a:cs typeface="Consolas" panose="020B0609020204030204" pitchFamily="49" charset="0"/>
                      </a:rPr>
                      <m:t>.</m:t>
                    </m:r>
                    <m:r>
                      <a:rPr lang="en-US" altLang="zh-CN" sz="2800" b="0" i="1" dirty="0" smtClean="0">
                        <a:latin typeface="Cambria Math" panose="02040503050406030204" pitchFamily="18" charset="0"/>
                        <a:cs typeface="Consolas" panose="020B0609020204030204" pitchFamily="49" charset="0"/>
                      </a:rPr>
                      <m:t>𝑐</m:t>
                    </m:r>
                    <m:r>
                      <a:rPr lang="en-US" altLang="zh-CN" sz="2800" b="0" i="1" dirty="0" smtClean="0">
                        <a:latin typeface="Cambria Math" panose="02040503050406030204" pitchFamily="18" charset="0"/>
                        <a:cs typeface="Consolas" panose="020B0609020204030204" pitchFamily="49" charset="0"/>
                      </a:rPr>
                      <m:t>h</m:t>
                    </m:r>
                    <m:r>
                      <a:rPr lang="en-US" altLang="zh-CN" sz="2800" b="0" i="1" dirty="0" smtClean="0">
                        <a:latin typeface="Cambria Math" panose="02040503050406030204" pitchFamily="18" charset="0"/>
                        <a:cs typeface="Consolas" panose="020B0609020204030204" pitchFamily="49" charset="0"/>
                      </a:rPr>
                      <m:t>𝑎𝑛𝑔𝑒</m:t>
                    </m:r>
                    <m:r>
                      <a:rPr lang="en-US" altLang="zh-CN" sz="2800" b="0" i="1" dirty="0" smtClean="0">
                        <a:latin typeface="Cambria Math" panose="02040503050406030204" pitchFamily="18" charset="0"/>
                        <a:cs typeface="Consolas" panose="020B0609020204030204" pitchFamily="49" charset="0"/>
                      </a:rPr>
                      <m:t>(</m:t>
                    </m:r>
                    <m:r>
                      <a:rPr lang="en-US" altLang="zh-CN" sz="2800" b="0" i="1" dirty="0" smtClean="0">
                        <a:latin typeface="Cambria Math" panose="02040503050406030204" pitchFamily="18" charset="0"/>
                        <a:cs typeface="Consolas" panose="020B0609020204030204" pitchFamily="49" charset="0"/>
                      </a:rPr>
                      <m:t>𝐷𝐹𝑁</m:t>
                    </m:r>
                    <m:r>
                      <a:rPr lang="en-US" altLang="zh-CN" sz="2800" b="0" i="1" dirty="0" smtClean="0">
                        <a:latin typeface="Cambria Math" panose="02040503050406030204" pitchFamily="18" charset="0"/>
                        <a:cs typeface="Consolas" panose="020B0609020204030204" pitchFamily="49" charset="0"/>
                      </a:rPr>
                      <m:t>[</m:t>
                    </m:r>
                    <m:r>
                      <a:rPr lang="en-US" altLang="zh-CN" sz="2800" b="0" i="1" dirty="0" smtClean="0">
                        <a:latin typeface="Cambria Math" panose="02040503050406030204" pitchFamily="18" charset="0"/>
                        <a:cs typeface="Consolas" panose="020B0609020204030204" pitchFamily="49" charset="0"/>
                      </a:rPr>
                      <m:t>𝑥</m:t>
                    </m:r>
                    <m:r>
                      <a:rPr lang="en-US" altLang="zh-CN" sz="2800" b="0" i="1" dirty="0" smtClean="0">
                        <a:latin typeface="Cambria Math" panose="02040503050406030204" pitchFamily="18" charset="0"/>
                        <a:cs typeface="Consolas" panose="020B0609020204030204" pitchFamily="49" charset="0"/>
                      </a:rPr>
                      <m:t>])</m:t>
                    </m:r>
                  </m:oMath>
                </a14:m>
                <a:endParaRPr lang="en-US" altLang="zh-CN" sz="2800" dirty="0">
                  <a:latin typeface="Consolas" panose="020B0609020204030204" pitchFamily="49" charset="0"/>
                  <a:cs typeface="Consolas" panose="020B0609020204030204" pitchFamily="49"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l="-313" t="-2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71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路径修改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Autofit/>
              </a:bodyPr>
              <a:lstStyle/>
              <a:p>
                <a:pPr lvl="1"/>
                <a:r>
                  <a:rPr lang="zh-CN" altLang="en-US" sz="2400" dirty="0"/>
                  <a:t>将点</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至点</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的路径上所有点修改，我们可以求出点</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和点</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的</a:t>
                </a:r>
                <a14:m>
                  <m:oMath xmlns:m="http://schemas.openxmlformats.org/officeDocument/2006/math">
                    <m:r>
                      <a:rPr lang="en-US" altLang="zh-CN" sz="2400" i="1" dirty="0" smtClean="0">
                        <a:latin typeface="Cambria Math" panose="02040503050406030204" pitchFamily="18" charset="0"/>
                      </a:rPr>
                      <m:t>𝐿𝐶𝐴</m:t>
                    </m:r>
                  </m:oMath>
                </a14:m>
                <a:r>
                  <a:rPr lang="zh-CN" altLang="en-US" sz="2400" dirty="0"/>
                  <a:t>，设为</a:t>
                </a:r>
                <a14:m>
                  <m:oMath xmlns:m="http://schemas.openxmlformats.org/officeDocument/2006/math">
                    <m:r>
                      <a:rPr lang="en-US" altLang="zh-CN" sz="2400" i="1" dirty="0" smtClean="0">
                        <a:latin typeface="Cambria Math" panose="02040503050406030204" pitchFamily="18" charset="0"/>
                      </a:rPr>
                      <m:t>𝑧</m:t>
                    </m:r>
                  </m:oMath>
                </a14:m>
                <a:endParaRPr lang="en-US" altLang="zh-CN" sz="2400" dirty="0"/>
              </a:p>
              <a:p>
                <a:pPr lvl="1"/>
                <a:r>
                  <a:rPr lang="en-US" altLang="zh-CN" sz="2400" dirty="0"/>
                  <a:t>1.</a:t>
                </a:r>
                <a:r>
                  <a:rPr lang="zh-CN" altLang="en-US" sz="2400" dirty="0"/>
                  <a:t>判断</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与</a:t>
                </a:r>
                <a14:m>
                  <m:oMath xmlns:m="http://schemas.openxmlformats.org/officeDocument/2006/math">
                    <m:r>
                      <a:rPr lang="en-US" altLang="zh-CN" sz="2400" i="1" dirty="0" smtClean="0">
                        <a:latin typeface="Cambria Math" panose="02040503050406030204" pitchFamily="18" charset="0"/>
                      </a:rPr>
                      <m:t>𝑧</m:t>
                    </m:r>
                  </m:oMath>
                </a14:m>
                <a:r>
                  <a:rPr lang="zh-CN" altLang="en-US" sz="2400" dirty="0"/>
                  <a:t>是否在同一条重链上，如果是，则跳转步骤</a:t>
                </a:r>
                <a:r>
                  <a:rPr lang="en-US" altLang="zh-CN" sz="2400" dirty="0"/>
                  <a:t>5</a:t>
                </a:r>
                <a:r>
                  <a:rPr lang="zh-CN" altLang="en-US" sz="2400" dirty="0"/>
                  <a:t>，否则执行步骤</a:t>
                </a:r>
                <a:r>
                  <a:rPr lang="en-US" altLang="zh-CN" sz="2400" dirty="0"/>
                  <a:t>2</a:t>
                </a:r>
              </a:p>
              <a:p>
                <a:pPr lvl="1"/>
                <a:r>
                  <a:rPr lang="en-US" altLang="zh-CN" sz="2400" dirty="0"/>
                  <a:t>2.</a:t>
                </a:r>
                <a:r>
                  <a:rPr lang="zh-CN" altLang="en-US" sz="2400" dirty="0"/>
                  <a:t>将</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至</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所在重链最高点的路径所有点修改（这些点</a:t>
                </a:r>
                <a14:m>
                  <m:oMath xmlns:m="http://schemas.openxmlformats.org/officeDocument/2006/math">
                    <m:r>
                      <a:rPr lang="en-US" altLang="zh-CN" sz="2400" i="1" dirty="0" smtClean="0">
                        <a:latin typeface="Cambria Math" panose="02040503050406030204" pitchFamily="18" charset="0"/>
                      </a:rPr>
                      <m:t>𝐷𝐹𝑆</m:t>
                    </m:r>
                  </m:oMath>
                </a14:m>
                <a:r>
                  <a:rPr lang="zh-CN" altLang="en-US" sz="2400" dirty="0"/>
                  <a:t>序是连续的）</a:t>
                </a:r>
                <a:endParaRPr lang="en-US" altLang="zh-CN" sz="2400" dirty="0"/>
              </a:p>
              <a:p>
                <a:pPr lvl="1"/>
                <a:r>
                  <a:rPr lang="en-US" altLang="zh-CN" sz="2400" dirty="0"/>
                  <a:t>3.</a:t>
                </a:r>
                <a:r>
                  <a:rPr lang="zh-CN" altLang="en-US" sz="2400" dirty="0"/>
                  <a:t>将</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赋值为</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所在重链最高点的父亲节点</a:t>
                </a:r>
                <a:endParaRPr lang="en-US" altLang="zh-CN" sz="2400" dirty="0"/>
              </a:p>
              <a:p>
                <a:pPr lvl="1"/>
                <a:r>
                  <a:rPr lang="en-US" altLang="zh-CN" sz="2400" dirty="0"/>
                  <a:t>4.</a:t>
                </a:r>
                <a:r>
                  <a:rPr lang="zh-CN" altLang="en-US" sz="2400" dirty="0"/>
                  <a:t>返回步骤</a:t>
                </a:r>
                <a:r>
                  <a:rPr lang="en-US" altLang="zh-CN" sz="2400" dirty="0"/>
                  <a:t>1</a:t>
                </a:r>
              </a:p>
              <a:p>
                <a:pPr lvl="1"/>
                <a:r>
                  <a:rPr lang="en-US" altLang="zh-CN" sz="2400" dirty="0"/>
                  <a:t>5.</a:t>
                </a:r>
                <a:r>
                  <a:rPr lang="zh-CN" altLang="en-US" sz="2400" dirty="0"/>
                  <a:t>将</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至</a:t>
                </a:r>
                <a14:m>
                  <m:oMath xmlns:m="http://schemas.openxmlformats.org/officeDocument/2006/math">
                    <m:r>
                      <a:rPr lang="en-US" altLang="zh-CN" sz="2400" i="1" dirty="0" smtClean="0">
                        <a:latin typeface="Cambria Math" panose="02040503050406030204" pitchFamily="18" charset="0"/>
                      </a:rPr>
                      <m:t>𝑧</m:t>
                    </m:r>
                  </m:oMath>
                </a14:m>
                <a:r>
                  <a:rPr lang="zh-CN" altLang="en-US" sz="2400" dirty="0"/>
                  <a:t>的路径所有点修改（这些点</a:t>
                </a:r>
                <a14:m>
                  <m:oMath xmlns:m="http://schemas.openxmlformats.org/officeDocument/2006/math">
                    <m:r>
                      <a:rPr lang="en-US" altLang="zh-CN" sz="2400" i="1" dirty="0" smtClean="0">
                        <a:latin typeface="Cambria Math" panose="02040503050406030204" pitchFamily="18" charset="0"/>
                      </a:rPr>
                      <m:t>𝐷𝐹𝑆</m:t>
                    </m:r>
                  </m:oMath>
                </a14:m>
                <a:r>
                  <a:rPr lang="zh-CN" altLang="en-US" sz="2400" dirty="0"/>
                  <a:t>序是连续的）</a:t>
                </a:r>
                <a:endParaRPr lang="en-US" altLang="zh-CN" sz="2400" dirty="0"/>
              </a:p>
              <a:p>
                <a:pPr lvl="1"/>
                <a:r>
                  <a:rPr lang="zh-CN" altLang="en-US" sz="2400" dirty="0"/>
                  <a:t>对</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也执行相似的操作</a:t>
                </a:r>
                <a:endParaRPr lang="en-US" altLang="zh-CN" sz="2400" dirty="0"/>
              </a:p>
              <a:p>
                <a:pPr lvl="1"/>
                <a:r>
                  <a:rPr lang="zh-CN" altLang="en-US" sz="2400" dirty="0">
                    <a:solidFill>
                      <a:srgbClr val="FF0000"/>
                    </a:solidFill>
                  </a:rPr>
                  <a:t>注意：最后是将</a:t>
                </a:r>
                <a14:m>
                  <m:oMath xmlns:m="http://schemas.openxmlformats.org/officeDocument/2006/math">
                    <m:r>
                      <a:rPr lang="en-US" altLang="zh-CN" sz="2400" i="1" dirty="0" smtClean="0">
                        <a:solidFill>
                          <a:srgbClr val="FF0000"/>
                        </a:solidFill>
                        <a:latin typeface="Cambria Math" panose="02040503050406030204" pitchFamily="18" charset="0"/>
                      </a:rPr>
                      <m:t>𝑦</m:t>
                    </m:r>
                  </m:oMath>
                </a14:m>
                <a:r>
                  <a:rPr lang="zh-CN" altLang="en-US" sz="2400" dirty="0">
                    <a:solidFill>
                      <a:srgbClr val="FF0000"/>
                    </a:solidFill>
                  </a:rPr>
                  <a:t>至</a:t>
                </a:r>
                <a14:m>
                  <m:oMath xmlns:m="http://schemas.openxmlformats.org/officeDocument/2006/math">
                    <m:r>
                      <a:rPr lang="en-US" altLang="zh-CN" sz="2400" i="1" dirty="0" smtClean="0">
                        <a:solidFill>
                          <a:srgbClr val="FF0000"/>
                        </a:solidFill>
                        <a:latin typeface="Cambria Math" panose="02040503050406030204" pitchFamily="18" charset="0"/>
                      </a:rPr>
                      <m:t>𝑧</m:t>
                    </m:r>
                  </m:oMath>
                </a14:m>
                <a:r>
                  <a:rPr lang="zh-CN" altLang="en-US" sz="2400" dirty="0">
                    <a:solidFill>
                      <a:srgbClr val="FF0000"/>
                    </a:solidFill>
                  </a:rPr>
                  <a:t>的重儿子的路径上的节点修改（避免重复修改</a:t>
                </a:r>
                <a14:m>
                  <m:oMath xmlns:m="http://schemas.openxmlformats.org/officeDocument/2006/math">
                    <m:r>
                      <a:rPr lang="en-US" altLang="zh-CN" sz="2400" i="1" dirty="0" smtClean="0">
                        <a:solidFill>
                          <a:srgbClr val="FF0000"/>
                        </a:solidFill>
                        <a:latin typeface="Cambria Math" panose="02040503050406030204" pitchFamily="18" charset="0"/>
                      </a:rPr>
                      <m:t>𝑧</m:t>
                    </m:r>
                  </m:oMath>
                </a14:m>
                <a:r>
                  <a:rPr lang="zh-CN" altLang="en-US" sz="2400" dirty="0">
                    <a:solidFill>
                      <a:srgbClr val="FF0000"/>
                    </a:solidFill>
                  </a:rPr>
                  <a:t>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t="-1970" r="-4514" b="-9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3708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路径修改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pPr lvl="1"/>
                <a:r>
                  <a:rPr lang="en-US" altLang="zh-CN" sz="2000" dirty="0">
                    <a:latin typeface="Consolas" panose="020B0609020204030204" pitchFamily="49" charset="0"/>
                    <a:cs typeface="Consolas" panose="020B0609020204030204" pitchFamily="49" charset="0"/>
                  </a:rPr>
                  <a:t>Procedure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𝑐</m:t>
                    </m:r>
                    <m:r>
                      <a:rPr lang="en-US" altLang="zh-CN" sz="2000" i="1" dirty="0" smtClean="0">
                        <a:latin typeface="Cambria Math" panose="02040503050406030204" pitchFamily="18" charset="0"/>
                        <a:cs typeface="Consolas" panose="020B0609020204030204" pitchFamily="49" charset="0"/>
                      </a:rPr>
                      <m:t>h</m:t>
                    </m:r>
                    <m:r>
                      <a:rPr lang="en-US" altLang="zh-CN" sz="2000" i="1" dirty="0" smtClean="0">
                        <a:latin typeface="Cambria Math" panose="02040503050406030204" pitchFamily="18" charset="0"/>
                        <a:cs typeface="Consolas" panose="020B0609020204030204" pitchFamily="49" charset="0"/>
                      </a:rPr>
                      <m:t>𝑎𝑛𝑔𝑒</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𝑥</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1.</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𝑧</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𝐿𝐶𝐴</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𝑥</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2.while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𝑏𝑒𝑙𝑜𝑛𝑔</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𝑥</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𝑏𝑒𝑙𝑜𝑛𝑔</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𝑧</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3.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𝑐</m:t>
                    </m:r>
                    <m:r>
                      <a:rPr lang="en-US" altLang="zh-CN" sz="2000" i="1" dirty="0" smtClean="0">
                        <a:latin typeface="Cambria Math" panose="02040503050406030204" pitchFamily="18" charset="0"/>
                        <a:cs typeface="Consolas" panose="020B0609020204030204" pitchFamily="49" charset="0"/>
                      </a:rPr>
                      <m:t>h</m:t>
                    </m:r>
                    <m:r>
                      <a:rPr lang="en-US" altLang="zh-CN" sz="2000" i="1" dirty="0" smtClean="0">
                        <a:latin typeface="Cambria Math" panose="02040503050406030204" pitchFamily="18" charset="0"/>
                        <a:cs typeface="Consolas" panose="020B0609020204030204" pitchFamily="49" charset="0"/>
                      </a:rPr>
                      <m:t>𝑎𝑛𝑔𝑒</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4.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𝑓𝑎</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𝑓𝑎</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m:t>
                    </m:r>
                    <m:r>
                      <a:rPr lang="zh-CN" altLang="en-US" sz="2000" i="1" dirty="0" smtClean="0">
                        <a:latin typeface="Cambria Math" panose="02040503050406030204" pitchFamily="18" charset="0"/>
                        <a:cs typeface="Consolas" panose="020B0609020204030204" pitchFamily="49" charset="0"/>
                      </a:rPr>
                      <m:t>为</m:t>
                    </m:r>
                    <m:r>
                      <a:rPr lang="en-US" altLang="zh-CN" sz="2000" i="1" dirty="0" smtClean="0">
                        <a:latin typeface="Cambria Math" panose="02040503050406030204" pitchFamily="18" charset="0"/>
                        <a:cs typeface="Consolas" panose="020B0609020204030204" pitchFamily="49" charset="0"/>
                      </a:rPr>
                      <m:t>𝑥</m:t>
                    </m:r>
                  </m:oMath>
                </a14:m>
                <a:r>
                  <a:rPr lang="zh-CN" altLang="en-US" sz="2000" dirty="0">
                    <a:latin typeface="Consolas" panose="020B0609020204030204" pitchFamily="49" charset="0"/>
                    <a:cs typeface="Consolas" panose="020B0609020204030204" pitchFamily="49" charset="0"/>
                  </a:rPr>
                  <a:t>父亲，在预处理</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𝑠𝑖𝑧𝑒</m:t>
                    </m:r>
                    <m:r>
                      <a:rPr lang="zh-CN" altLang="en-US" sz="2000" i="1" dirty="0">
                        <a:latin typeface="Cambria Math" panose="02040503050406030204" pitchFamily="18" charset="0"/>
                        <a:cs typeface="Consolas" panose="020B0609020204030204" pitchFamily="49" charset="0"/>
                      </a:rPr>
                      <m:t>同时</m:t>
                    </m:r>
                  </m:oMath>
                </a14:m>
                <a:r>
                  <a:rPr lang="zh-CN" altLang="en-US" sz="2000" dirty="0">
                    <a:latin typeface="Consolas" panose="020B0609020204030204" pitchFamily="49" charset="0"/>
                    <a:cs typeface="Consolas" panose="020B0609020204030204" pitchFamily="49" charset="0"/>
                  </a:rPr>
                  <a:t>求出</a:t>
                </a:r>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5.</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𝑐</m:t>
                    </m:r>
                    <m:r>
                      <a:rPr lang="en-US" altLang="zh-CN" sz="2000" i="1" dirty="0" smtClean="0">
                        <a:latin typeface="Cambria Math" panose="02040503050406030204" pitchFamily="18" charset="0"/>
                        <a:cs typeface="Consolas" panose="020B0609020204030204" pitchFamily="49" charset="0"/>
                      </a:rPr>
                      <m:t>h</m:t>
                    </m:r>
                    <m:r>
                      <a:rPr lang="en-US" altLang="zh-CN" sz="2000" i="1" dirty="0" smtClean="0">
                        <a:latin typeface="Cambria Math" panose="02040503050406030204" pitchFamily="18" charset="0"/>
                        <a:cs typeface="Consolas" panose="020B0609020204030204" pitchFamily="49" charset="0"/>
                      </a:rPr>
                      <m:t>𝑎𝑛𝑔𝑒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𝐷𝐹𝑁</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𝑧</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𝐷𝐹𝑁</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6.while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𝑏𝑒𝑙𝑜𝑛𝑔</m:t>
                    </m:r>
                    <m:d>
                      <m:dPr>
                        <m:begChr m:val="["/>
                        <m:endChr m:val="]"/>
                        <m:ctrlPr>
                          <a:rPr lang="en-US" altLang="zh-CN" sz="2000" b="0" i="1" smtClean="0">
                            <a:latin typeface="Cambria Math" panose="02040503050406030204" pitchFamily="18" charset="0"/>
                            <a:cs typeface="Consolas" panose="020B0609020204030204" pitchFamily="49" charset="0"/>
                          </a:rPr>
                        </m:ctrlPr>
                      </m:dPr>
                      <m:e>
                        <m:r>
                          <a:rPr lang="en-US" altLang="zh-CN" sz="2000" b="0" i="1" smtClean="0">
                            <a:latin typeface="Cambria Math" panose="02040503050406030204" pitchFamily="18" charset="0"/>
                            <a:cs typeface="Consolas" panose="020B0609020204030204" pitchFamily="49" charset="0"/>
                          </a:rPr>
                          <m:t>𝑦</m:t>
                        </m:r>
                      </m:e>
                    </m:d>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𝑏𝑒𝑙𝑜𝑛𝑔</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𝑧</m:t>
                    </m:r>
                    <m:r>
                      <a:rPr lang="en-US" altLang="zh-CN" sz="2000" b="0" i="1" smtClean="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7.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𝑐</m:t>
                    </m:r>
                    <m:r>
                      <a:rPr lang="en-US" altLang="zh-CN" sz="2000" i="1" dirty="0" smtClean="0">
                        <a:latin typeface="Cambria Math" panose="02040503050406030204" pitchFamily="18" charset="0"/>
                        <a:cs typeface="Consolas" panose="020B0609020204030204" pitchFamily="49" charset="0"/>
                      </a:rPr>
                      <m:t>h</m:t>
                    </m:r>
                    <m:r>
                      <a:rPr lang="en-US" altLang="zh-CN" sz="2000" i="1" dirty="0" smtClean="0">
                        <a:latin typeface="Cambria Math" panose="02040503050406030204" pitchFamily="18" charset="0"/>
                        <a:cs typeface="Consolas" panose="020B0609020204030204" pitchFamily="49" charset="0"/>
                      </a:rPr>
                      <m:t>𝑎𝑛𝑔𝑒</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16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8.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𝑦</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𝑓𝑎</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9.if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𝑦</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𝑧</m:t>
                    </m:r>
                  </m:oMath>
                </a14:m>
                <a:r>
                  <a:rPr lang="en-US" altLang="zh-CN" sz="2000" dirty="0">
                    <a:latin typeface="Consolas" panose="020B0609020204030204" pitchFamily="49" charset="0"/>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𝑐</m:t>
                    </m:r>
                    <m:r>
                      <a:rPr lang="en-US" altLang="zh-CN" sz="2000" i="1" dirty="0" smtClean="0">
                        <a:latin typeface="Cambria Math" panose="02040503050406030204" pitchFamily="18" charset="0"/>
                        <a:cs typeface="Consolas" panose="020B0609020204030204" pitchFamily="49" charset="0"/>
                      </a:rPr>
                      <m:t>h</m:t>
                    </m:r>
                    <m:r>
                      <a:rPr lang="en-US" altLang="zh-CN" sz="2000" i="1" dirty="0" smtClean="0">
                        <a:latin typeface="Cambria Math" panose="02040503050406030204" pitchFamily="18" charset="0"/>
                        <a:cs typeface="Consolas" panose="020B0609020204030204" pitchFamily="49" charset="0"/>
                      </a:rPr>
                      <m:t>𝑎𝑛𝑔𝑒</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𝑧</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1</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1</m:t>
                    </m:r>
                  </m:oMath>
                </a14:m>
                <a:r>
                  <a:rPr lang="zh-CN" altLang="en-US" sz="2000" dirty="0">
                    <a:latin typeface="Consolas" panose="020B0609020204030204" pitchFamily="49" charset="0"/>
                    <a:cs typeface="Consolas" panose="020B0609020204030204" pitchFamily="49" charset="0"/>
                  </a:rPr>
                  <a:t>避免重复修改点</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𝑧</m:t>
                    </m:r>
                  </m:oMath>
                </a14:m>
                <a:endParaRPr lang="en-US" altLang="zh-CN" sz="2000" dirty="0">
                  <a:latin typeface="Consolas" panose="020B0609020204030204" pitchFamily="49" charset="0"/>
                  <a:cs typeface="Consolas" panose="020B0609020204030204" pitchFamily="49"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t="-15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074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2BEC9-96F4-41CE-85EB-9BD382417E40}"/>
              </a:ext>
            </a:extLst>
          </p:cNvPr>
          <p:cNvSpPr>
            <a:spLocks noGrp="1"/>
          </p:cNvSpPr>
          <p:nvPr>
            <p:ph type="title"/>
          </p:nvPr>
        </p:nvSpPr>
        <p:spPr/>
        <p:txBody>
          <a:bodyPr/>
          <a:lstStyle/>
          <a:p>
            <a:r>
              <a:rPr lang="zh-CN" altLang="en-US" dirty="0"/>
              <a:t>永恒的契约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8479932-518A-4814-9CB8-F0902596CE4A}"/>
                  </a:ext>
                </a:extLst>
              </p:cNvPr>
              <p:cNvSpPr>
                <a:spLocks noGrp="1"/>
              </p:cNvSpPr>
              <p:nvPr>
                <p:ph idx="1"/>
              </p:nvPr>
            </p:nvSpPr>
            <p:spPr/>
            <p:txBody>
              <a:bodyPr>
                <a:normAutofit/>
              </a:bodyPr>
              <a:lstStyle/>
              <a:p>
                <a:r>
                  <a:rPr lang="zh-CN" altLang="en-US" dirty="0"/>
                  <a:t>我们随便举几个例子，会发现如果石头高度高低不齐，实际上答案的大小不会很大，即</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r>
                      <a:rPr lang="zh-CN" altLang="en-US" i="1">
                        <a:latin typeface="Cambria Math" panose="02040503050406030204" pitchFamily="18" charset="0"/>
                      </a:rPr>
                      <m:t>时</m:t>
                    </m:r>
                  </m:oMath>
                </a14:m>
                <a:r>
                  <a:rPr lang="zh-CN" altLang="en-US" dirty="0"/>
                  <a:t>，满足条件的</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r>
                  <a:rPr lang="zh-CN" altLang="en-US" dirty="0"/>
                  <a:t>不会很多。当然如果石头高度都一样，那么答案将会达到</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oMath>
                </a14:m>
                <a:r>
                  <a:rPr lang="zh-CN" altLang="en-US" dirty="0"/>
                  <a:t>。</a:t>
                </a:r>
                <a:endParaRPr lang="en-US" altLang="zh-CN" dirty="0"/>
              </a:p>
              <a:p>
                <a:endParaRPr lang="en-US" altLang="zh-CN" dirty="0"/>
              </a:p>
              <a:p>
                <a:r>
                  <a:rPr lang="zh-CN" altLang="en-US" dirty="0"/>
                  <a:t>我们首先考虑</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a:t>的情况，为了方便，假设每个石头的高度都不一样。我们发现满足条件的</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𝑗</m:t>
                    </m:r>
                    <m:r>
                      <a:rPr lang="en-US" altLang="zh-CN" i="1" dirty="0" smtClean="0">
                        <a:latin typeface="Cambria Math" panose="02040503050406030204" pitchFamily="18" charset="0"/>
                      </a:rPr>
                      <m:t>)</m:t>
                    </m:r>
                  </m:oMath>
                </a14:m>
                <a:r>
                  <a:rPr lang="zh-CN" altLang="en-US" dirty="0"/>
                  <a:t>总会出现</a:t>
                </a:r>
                <a14:m>
                  <m:oMath xmlns:m="http://schemas.openxmlformats.org/officeDocument/2006/math">
                    <m:r>
                      <a:rPr lang="en-US" altLang="zh-CN" b="0" i="1" smtClean="0">
                        <a:latin typeface="Cambria Math" panose="02040503050406030204" pitchFamily="18" charset="0"/>
                      </a:rPr>
                      <m:t>𝑙𝑒𝑓𝑡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zh-CN" altLang="en-US" i="1">
                        <a:latin typeface="Cambria Math" panose="02040503050406030204" pitchFamily="18" charset="0"/>
                      </a:rPr>
                      <m:t>或者</m:t>
                    </m:r>
                    <m:r>
                      <a:rPr lang="en-US" altLang="zh-CN" b="0" i="1" smtClean="0">
                        <a:latin typeface="Cambria Math" panose="02040503050406030204" pitchFamily="18" charset="0"/>
                      </a:rPr>
                      <m:t>𝑟𝑖𝑔</m:t>
                    </m:r>
                    <m:r>
                      <a:rPr lang="en-US" altLang="zh-CN" b="0" i="1" smtClean="0">
                        <a:latin typeface="Cambria Math" panose="02040503050406030204" pitchFamily="18" charset="0"/>
                      </a:rPr>
                      <m:t>h</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oMath>
                </a14:m>
                <a:r>
                  <a:rPr lang="zh-CN" altLang="en-US" dirty="0"/>
                  <a:t>，假如我们能够快速求出</a:t>
                </a:r>
                <a14:m>
                  <m:oMath xmlns:m="http://schemas.openxmlformats.org/officeDocument/2006/math">
                    <m:r>
                      <a:rPr lang="en-US" altLang="zh-CN" i="1" dirty="0" smtClean="0">
                        <a:latin typeface="Cambria Math" panose="02040503050406030204" pitchFamily="18" charset="0"/>
                      </a:rPr>
                      <m:t>𝑙𝑒𝑓𝑡</m:t>
                    </m:r>
                    <m:r>
                      <a:rPr lang="zh-CN" altLang="en-US" i="1" dirty="0" smtClean="0">
                        <a:latin typeface="Cambria Math" panose="02040503050406030204" pitchFamily="18" charset="0"/>
                      </a:rPr>
                      <m:t>和</m:t>
                    </m:r>
                    <m:r>
                      <a:rPr lang="en-US" altLang="zh-CN" i="1" dirty="0" smtClean="0">
                        <a:latin typeface="Cambria Math" panose="02040503050406030204" pitchFamily="18" charset="0"/>
                      </a:rPr>
                      <m:t>𝑟𝑖𝑔</m:t>
                    </m:r>
                    <m:r>
                      <a:rPr lang="en-US" altLang="zh-CN" i="1" dirty="0" smtClean="0">
                        <a:latin typeface="Cambria Math" panose="02040503050406030204" pitchFamily="18" charset="0"/>
                      </a:rPr>
                      <m:t>h</m:t>
                    </m:r>
                    <m:r>
                      <a:rPr lang="en-US" altLang="zh-CN" i="1" dirty="0" smtClean="0">
                        <a:latin typeface="Cambria Math" panose="02040503050406030204" pitchFamily="18" charset="0"/>
                      </a:rPr>
                      <m:t>𝑡</m:t>
                    </m:r>
                  </m:oMath>
                </a14:m>
                <a:r>
                  <a:rPr lang="zh-CN" altLang="en-US" dirty="0"/>
                  <a:t>，那么就可以</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zh-CN" altLang="en-US" dirty="0"/>
                  <a:t>得出这种情况的答案。</a:t>
                </a:r>
                <a:endParaRPr lang="en-US" altLang="zh-CN" dirty="0"/>
              </a:p>
            </p:txBody>
          </p:sp>
        </mc:Choice>
        <mc:Fallback xmlns="">
          <p:sp>
            <p:nvSpPr>
              <p:cNvPr id="3" name="内容占位符 2">
                <a:extLst>
                  <a:ext uri="{FF2B5EF4-FFF2-40B4-BE49-F238E27FC236}">
                    <a16:creationId xmlns:a16="http://schemas.microsoft.com/office/drawing/2014/main" id="{28479932-518A-4814-9CB8-F0902596CE4A}"/>
                  </a:ext>
                </a:extLst>
              </p:cNvPr>
              <p:cNvSpPr>
                <a:spLocks noGrp="1" noRot="1" noChangeAspect="1" noMove="1" noResize="1" noEditPoints="1" noAdjustHandles="1" noChangeArrowheads="1" noChangeShapeType="1" noTextEdit="1"/>
              </p:cNvSpPr>
              <p:nvPr>
                <p:ph idx="1"/>
              </p:nvPr>
            </p:nvSpPr>
            <p:spPr>
              <a:blipFill>
                <a:blip r:embed="rId2"/>
                <a:stretch>
                  <a:fillRect l="-313"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206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路径修改</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pPr lvl="1"/>
                <a:r>
                  <a:rPr lang="zh-CN" altLang="en-US" sz="2400" dirty="0"/>
                  <a:t>其实，不借助其他</a:t>
                </a:r>
                <a14:m>
                  <m:oMath xmlns:m="http://schemas.openxmlformats.org/officeDocument/2006/math">
                    <m:r>
                      <a:rPr lang="en-US" altLang="zh-CN" sz="2400" i="1" dirty="0" smtClean="0">
                        <a:latin typeface="Cambria Math" panose="02040503050406030204" pitchFamily="18" charset="0"/>
                      </a:rPr>
                      <m:t>𝐿𝐶𝐴</m:t>
                    </m:r>
                  </m:oMath>
                </a14:m>
                <a:r>
                  <a:rPr lang="zh-CN" altLang="en-US" sz="2400" dirty="0"/>
                  <a:t>算法，树链剖分也可也直接完成路径修改（或是之后讲的查询）操作。大家下去不妨思考一下。</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7466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查询操作</a:t>
            </a:r>
          </a:p>
        </p:txBody>
      </p:sp>
      <p:sp>
        <p:nvSpPr>
          <p:cNvPr id="3" name="内容占位符 2"/>
          <p:cNvSpPr>
            <a:spLocks noGrp="1"/>
          </p:cNvSpPr>
          <p:nvPr>
            <p:ph idx="1"/>
          </p:nvPr>
        </p:nvSpPr>
        <p:spPr>
          <a:xfrm>
            <a:off x="1024127" y="2084832"/>
            <a:ext cx="9720073" cy="4023360"/>
          </a:xfrm>
        </p:spPr>
        <p:txBody>
          <a:bodyPr>
            <a:normAutofit/>
          </a:bodyPr>
          <a:lstStyle/>
          <a:p>
            <a:pPr lvl="1"/>
            <a:r>
              <a:rPr lang="zh-CN" altLang="en-US" sz="2400" dirty="0"/>
              <a:t>在树的路径一类的问题上，我们经常需要查询一个点的值，或是查询一条路径上的所有点的值。</a:t>
            </a:r>
          </a:p>
          <a:p>
            <a:pPr lvl="1"/>
            <a:endParaRPr lang="zh-CN" altLang="en-US" sz="2400" dirty="0"/>
          </a:p>
        </p:txBody>
      </p:sp>
    </p:spTree>
    <p:extLst>
      <p:ext uri="{BB962C8B-B14F-4D97-AF65-F5344CB8AC3E}">
        <p14:creationId xmlns:p14="http://schemas.microsoft.com/office/powerpoint/2010/main" val="203093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单点查询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pPr lvl="1"/>
                <a:r>
                  <a:rPr lang="zh-CN" altLang="en-US" sz="2800" dirty="0"/>
                  <a:t>要查询</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节点上的值，直接查询线段树上位置</a:t>
                </a:r>
                <a14:m>
                  <m:oMath xmlns:m="http://schemas.openxmlformats.org/officeDocument/2006/math">
                    <m:r>
                      <a:rPr lang="en-US" altLang="zh-CN" sz="2800" i="1" dirty="0" smtClean="0">
                        <a:latin typeface="Cambria Math" panose="02040503050406030204" pitchFamily="18" charset="0"/>
                      </a:rPr>
                      <m:t>𝐷𝐹𝑁</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zh-CN" altLang="en-US" sz="2800" dirty="0"/>
                  <a:t>即可</a:t>
                </a:r>
                <a:endParaRPr lang="en-US" altLang="zh-CN" sz="2800" dirty="0"/>
              </a:p>
              <a:p>
                <a:pPr lvl="1"/>
                <a:endParaRPr lang="en-US" altLang="zh-CN" sz="2800" dirty="0"/>
              </a:p>
              <a:p>
                <a:pPr lvl="1"/>
                <a:r>
                  <a:rPr lang="en-US" altLang="zh-CN" sz="2800" dirty="0">
                    <a:latin typeface="Consolas" panose="020B0609020204030204" pitchFamily="49" charset="0"/>
                    <a:cs typeface="Consolas" panose="020B0609020204030204" pitchFamily="49" charset="0"/>
                  </a:rPr>
                  <a:t>Procedure </a:t>
                </a:r>
                <a14:m>
                  <m:oMath xmlns:m="http://schemas.openxmlformats.org/officeDocument/2006/math">
                    <m:r>
                      <a:rPr lang="en-US" altLang="zh-CN" sz="2800" i="1" dirty="0" smtClean="0">
                        <a:latin typeface="Cambria Math" panose="02040503050406030204" pitchFamily="18" charset="0"/>
                        <a:cs typeface="Consolas" panose="020B0609020204030204" pitchFamily="49" charset="0"/>
                      </a:rPr>
                      <m:t>𝑞𝑢𝑒𝑟𝑦</m:t>
                    </m:r>
                    <m:r>
                      <a:rPr lang="en-US" altLang="zh-CN" sz="2800" i="1" dirty="0" smtClean="0">
                        <a:latin typeface="Cambria Math" panose="02040503050406030204" pitchFamily="18" charset="0"/>
                        <a:cs typeface="Consolas" panose="020B0609020204030204" pitchFamily="49" charset="0"/>
                      </a:rPr>
                      <m:t>(</m:t>
                    </m:r>
                    <m:r>
                      <a:rPr lang="en-US" altLang="zh-CN" sz="2800" i="1" dirty="0" smtClean="0">
                        <a:latin typeface="Cambria Math" panose="02040503050406030204" pitchFamily="18" charset="0"/>
                        <a:cs typeface="Consolas" panose="020B0609020204030204" pitchFamily="49" charset="0"/>
                      </a:rPr>
                      <m:t>𝑥</m:t>
                    </m:r>
                    <m:r>
                      <a:rPr lang="en-US" altLang="zh-CN" sz="2800" i="1" dirty="0" smtClean="0">
                        <a:latin typeface="Cambria Math" panose="02040503050406030204" pitchFamily="18" charset="0"/>
                        <a:cs typeface="Consolas" panose="020B0609020204030204" pitchFamily="49" charset="0"/>
                      </a:rPr>
                      <m:t>)</m:t>
                    </m:r>
                  </m:oMath>
                </a14:m>
                <a:endParaRPr lang="en-US" altLang="zh-CN" sz="2800" dirty="0">
                  <a:latin typeface="Consolas" panose="020B0609020204030204" pitchFamily="49" charset="0"/>
                  <a:cs typeface="Consolas" panose="020B0609020204030204" pitchFamily="49" charset="0"/>
                </a:endParaRPr>
              </a:p>
              <a:p>
                <a:pPr lvl="1"/>
                <a14:m>
                  <m:oMath xmlns:m="http://schemas.openxmlformats.org/officeDocument/2006/math">
                    <m:r>
                      <a:rPr lang="en-US" altLang="zh-CN" sz="2800" i="1" dirty="0" smtClean="0">
                        <a:latin typeface="Cambria Math" panose="02040503050406030204" pitchFamily="18" charset="0"/>
                        <a:cs typeface="Consolas" panose="020B0609020204030204" pitchFamily="49" charset="0"/>
                      </a:rPr>
                      <m:t>1</m:t>
                    </m:r>
                    <m:r>
                      <a:rPr lang="en-US" altLang="zh-CN" sz="2800" i="1" dirty="0" smtClean="0">
                        <a:latin typeface="Cambria Math" panose="02040503050406030204" pitchFamily="18" charset="0"/>
                        <a:cs typeface="Consolas" panose="020B0609020204030204" pitchFamily="49" charset="0"/>
                      </a:rPr>
                      <m:t>.</m:t>
                    </m:r>
                    <m:r>
                      <a:rPr lang="en-US" altLang="zh-CN" sz="2800" i="1" dirty="0" smtClean="0">
                        <a:latin typeface="Cambria Math" panose="02040503050406030204" pitchFamily="18" charset="0"/>
                        <a:cs typeface="Consolas" panose="020B0609020204030204" pitchFamily="49" charset="0"/>
                      </a:rPr>
                      <m:t>𝑠𝑒𝑔𝑚𝑒𝑛𝑡</m:t>
                    </m:r>
                    <m:r>
                      <a:rPr lang="en-US" altLang="zh-CN" sz="2800" i="1" dirty="0" smtClean="0">
                        <a:latin typeface="Cambria Math" panose="02040503050406030204" pitchFamily="18" charset="0"/>
                        <a:cs typeface="Consolas" panose="020B0609020204030204" pitchFamily="49" charset="0"/>
                      </a:rPr>
                      <m:t>_</m:t>
                    </m:r>
                    <m:r>
                      <a:rPr lang="en-US" altLang="zh-CN" sz="2800" i="1" dirty="0" smtClean="0">
                        <a:latin typeface="Cambria Math" panose="02040503050406030204" pitchFamily="18" charset="0"/>
                        <a:cs typeface="Consolas" panose="020B0609020204030204" pitchFamily="49" charset="0"/>
                      </a:rPr>
                      <m:t>𝑡𝑟𝑒𝑒</m:t>
                    </m:r>
                    <m:r>
                      <a:rPr lang="en-US" altLang="zh-CN" sz="2800" i="1" dirty="0" smtClean="0">
                        <a:latin typeface="Cambria Math" panose="02040503050406030204" pitchFamily="18" charset="0"/>
                        <a:cs typeface="Consolas" panose="020B0609020204030204" pitchFamily="49" charset="0"/>
                      </a:rPr>
                      <m:t>.</m:t>
                    </m:r>
                    <m:r>
                      <a:rPr lang="en-US" altLang="zh-CN" sz="2800" i="1" dirty="0" smtClean="0">
                        <a:latin typeface="Cambria Math" panose="02040503050406030204" pitchFamily="18" charset="0"/>
                        <a:cs typeface="Consolas" panose="020B0609020204030204" pitchFamily="49" charset="0"/>
                      </a:rPr>
                      <m:t>𝑞𝑢𝑒𝑟𝑦</m:t>
                    </m:r>
                    <m:r>
                      <a:rPr lang="en-US" altLang="zh-CN" sz="2800" i="1" dirty="0" smtClean="0">
                        <a:latin typeface="Cambria Math" panose="02040503050406030204" pitchFamily="18" charset="0"/>
                        <a:cs typeface="Consolas" panose="020B0609020204030204" pitchFamily="49" charset="0"/>
                      </a:rPr>
                      <m:t>(</m:t>
                    </m:r>
                    <m:r>
                      <a:rPr lang="en-US" altLang="zh-CN" sz="2800" i="1" dirty="0" smtClean="0">
                        <a:latin typeface="Cambria Math" panose="02040503050406030204" pitchFamily="18" charset="0"/>
                        <a:cs typeface="Consolas" panose="020B0609020204030204" pitchFamily="49" charset="0"/>
                      </a:rPr>
                      <m:t>𝐷𝐹𝑁</m:t>
                    </m:r>
                    <m:r>
                      <a:rPr lang="en-US" altLang="zh-CN" sz="2800" i="1" dirty="0" smtClean="0">
                        <a:latin typeface="Cambria Math" panose="02040503050406030204" pitchFamily="18" charset="0"/>
                        <a:cs typeface="Consolas" panose="020B0609020204030204" pitchFamily="49" charset="0"/>
                      </a:rPr>
                      <m:t>[</m:t>
                    </m:r>
                    <m:r>
                      <a:rPr lang="en-US" altLang="zh-CN" sz="2800" i="1" dirty="0" smtClean="0">
                        <a:latin typeface="Cambria Math" panose="02040503050406030204" pitchFamily="18" charset="0"/>
                        <a:cs typeface="Consolas" panose="020B0609020204030204" pitchFamily="49" charset="0"/>
                      </a:rPr>
                      <m:t>𝑥</m:t>
                    </m:r>
                    <m:r>
                      <a:rPr lang="en-US" altLang="zh-CN" sz="2800" i="1" dirty="0" smtClean="0">
                        <a:latin typeface="Cambria Math" panose="02040503050406030204" pitchFamily="18" charset="0"/>
                        <a:cs typeface="Consolas" panose="020B0609020204030204" pitchFamily="49" charset="0"/>
                      </a:rPr>
                      <m:t>])</m:t>
                    </m:r>
                  </m:oMath>
                </a14:m>
                <a:endParaRPr lang="zh-CN" altLang="en-US" sz="2800" dirty="0">
                  <a:latin typeface="Consolas" panose="020B0609020204030204" pitchFamily="49" charset="0"/>
                  <a:cs typeface="Consolas" panose="020B0609020204030204" pitchFamily="49"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l="-313" t="-25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422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路径查询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pPr lvl="1"/>
                <a:r>
                  <a:rPr lang="zh-CN" altLang="en-US" sz="2400" dirty="0"/>
                  <a:t>查询点</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至点</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的路径上所有点，我们可以求出点</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和点</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的</a:t>
                </a:r>
                <a14:m>
                  <m:oMath xmlns:m="http://schemas.openxmlformats.org/officeDocument/2006/math">
                    <m:r>
                      <a:rPr lang="en-US" altLang="zh-CN" sz="2400" i="1" dirty="0" smtClean="0">
                        <a:latin typeface="Cambria Math" panose="02040503050406030204" pitchFamily="18" charset="0"/>
                      </a:rPr>
                      <m:t>𝐿𝐶𝐴</m:t>
                    </m:r>
                  </m:oMath>
                </a14:m>
                <a:r>
                  <a:rPr lang="zh-CN" altLang="en-US" sz="2400" dirty="0"/>
                  <a:t>，设为</a:t>
                </a:r>
                <a14:m>
                  <m:oMath xmlns:m="http://schemas.openxmlformats.org/officeDocument/2006/math">
                    <m:r>
                      <a:rPr lang="en-US" altLang="zh-CN" sz="2400" i="1" dirty="0" smtClean="0">
                        <a:latin typeface="Cambria Math" panose="02040503050406030204" pitchFamily="18" charset="0"/>
                      </a:rPr>
                      <m:t>𝑧</m:t>
                    </m:r>
                  </m:oMath>
                </a14:m>
                <a:endParaRPr lang="en-US" altLang="zh-CN" sz="2400" dirty="0"/>
              </a:p>
              <a:p>
                <a:pPr lvl="1"/>
                <a:r>
                  <a:rPr lang="en-US" altLang="zh-CN" sz="2400" dirty="0"/>
                  <a:t>1.</a:t>
                </a:r>
                <a:r>
                  <a:rPr lang="zh-CN" altLang="en-US" sz="2400" dirty="0"/>
                  <a:t>判断</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与</a:t>
                </a:r>
                <a14:m>
                  <m:oMath xmlns:m="http://schemas.openxmlformats.org/officeDocument/2006/math">
                    <m:r>
                      <a:rPr lang="en-US" altLang="zh-CN" sz="2400" i="1" dirty="0" smtClean="0">
                        <a:latin typeface="Cambria Math" panose="02040503050406030204" pitchFamily="18" charset="0"/>
                      </a:rPr>
                      <m:t>𝑧</m:t>
                    </m:r>
                  </m:oMath>
                </a14:m>
                <a:r>
                  <a:rPr lang="zh-CN" altLang="en-US" sz="2400" dirty="0"/>
                  <a:t>是否在同一条重链上，如果是，则跳转步骤</a:t>
                </a:r>
                <a:r>
                  <a:rPr lang="en-US" altLang="zh-CN" sz="2400" dirty="0"/>
                  <a:t>5</a:t>
                </a:r>
                <a:r>
                  <a:rPr lang="zh-CN" altLang="en-US" sz="2400" dirty="0"/>
                  <a:t>，否则执行步骤</a:t>
                </a:r>
                <a:r>
                  <a:rPr lang="en-US" altLang="zh-CN" sz="2400" dirty="0"/>
                  <a:t>2</a:t>
                </a:r>
              </a:p>
              <a:p>
                <a:pPr lvl="1"/>
                <a:r>
                  <a:rPr lang="en-US" altLang="zh-CN" sz="2400" dirty="0"/>
                  <a:t>2.</a:t>
                </a:r>
                <a:r>
                  <a:rPr lang="zh-CN" altLang="en-US" sz="2400" dirty="0"/>
                  <a:t>查询</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至</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所在重链最高点的路径所有点（这些点</a:t>
                </a:r>
                <a14:m>
                  <m:oMath xmlns:m="http://schemas.openxmlformats.org/officeDocument/2006/math">
                    <m:r>
                      <a:rPr lang="en-US" altLang="zh-CN" sz="2400" i="1" dirty="0" smtClean="0">
                        <a:latin typeface="Cambria Math" panose="02040503050406030204" pitchFamily="18" charset="0"/>
                      </a:rPr>
                      <m:t>𝐷𝐹𝑆</m:t>
                    </m:r>
                  </m:oMath>
                </a14:m>
                <a:r>
                  <a:rPr lang="zh-CN" altLang="en-US" sz="2400" dirty="0"/>
                  <a:t>序是连续的）</a:t>
                </a:r>
                <a:endParaRPr lang="en-US" altLang="zh-CN" sz="2400" dirty="0"/>
              </a:p>
              <a:p>
                <a:pPr lvl="1"/>
                <a:r>
                  <a:rPr lang="en-US" altLang="zh-CN" sz="2400" dirty="0"/>
                  <a:t>3.</a:t>
                </a:r>
                <a:r>
                  <a:rPr lang="zh-CN" altLang="en-US" sz="2400" dirty="0"/>
                  <a:t>将</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赋值为</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所在重链最高点的父亲节点</a:t>
                </a:r>
                <a:endParaRPr lang="en-US" altLang="zh-CN" sz="2400" dirty="0"/>
              </a:p>
              <a:p>
                <a:pPr lvl="1"/>
                <a:r>
                  <a:rPr lang="en-US" altLang="zh-CN" sz="2400" dirty="0"/>
                  <a:t>4.</a:t>
                </a:r>
                <a:r>
                  <a:rPr lang="zh-CN" altLang="en-US" sz="2400" dirty="0"/>
                  <a:t>返回步骤</a:t>
                </a:r>
                <a:r>
                  <a:rPr lang="en-US" altLang="zh-CN" sz="2400" dirty="0"/>
                  <a:t>1</a:t>
                </a:r>
              </a:p>
              <a:p>
                <a:pPr lvl="1"/>
                <a:r>
                  <a:rPr lang="en-US" altLang="zh-CN" sz="2400" dirty="0"/>
                  <a:t>5.</a:t>
                </a:r>
                <a:r>
                  <a:rPr lang="zh-CN" altLang="en-US" sz="2400" dirty="0"/>
                  <a:t>查询</a:t>
                </a:r>
                <a14:m>
                  <m:oMath xmlns:m="http://schemas.openxmlformats.org/officeDocument/2006/math">
                    <m:r>
                      <a:rPr lang="en-US" altLang="zh-CN" sz="2400" i="1" dirty="0" smtClean="0">
                        <a:latin typeface="Cambria Math" panose="02040503050406030204" pitchFamily="18" charset="0"/>
                      </a:rPr>
                      <m:t>𝑥</m:t>
                    </m:r>
                  </m:oMath>
                </a14:m>
                <a:r>
                  <a:rPr lang="zh-CN" altLang="en-US" sz="2400" dirty="0"/>
                  <a:t>至</a:t>
                </a:r>
                <a14:m>
                  <m:oMath xmlns:m="http://schemas.openxmlformats.org/officeDocument/2006/math">
                    <m:r>
                      <a:rPr lang="en-US" altLang="zh-CN" sz="2400" i="1" dirty="0" smtClean="0">
                        <a:latin typeface="Cambria Math" panose="02040503050406030204" pitchFamily="18" charset="0"/>
                      </a:rPr>
                      <m:t>𝑧</m:t>
                    </m:r>
                  </m:oMath>
                </a14:m>
                <a:r>
                  <a:rPr lang="zh-CN" altLang="en-US" sz="2400" dirty="0"/>
                  <a:t>的路径所有点（这些点</a:t>
                </a:r>
                <a14:m>
                  <m:oMath xmlns:m="http://schemas.openxmlformats.org/officeDocument/2006/math">
                    <m:r>
                      <a:rPr lang="en-US" altLang="zh-CN" sz="2400" i="1" dirty="0" smtClean="0">
                        <a:latin typeface="Cambria Math" panose="02040503050406030204" pitchFamily="18" charset="0"/>
                      </a:rPr>
                      <m:t>𝐷𝐹𝑆</m:t>
                    </m:r>
                  </m:oMath>
                </a14:m>
                <a:r>
                  <a:rPr lang="zh-CN" altLang="en-US" sz="2400" dirty="0"/>
                  <a:t>序是连续的）</a:t>
                </a:r>
                <a:endParaRPr lang="en-US" altLang="zh-CN" sz="2400" dirty="0"/>
              </a:p>
              <a:p>
                <a:pPr lvl="1"/>
                <a:r>
                  <a:rPr lang="zh-CN" altLang="en-US" sz="2400" dirty="0"/>
                  <a:t>对</a:t>
                </a:r>
                <a14:m>
                  <m:oMath xmlns:m="http://schemas.openxmlformats.org/officeDocument/2006/math">
                    <m:r>
                      <a:rPr lang="en-US" altLang="zh-CN" sz="2400" i="1" dirty="0" smtClean="0">
                        <a:latin typeface="Cambria Math" panose="02040503050406030204" pitchFamily="18" charset="0"/>
                      </a:rPr>
                      <m:t>𝑦</m:t>
                    </m:r>
                  </m:oMath>
                </a14:m>
                <a:r>
                  <a:rPr lang="zh-CN" altLang="en-US" sz="2400" dirty="0"/>
                  <a:t>也执行相似的操作</a:t>
                </a:r>
                <a:endParaRPr lang="en-US" altLang="zh-CN" sz="2400" dirty="0"/>
              </a:p>
              <a:p>
                <a:pPr lvl="1"/>
                <a:r>
                  <a:rPr lang="zh-CN" altLang="en-US" sz="2400" dirty="0">
                    <a:solidFill>
                      <a:srgbClr val="FF0000"/>
                    </a:solidFill>
                  </a:rPr>
                  <a:t>注意：最后是查询</a:t>
                </a:r>
                <a14:m>
                  <m:oMath xmlns:m="http://schemas.openxmlformats.org/officeDocument/2006/math">
                    <m:r>
                      <a:rPr lang="en-US" altLang="zh-CN" sz="2400" i="1" dirty="0" smtClean="0">
                        <a:solidFill>
                          <a:srgbClr val="FF0000"/>
                        </a:solidFill>
                        <a:latin typeface="Cambria Math" panose="02040503050406030204" pitchFamily="18" charset="0"/>
                      </a:rPr>
                      <m:t>𝑦</m:t>
                    </m:r>
                  </m:oMath>
                </a14:m>
                <a:r>
                  <a:rPr lang="zh-CN" altLang="en-US" sz="2400" dirty="0">
                    <a:solidFill>
                      <a:srgbClr val="FF0000"/>
                    </a:solidFill>
                  </a:rPr>
                  <a:t>至</a:t>
                </a:r>
                <a14:m>
                  <m:oMath xmlns:m="http://schemas.openxmlformats.org/officeDocument/2006/math">
                    <m:r>
                      <a:rPr lang="en-US" altLang="zh-CN" sz="2400" i="1" dirty="0" smtClean="0">
                        <a:solidFill>
                          <a:srgbClr val="FF0000"/>
                        </a:solidFill>
                        <a:latin typeface="Cambria Math" panose="02040503050406030204" pitchFamily="18" charset="0"/>
                      </a:rPr>
                      <m:t>𝑧</m:t>
                    </m:r>
                  </m:oMath>
                </a14:m>
                <a:r>
                  <a:rPr lang="zh-CN" altLang="en-US" sz="2400" dirty="0">
                    <a:solidFill>
                      <a:srgbClr val="FF0000"/>
                    </a:solidFill>
                  </a:rPr>
                  <a:t>的重儿子的路径上的点（避免重复查询</a:t>
                </a:r>
                <a14:m>
                  <m:oMath xmlns:m="http://schemas.openxmlformats.org/officeDocument/2006/math">
                    <m:r>
                      <a:rPr lang="en-US" altLang="zh-CN" sz="2400" i="1" dirty="0" smtClean="0">
                        <a:solidFill>
                          <a:srgbClr val="FF0000"/>
                        </a:solidFill>
                        <a:latin typeface="Cambria Math" panose="02040503050406030204" pitchFamily="18" charset="0"/>
                      </a:rPr>
                      <m:t>𝑧</m:t>
                    </m:r>
                  </m:oMath>
                </a14:m>
                <a:r>
                  <a:rPr lang="zh-CN" altLang="en-US" sz="2400" dirty="0">
                    <a:solidFill>
                      <a:srgbClr val="FF0000"/>
                    </a:solidFill>
                  </a:rPr>
                  <a:t>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t="-1970" r="-4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448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路径查询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7" y="2084832"/>
                <a:ext cx="9720073" cy="4023360"/>
              </a:xfrm>
            </p:spPr>
            <p:txBody>
              <a:bodyPr>
                <a:normAutofit/>
              </a:bodyPr>
              <a:lstStyle/>
              <a:p>
                <a:pPr lvl="1"/>
                <a:r>
                  <a:rPr lang="en-US" altLang="zh-CN" sz="2000" dirty="0">
                    <a:latin typeface="Consolas" panose="020B0609020204030204" pitchFamily="49" charset="0"/>
                    <a:cs typeface="Consolas" panose="020B0609020204030204" pitchFamily="49" charset="0"/>
                  </a:rPr>
                  <a:t>Procedure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𝑞𝑢𝑒𝑟𝑦</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𝑥</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1</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𝑧</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𝐿𝐶𝐴</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𝑥</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2.while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𝑏𝑒𝑙𝑜𝑛𝑔</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𝑥</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𝑏𝑒𝑙𝑜𝑛𝑔</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𝑧</m:t>
                    </m:r>
                    <m:r>
                      <a:rPr lang="en-US" altLang="zh-CN" sz="2000" b="0" i="1" smtClean="0">
                        <a:latin typeface="Cambria Math" panose="02040503050406030204" pitchFamily="18" charset="0"/>
                        <a:ea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3</m:t>
                    </m:r>
                    <m:r>
                      <a:rPr lang="en-US" altLang="zh-CN" sz="2000" i="1" dirty="0" smtClean="0">
                        <a:latin typeface="Cambria Math" panose="02040503050406030204" pitchFamily="18" charset="0"/>
                        <a:cs typeface="Consolas" panose="020B0609020204030204" pitchFamily="49" charset="0"/>
                      </a:rPr>
                      <m:t>.</m:t>
                    </m:r>
                  </m:oMath>
                </a14:m>
                <a:r>
                  <a:rPr lang="en-US" altLang="zh-CN" sz="2000" dirty="0">
                    <a:latin typeface="Consolas" panose="020B0609020204030204" pitchFamily="49" charset="0"/>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𝑞𝑢𝑒𝑟𝑦</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i="0" dirty="0">
                    <a:latin typeface="Consolas" panose="020B0609020204030204" pitchFamily="49" charset="0"/>
                    <a:cs typeface="Consolas" panose="020B0609020204030204" pitchFamily="49" charset="0"/>
                  </a:rPr>
                  <a:t>4.</a:t>
                </a:r>
                <a:r>
                  <a:rPr lang="en-US" altLang="zh-CN" sz="2000" i="0" dirty="0">
                    <a:latin typeface="+mj-lt"/>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𝑓𝑎</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𝑥</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5.</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𝑞𝑢𝑒𝑟𝑦</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𝐷𝐹𝑁</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𝑧</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𝐷𝐹𝑁</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𝑥</m:t>
                    </m:r>
                    <m:r>
                      <a:rPr lang="en-US" altLang="zh-CN" sz="2000" i="1" dirty="0" smtClean="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6.while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𝑏𝑒𝑙𝑜𝑛𝑔</m:t>
                    </m:r>
                    <m:d>
                      <m:dPr>
                        <m:begChr m:val="["/>
                        <m:endChr m:val="]"/>
                        <m:ctrlPr>
                          <a:rPr lang="en-US" altLang="zh-CN" sz="2000" b="0" i="1" smtClean="0">
                            <a:latin typeface="Cambria Math" panose="02040503050406030204" pitchFamily="18" charset="0"/>
                            <a:cs typeface="Consolas" panose="020B0609020204030204" pitchFamily="49" charset="0"/>
                          </a:rPr>
                        </m:ctrlPr>
                      </m:dPr>
                      <m:e>
                        <m:r>
                          <a:rPr lang="en-US" altLang="zh-CN" sz="2000" b="0" i="1" smtClean="0">
                            <a:latin typeface="Cambria Math" panose="02040503050406030204" pitchFamily="18" charset="0"/>
                            <a:cs typeface="Consolas" panose="020B0609020204030204" pitchFamily="49" charset="0"/>
                          </a:rPr>
                          <m:t>𝑦</m:t>
                        </m:r>
                      </m:e>
                    </m:d>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𝑏𝑒𝑙𝑜𝑛𝑔</m:t>
                    </m:r>
                    <m:r>
                      <a:rPr lang="en-US" altLang="zh-CN" sz="2000" b="0" i="1" smtClean="0">
                        <a:latin typeface="Cambria Math" panose="02040503050406030204" pitchFamily="18" charset="0"/>
                        <a:cs typeface="Consolas" panose="020B0609020204030204" pitchFamily="49" charset="0"/>
                      </a:rPr>
                      <m:t>[</m:t>
                    </m:r>
                    <m:r>
                      <a:rPr lang="en-US" altLang="zh-CN" sz="2000" b="0" i="1" smtClean="0">
                        <a:latin typeface="Cambria Math" panose="02040503050406030204" pitchFamily="18" charset="0"/>
                        <a:cs typeface="Consolas" panose="020B0609020204030204" pitchFamily="49" charset="0"/>
                      </a:rPr>
                      <m:t>𝑧</m:t>
                    </m:r>
                    <m:r>
                      <a:rPr lang="en-US" altLang="zh-CN" sz="2000" b="0" i="1" smtClean="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7.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𝑠𝑒𝑔𝑚𝑒𝑛𝑡</m:t>
                    </m:r>
                    <m:r>
                      <a:rPr lang="en-US" altLang="zh-CN" sz="2000" i="1" dirty="0" smtClean="0">
                        <a:latin typeface="Cambria Math" panose="02040503050406030204" pitchFamily="18" charset="0"/>
                        <a:cs typeface="Consolas" panose="020B0609020204030204" pitchFamily="49" charset="0"/>
                      </a:rPr>
                      <m:t>_</m:t>
                    </m:r>
                    <m:r>
                      <a:rPr lang="en-US" altLang="zh-CN" sz="2000" i="1" dirty="0" smtClean="0">
                        <a:latin typeface="Cambria Math" panose="02040503050406030204" pitchFamily="18" charset="0"/>
                        <a:cs typeface="Consolas" panose="020B0609020204030204" pitchFamily="49" charset="0"/>
                      </a:rPr>
                      <m:t>𝑡𝑟𝑒𝑒</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𝑞𝑢𝑒𝑟𝑦</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𝑏𝑒𝑙𝑜𝑛𝑔</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1600" dirty="0">
                  <a:latin typeface="Consolas" panose="020B0609020204030204" pitchFamily="49" charset="0"/>
                  <a:cs typeface="Consolas" panose="020B0609020204030204" pitchFamily="49" charset="0"/>
                </a:endParaRPr>
              </a:p>
              <a:p>
                <a:pPr lvl="1"/>
                <a:r>
                  <a:rPr lang="en-US" altLang="zh-CN" sz="2000" i="0" dirty="0">
                    <a:latin typeface="Consolas" panose="020B0609020204030204" pitchFamily="49" charset="0"/>
                    <a:cs typeface="Consolas" panose="020B0609020204030204" pitchFamily="49" charset="0"/>
                  </a:rPr>
                  <a:t>8.</a:t>
                </a:r>
                <a:r>
                  <a:rPr lang="en-US" altLang="zh-CN" sz="2000" i="0" dirty="0">
                    <a:latin typeface="+mj-lt"/>
                    <a:cs typeface="Consolas" panose="020B0609020204030204" pitchFamily="49" charset="0"/>
                  </a:rPr>
                  <a:t>	</a:t>
                </a:r>
                <a14:m>
                  <m:oMath xmlns:m="http://schemas.openxmlformats.org/officeDocument/2006/math">
                    <m:r>
                      <a:rPr lang="en-US" altLang="zh-CN" sz="2000" i="1" dirty="0" smtClean="0">
                        <a:latin typeface="Cambria Math" panose="02040503050406030204" pitchFamily="18" charset="0"/>
                        <a:cs typeface="Consolas" panose="020B0609020204030204" pitchFamily="49" charset="0"/>
                      </a:rPr>
                      <m:t>𝑦</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𝑓𝑎</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𝑏𝑒𝑙𝑜𝑛𝑔</m:t>
                    </m:r>
                    <m:r>
                      <a:rPr lang="en-US" altLang="zh-CN" sz="2000" i="1" dirty="0" smtClean="0">
                        <a:latin typeface="Cambria Math" panose="02040503050406030204" pitchFamily="18" charset="0"/>
                        <a:cs typeface="Consolas" panose="020B0609020204030204" pitchFamily="49" charset="0"/>
                      </a:rPr>
                      <m:t>[</m:t>
                    </m:r>
                    <m:r>
                      <a:rPr lang="en-US" altLang="zh-CN" sz="2000" i="1" dirty="0" smtClean="0">
                        <a:latin typeface="Cambria Math" panose="02040503050406030204" pitchFamily="18" charset="0"/>
                        <a:cs typeface="Consolas" panose="020B0609020204030204" pitchFamily="49" charset="0"/>
                      </a:rPr>
                      <m:t>𝑦</m:t>
                    </m:r>
                    <m:r>
                      <a:rPr lang="en-US" altLang="zh-CN" sz="2000" i="1" dirty="0" smtClean="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a:p>
                <a:pPr lvl="1"/>
                <a:r>
                  <a:rPr lang="en-US" altLang="zh-CN" sz="2000" dirty="0">
                    <a:latin typeface="Consolas" panose="020B0609020204030204" pitchFamily="49" charset="0"/>
                    <a:cs typeface="Consolas" panose="020B0609020204030204" pitchFamily="49" charset="0"/>
                  </a:rPr>
                  <a:t>9.if </a:t>
                </a:r>
                <a14:m>
                  <m:oMath xmlns:m="http://schemas.openxmlformats.org/officeDocument/2006/math">
                    <m:r>
                      <a:rPr lang="en-US" altLang="zh-CN" sz="2000" b="0" i="1" smtClean="0">
                        <a:latin typeface="Cambria Math" panose="02040503050406030204" pitchFamily="18" charset="0"/>
                        <a:cs typeface="Consolas" panose="020B0609020204030204" pitchFamily="49" charset="0"/>
                      </a:rPr>
                      <m:t>𝑦</m:t>
                    </m:r>
                    <m:r>
                      <a:rPr lang="en-US" altLang="zh-CN" sz="2000" b="0" i="1" smtClean="0">
                        <a:latin typeface="Cambria Math" panose="02040503050406030204" pitchFamily="18" charset="0"/>
                        <a:cs typeface="Consolas" panose="020B0609020204030204" pitchFamily="49" charset="0"/>
                      </a:rPr>
                      <m:t>≠</m:t>
                    </m:r>
                    <m:r>
                      <a:rPr lang="en-US" altLang="zh-CN" sz="2000" b="0" i="1" dirty="0" smtClean="0">
                        <a:latin typeface="Cambria Math" panose="02040503050406030204" pitchFamily="18" charset="0"/>
                        <a:cs typeface="Consolas" panose="020B0609020204030204" pitchFamily="49" charset="0"/>
                      </a:rPr>
                      <m:t>𝑧</m:t>
                    </m:r>
                    <m:r>
                      <a:rPr lang="en-US" altLang="zh-CN" sz="2000" i="1" dirty="0">
                        <a:latin typeface="Cambria Math" panose="02040503050406030204" pitchFamily="18" charset="0"/>
                        <a:cs typeface="Consolas" panose="020B0609020204030204" pitchFamily="49" charset="0"/>
                      </a:rPr>
                      <m:t> </m:t>
                    </m:r>
                    <m:r>
                      <a:rPr lang="en-US" altLang="zh-CN" sz="2000" i="1" dirty="0" err="1">
                        <a:latin typeface="Cambria Math" panose="02040503050406030204" pitchFamily="18" charset="0"/>
                        <a:cs typeface="Consolas" panose="020B0609020204030204" pitchFamily="49" charset="0"/>
                      </a:rPr>
                      <m:t>𝑠𝑒𝑔𝑚𝑒𝑛𝑡</m:t>
                    </m:r>
                    <m:r>
                      <a:rPr lang="en-US" altLang="zh-CN" sz="2000" i="1" dirty="0" err="1">
                        <a:latin typeface="Cambria Math" panose="02040503050406030204" pitchFamily="18" charset="0"/>
                        <a:cs typeface="Consolas" panose="020B0609020204030204" pitchFamily="49" charset="0"/>
                      </a:rPr>
                      <m:t>_</m:t>
                    </m:r>
                    <m:r>
                      <a:rPr lang="en-US" altLang="zh-CN" sz="2000" i="1" dirty="0" err="1">
                        <a:latin typeface="Cambria Math" panose="02040503050406030204" pitchFamily="18" charset="0"/>
                        <a:cs typeface="Consolas" panose="020B0609020204030204" pitchFamily="49" charset="0"/>
                      </a:rPr>
                      <m:t>𝑡𝑟𝑒𝑒</m:t>
                    </m:r>
                    <m:r>
                      <a:rPr lang="en-US" altLang="zh-CN" sz="2000" i="1" dirty="0" err="1">
                        <a:latin typeface="Cambria Math" panose="02040503050406030204" pitchFamily="18" charset="0"/>
                        <a:cs typeface="Consolas" panose="020B0609020204030204" pitchFamily="49" charset="0"/>
                      </a:rPr>
                      <m:t>.</m:t>
                    </m:r>
                    <m:r>
                      <a:rPr lang="en-US" altLang="zh-CN" sz="2000" i="1" dirty="0" err="1">
                        <a:latin typeface="Cambria Math" panose="02040503050406030204" pitchFamily="18" charset="0"/>
                        <a:cs typeface="Consolas" panose="020B0609020204030204" pitchFamily="49" charset="0"/>
                      </a:rPr>
                      <m:t>𝑞𝑢𝑒𝑟𝑦</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𝑧</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1</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𝐷𝐹𝑁</m:t>
                    </m:r>
                    <m:r>
                      <a:rPr lang="en-US" altLang="zh-CN" sz="2000" i="1" dirty="0">
                        <a:latin typeface="Cambria Math" panose="02040503050406030204" pitchFamily="18" charset="0"/>
                        <a:cs typeface="Consolas" panose="020B0609020204030204" pitchFamily="49" charset="0"/>
                      </a:rPr>
                      <m:t>[</m:t>
                    </m:r>
                    <m:r>
                      <a:rPr lang="en-US" altLang="zh-CN" sz="2000" i="1" dirty="0">
                        <a:latin typeface="Cambria Math" panose="02040503050406030204" pitchFamily="18" charset="0"/>
                        <a:cs typeface="Consolas" panose="020B0609020204030204" pitchFamily="49" charset="0"/>
                      </a:rPr>
                      <m:t>𝑦</m:t>
                    </m:r>
                    <m:r>
                      <a:rPr lang="en-US" altLang="zh-CN" sz="2000" i="1" dirty="0">
                        <a:latin typeface="Cambria Math" panose="02040503050406030204" pitchFamily="18" charset="0"/>
                        <a:cs typeface="Consolas" panose="020B0609020204030204" pitchFamily="49" charset="0"/>
                      </a:rPr>
                      <m:t>])</m:t>
                    </m:r>
                  </m:oMath>
                </a14:m>
                <a:endParaRPr lang="en-US" altLang="zh-CN" sz="2000" dirty="0">
                  <a:latin typeface="Consolas" panose="020B0609020204030204" pitchFamily="49" charset="0"/>
                  <a:cs typeface="Consolas" panose="020B0609020204030204" pitchFamily="49"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7" y="2084832"/>
                <a:ext cx="9720073" cy="4023360"/>
              </a:xfrm>
              <a:blipFill>
                <a:blip r:embed="rId2"/>
                <a:stretch>
                  <a:fillRect t="-15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904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时间复杂度及其证明</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2"/>
                <a:ext cx="9720073" cy="4023360"/>
              </a:xfrm>
            </p:spPr>
            <p:txBody>
              <a:bodyPr>
                <a:normAutofit/>
              </a:bodyPr>
              <a:lstStyle/>
              <a:p>
                <a:pPr lvl="1"/>
                <a:r>
                  <a:rPr lang="zh-CN" altLang="en-US" sz="2400" dirty="0"/>
                  <a:t>单点的修改和查询是线段树的时间复杂度</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sSub>
                          <m:sSubPr>
                            <m:ctrlPr>
                              <a:rPr lang="en-US" altLang="zh-CN" sz="2400" b="0" i="1" smtClean="0">
                                <a:latin typeface="Cambria Math" panose="02040503050406030204" pitchFamily="18" charset="0"/>
                              </a:rPr>
                            </m:ctrlPr>
                          </m:sSubPr>
                          <m:e>
                            <m:r>
                              <m:rPr>
                                <m:sty m:val="p"/>
                              </m:rPr>
                              <a:rPr lang="en-US" altLang="zh-CN" sz="2400" b="0" i="0" smtClean="0">
                                <a:latin typeface="Cambria Math" panose="02040503050406030204" pitchFamily="18" charset="0"/>
                              </a:rPr>
                              <m:t>log</m:t>
                            </m:r>
                          </m:e>
                          <m:sub>
                            <m:r>
                              <a:rPr lang="en-US" altLang="zh-CN" sz="2400" b="0" i="1" smtClean="0">
                                <a:latin typeface="Cambria Math" panose="02040503050406030204" pitchFamily="18" charset="0"/>
                              </a:rPr>
                              <m:t>2</m:t>
                            </m:r>
                          </m:sub>
                        </m:sSub>
                      </m:fName>
                      <m:e>
                        <m:r>
                          <a:rPr lang="en-US" altLang="zh-CN" sz="2400" b="0" i="1" smtClean="0">
                            <a:latin typeface="Cambria Math" panose="02040503050406030204" pitchFamily="18" charset="0"/>
                          </a:rPr>
                          <m:t>𝑛</m:t>
                        </m:r>
                      </m:e>
                    </m:func>
                    <m:r>
                      <a:rPr lang="en-US" altLang="zh-CN" sz="2400" b="0" i="1" smtClean="0">
                        <a:latin typeface="Cambria Math" panose="02040503050406030204" pitchFamily="18" charset="0"/>
                      </a:rPr>
                      <m:t>)</m:t>
                    </m:r>
                  </m:oMath>
                </a14:m>
                <a:endParaRPr lang="en-US" altLang="zh-CN" sz="2400" dirty="0"/>
              </a:p>
              <a:p>
                <a:pPr marL="128016" lvl="1" indent="0">
                  <a:buNone/>
                </a:pPr>
                <a:endParaRPr lang="en-US" altLang="zh-CN" sz="2400" dirty="0"/>
              </a:p>
              <a:p>
                <a:pPr lvl="1"/>
                <a:r>
                  <a:rPr lang="zh-CN" altLang="en-US" sz="2400" dirty="0"/>
                  <a:t>可以证明，路径上修改和查询的复杂度</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Ο</m:t>
                    </m:r>
                    <m:r>
                      <a:rPr lang="en-US" altLang="zh-CN" sz="2400" b="0" i="1" smtClean="0">
                        <a:latin typeface="Cambria Math" panose="02040503050406030204" pitchFamily="18" charset="0"/>
                        <a:ea typeface="Cambria Math" panose="02040503050406030204" pitchFamily="18" charset="0"/>
                      </a:rPr>
                      <m:t>(</m:t>
                    </m:r>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2</m:t>
                                </m:r>
                              </m:sub>
                            </m:sSub>
                          </m:fName>
                          <m:e>
                            <m:r>
                              <a:rPr lang="en-US" altLang="zh-CN" sz="2400" i="1">
                                <a:latin typeface="Cambria Math" panose="02040503050406030204" pitchFamily="18" charset="0"/>
                              </a:rPr>
                              <m:t>𝑛</m:t>
                            </m:r>
                          </m:e>
                        </m:func>
                        <m:r>
                          <a:rPr lang="en-US" altLang="zh-CN" sz="2400" b="0" i="1" smtClean="0">
                            <a:latin typeface="Cambria Math" panose="02040503050406030204" pitchFamily="18" charset="0"/>
                            <a:ea typeface="Cambria Math" panose="02040503050406030204" pitchFamily="18" charset="0"/>
                          </a:rPr>
                          <m:t>)</m:t>
                        </m:r>
                      </m:e>
                      <m:sup>
                        <m:r>
                          <a:rPr lang="en-US" altLang="zh-CN" sz="2400" b="0" i="1" smtClean="0">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2"/>
                <a:ext cx="9720073" cy="4023360"/>
              </a:xfrm>
              <a:blipFill>
                <a:blip r:embed="rId2"/>
                <a:stretch>
                  <a:fillRect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0686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时间复杂度及其证明</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7" y="2084832"/>
                <a:ext cx="9720073" cy="4023360"/>
              </a:xfrm>
            </p:spPr>
            <p:txBody>
              <a:bodyPr>
                <a:normAutofit/>
              </a:bodyPr>
              <a:lstStyle/>
              <a:p>
                <a:pPr lvl="1"/>
                <a:r>
                  <a:rPr lang="zh-CN" altLang="en-US" sz="2400" dirty="0"/>
                  <a:t>定理</a:t>
                </a:r>
                <a:r>
                  <a:rPr lang="en-US" altLang="zh-CN" sz="2400" dirty="0"/>
                  <a:t>1</a:t>
                </a:r>
                <a:r>
                  <a:rPr lang="zh-CN" altLang="en-US" sz="2400" dirty="0"/>
                  <a:t>：</a:t>
                </a:r>
                <a:endParaRPr lang="en-US" altLang="zh-CN" sz="2400" dirty="0"/>
              </a:p>
              <a:p>
                <a:pPr lvl="1"/>
                <a:r>
                  <a:rPr lang="zh-CN" altLang="en-US" sz="2400" dirty="0"/>
                  <a:t>如果</a:t>
                </a:r>
                <a14:m>
                  <m:oMath xmlns:m="http://schemas.openxmlformats.org/officeDocument/2006/math">
                    <m:r>
                      <a:rPr lang="en-US" altLang="zh-CN" sz="2400" i="1" dirty="0" smtClean="0">
                        <a:latin typeface="Cambria Math" panose="02040503050406030204" pitchFamily="18" charset="0"/>
                      </a:rPr>
                      <m:t>𝑣</m:t>
                    </m:r>
                  </m:oMath>
                </a14:m>
                <a:r>
                  <a:rPr lang="zh-CN" altLang="en-US" sz="2400" dirty="0"/>
                  <a:t>是</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的儿子，且</a:t>
                </a:r>
                <a14:m>
                  <m:oMath xmlns:m="http://schemas.openxmlformats.org/officeDocument/2006/math">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𝑢</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𝑣</m:t>
                    </m:r>
                    <m:r>
                      <a:rPr lang="en-US" altLang="zh-CN" sz="2400" i="1" dirty="0" smtClean="0">
                        <a:latin typeface="Cambria Math" panose="02040503050406030204" pitchFamily="18" charset="0"/>
                      </a:rPr>
                      <m:t>)</m:t>
                    </m:r>
                  </m:oMath>
                </a14:m>
                <a:r>
                  <a:rPr lang="zh-CN" altLang="en-US" sz="2400" dirty="0"/>
                  <a:t>是一条轻边，那么</a:t>
                </a:r>
                <a14:m>
                  <m:oMath xmlns:m="http://schemas.openxmlformats.org/officeDocument/2006/math">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&lt;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𝑠𝑖𝑧𝑒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2</m:t>
                        </m:r>
                      </m:den>
                    </m:f>
                  </m:oMath>
                </a14:m>
                <a:endParaRPr lang="en-US" altLang="zh-CN" sz="2400" b="0" dirty="0"/>
              </a:p>
              <a:p>
                <a:pPr lvl="1"/>
                <a:endParaRPr lang="en-US" altLang="zh-CN" sz="2400" dirty="0"/>
              </a:p>
              <a:p>
                <a:pPr lvl="1"/>
                <a:r>
                  <a:rPr lang="zh-CN" altLang="en-US" sz="2400" b="0" dirty="0"/>
                  <a:t>证明：</a:t>
                </a:r>
                <a:endParaRPr lang="en-US" altLang="zh-CN" sz="2400" b="0" dirty="0"/>
              </a:p>
              <a:p>
                <a:pPr lvl="1"/>
                <a:r>
                  <a:rPr lang="zh-CN" altLang="en-US" sz="2400" dirty="0"/>
                  <a:t>假设</a:t>
                </a:r>
                <a14:m>
                  <m:oMath xmlns:m="http://schemas.openxmlformats.org/officeDocument/2006/math">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𝑠𝑖𝑧𝑒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2</m:t>
                        </m:r>
                      </m:den>
                    </m:f>
                  </m:oMath>
                </a14:m>
                <a:r>
                  <a:rPr lang="zh-CN" altLang="en-US" sz="2400" b="0" dirty="0"/>
                  <a:t>，由于</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oMath>
                </a14:m>
                <a:r>
                  <a:rPr lang="zh-CN" altLang="en-US" sz="2400" b="0" dirty="0"/>
                  <a:t>是一条轻边，那么一定存在一条从</a:t>
                </a:r>
                <a14:m>
                  <m:oMath xmlns:m="http://schemas.openxmlformats.org/officeDocument/2006/math">
                    <m:r>
                      <a:rPr lang="en-US" altLang="zh-CN" sz="2400" b="0" i="1" smtClean="0">
                        <a:latin typeface="Cambria Math" panose="02040503050406030204" pitchFamily="18" charset="0"/>
                      </a:rPr>
                      <m:t>𝑢</m:t>
                    </m:r>
                  </m:oMath>
                </a14:m>
                <a:r>
                  <a:rPr lang="zh-CN" altLang="en-US" sz="2400" b="0" dirty="0"/>
                  <a:t>出发的重边，记为</a:t>
                </a:r>
                <a14:m>
                  <m:oMath xmlns:m="http://schemas.openxmlformats.org/officeDocument/2006/math">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oMath>
                </a14:m>
                <a:r>
                  <a:rPr lang="zh-CN" altLang="en-US" sz="2400" b="0" dirty="0"/>
                  <a:t>，根据重边的定义，</a:t>
                </a:r>
                <a:r>
                  <a:rPr lang="zh-CN" altLang="en-US" sz="2400" dirty="0"/>
                  <a:t>则有</a:t>
                </a:r>
                <a:endParaRPr lang="en-US" altLang="zh-CN" sz="2400" dirty="0"/>
              </a:p>
              <a:p>
                <a:pPr lvl="1"/>
                <a14:m>
                  <m:oMath xmlns:m="http://schemas.openxmlformats.org/officeDocument/2006/math">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𝑤</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𝑣</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𝑠𝑖𝑧𝑒</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oMath>
                </a14:m>
                <a:endParaRPr lang="en-US" altLang="zh-CN" sz="2400" b="0" dirty="0"/>
              </a:p>
              <a:p>
                <a:pPr lvl="1"/>
                <a:r>
                  <a:rPr lang="zh-CN" altLang="en-US" sz="2400" dirty="0"/>
                  <a:t>不等式矛盾！</a:t>
                </a:r>
                <a:endParaRPr lang="en-US" altLang="zh-CN" sz="24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7" y="2084832"/>
                <a:ext cx="9720073" cy="4023360"/>
              </a:xfrm>
              <a:blipFill>
                <a:blip r:embed="rId2"/>
                <a:stretch>
                  <a:fillRect t="-2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56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1000"/>
                                        <p:tgtEl>
                                          <p:spTgt spid="3">
                                            <p:txEl>
                                              <p:pRg st="3" end="3"/>
                                            </p:txEl>
                                          </p:spTgt>
                                        </p:tgtEl>
                                      </p:cBhvr>
                                    </p:animEffect>
                                    <p:anim calcmode="lin" valueType="num">
                                      <p:cBhvr>
                                        <p:cTn id="2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时间复杂度及其证明</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084831"/>
                <a:ext cx="9720073" cy="4307579"/>
              </a:xfrm>
            </p:spPr>
            <p:txBody>
              <a:bodyPr>
                <a:noAutofit/>
              </a:bodyPr>
              <a:lstStyle/>
              <a:p>
                <a:pPr lvl="1"/>
                <a:r>
                  <a:rPr lang="zh-CN" altLang="en-US" sz="2400" dirty="0"/>
                  <a:t>引理：</a:t>
                </a:r>
                <a:endParaRPr lang="en-US" altLang="zh-CN" sz="2400" dirty="0"/>
              </a:p>
              <a:p>
                <a:pPr lvl="1"/>
                <a:r>
                  <a:rPr lang="zh-CN" altLang="en-US" sz="2400" dirty="0"/>
                  <a:t>令</a:t>
                </a:r>
                <a14:m>
                  <m:oMath xmlns:m="http://schemas.openxmlformats.org/officeDocument/2006/math">
                    <m:r>
                      <a:rPr lang="en-US" altLang="zh-CN" sz="2400" b="0" i="1" smtClean="0">
                        <a:latin typeface="Cambria Math" panose="02040503050406030204" pitchFamily="18" charset="0"/>
                      </a:rPr>
                      <m:t>𝑙𝑖𝑔</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_</m:t>
                    </m:r>
                    <m:r>
                      <a:rPr lang="en-US" altLang="zh-CN" sz="2400" b="0" i="1" smtClean="0">
                        <a:latin typeface="Cambria Math" panose="02040503050406030204" pitchFamily="18" charset="0"/>
                      </a:rPr>
                      <m:t>𝑑𝑒𝑝𝑡</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r>
                      <a:rPr lang="zh-CN" altLang="en-US" sz="2400" i="1">
                        <a:latin typeface="Cambria Math" panose="02040503050406030204" pitchFamily="18" charset="0"/>
                      </a:rPr>
                      <m:t>表示</m:t>
                    </m:r>
                  </m:oMath>
                </a14:m>
                <a:r>
                  <a:rPr lang="zh-CN" altLang="en-US" sz="2400" dirty="0"/>
                  <a:t>从</a:t>
                </a:r>
                <a14:m>
                  <m:oMath xmlns:m="http://schemas.openxmlformats.org/officeDocument/2006/math">
                    <m:r>
                      <a:rPr lang="en-US" altLang="zh-CN" sz="2400" b="0" i="1" smtClean="0">
                        <a:latin typeface="Cambria Math" panose="02040503050406030204" pitchFamily="18" charset="0"/>
                      </a:rPr>
                      <m:t>𝑢</m:t>
                    </m:r>
                  </m:oMath>
                </a14:m>
                <a:r>
                  <a:rPr lang="zh-CN" altLang="en-US" sz="2400" dirty="0"/>
                  <a:t>到根经过的轻边个数</a:t>
                </a:r>
                <a:endParaRPr lang="en-US" altLang="zh-CN" sz="2400" dirty="0"/>
              </a:p>
              <a:p>
                <a:pPr lvl="1"/>
                <a:r>
                  <a:rPr lang="zh-CN" altLang="en-US" sz="2400" dirty="0"/>
                  <a:t>则有</a:t>
                </a:r>
                <a14:m>
                  <m:oMath xmlns:m="http://schemas.openxmlformats.org/officeDocument/2006/math">
                    <m:r>
                      <a:rPr lang="en-US" altLang="zh-CN" sz="2400" b="0" i="1" smtClean="0">
                        <a:latin typeface="Cambria Math" panose="02040503050406030204" pitchFamily="18" charset="0"/>
                      </a:rPr>
                      <m:t>𝑙𝑖𝑔</m:t>
                    </m:r>
                    <m:r>
                      <a:rPr lang="en-US" altLang="zh-CN" sz="2400" b="0" i="1" smtClean="0">
                        <a:latin typeface="Cambria Math" panose="02040503050406030204" pitchFamily="18" charset="0"/>
                      </a:rPr>
                      <m:t>h</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_</m:t>
                    </m:r>
                    <m:r>
                      <a:rPr lang="en-US" altLang="zh-CN" sz="2400" b="0" i="1" smtClean="0">
                        <a:latin typeface="Cambria Math" panose="02040503050406030204" pitchFamily="18" charset="0"/>
                      </a:rPr>
                      <m:t>𝑑𝑒𝑝𝑡</m:t>
                    </m:r>
                    <m:r>
                      <a:rPr lang="en-US" altLang="zh-CN" sz="2400" b="0" i="1" smtClean="0">
                        <a:latin typeface="Cambria Math" panose="02040503050406030204" pitchFamily="18" charset="0"/>
                      </a:rPr>
                      <m:t>h</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𝑢</m:t>
                        </m:r>
                      </m:e>
                    </m:d>
                    <m:r>
                      <a:rPr lang="en-US" altLang="zh-CN" sz="2400" b="0" i="1" smtClean="0">
                        <a:latin typeface="Cambria Math" panose="02040503050406030204" pitchFamily="18" charset="0"/>
                      </a:rPr>
                      <m:t>≤</m:t>
                    </m:r>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2</m:t>
                            </m:r>
                          </m:sub>
                        </m:sSub>
                      </m:fName>
                      <m:e>
                        <m:r>
                          <a:rPr lang="en-US" altLang="zh-CN" sz="2400" i="1">
                            <a:latin typeface="Cambria Math" panose="02040503050406030204" pitchFamily="18" charset="0"/>
                          </a:rPr>
                          <m:t>𝑛</m:t>
                        </m:r>
                      </m:e>
                    </m:func>
                  </m:oMath>
                </a14:m>
                <a:endParaRPr lang="en-US" altLang="zh-CN" sz="2400" dirty="0"/>
              </a:p>
              <a:p>
                <a:pPr lvl="1"/>
                <a:endParaRPr lang="en-US" altLang="zh-CN" sz="2400" dirty="0"/>
              </a:p>
              <a:p>
                <a:pPr lvl="1"/>
                <a:r>
                  <a:rPr lang="zh-CN" altLang="en-US" sz="2400" dirty="0"/>
                  <a:t>证明：</a:t>
                </a:r>
                <a:endParaRPr lang="en-US" altLang="zh-CN" sz="2400" dirty="0"/>
              </a:p>
              <a:p>
                <a:pPr lvl="1"/>
                <a:r>
                  <a:rPr lang="zh-CN" altLang="en-US" sz="2400" dirty="0"/>
                  <a:t>由定理</a:t>
                </a:r>
                <a:r>
                  <a:rPr lang="en-US" altLang="zh-CN" sz="2400" dirty="0"/>
                  <a:t>1</a:t>
                </a:r>
                <a:r>
                  <a:rPr lang="zh-CN" altLang="en-US" sz="2400" dirty="0"/>
                  <a:t>，如果经过了一条轻边，当前子树点的个数至多变为原来的一半。最初子树的点为</a:t>
                </a:r>
                <a14:m>
                  <m:oMath xmlns:m="http://schemas.openxmlformats.org/officeDocument/2006/math">
                    <m:r>
                      <a:rPr lang="en-US" altLang="zh-CN" sz="2400" b="0" i="1" smtClean="0">
                        <a:latin typeface="Cambria Math" panose="02040503050406030204" pitchFamily="18" charset="0"/>
                      </a:rPr>
                      <m:t>𝑛</m:t>
                    </m:r>
                  </m:oMath>
                </a14:m>
                <a:r>
                  <a:rPr lang="zh-CN" altLang="en-US" sz="2400" dirty="0"/>
                  <a:t>，</a:t>
                </a:r>
                <a14:m>
                  <m:oMath xmlns:m="http://schemas.openxmlformats.org/officeDocument/2006/math">
                    <m:r>
                      <a:rPr lang="en-US" altLang="zh-CN" sz="2400" b="0" i="1" dirty="0" smtClean="0">
                        <a:latin typeface="Cambria Math" panose="02040503050406030204" pitchFamily="18" charset="0"/>
                      </a:rPr>
                      <m:t>𝑢</m:t>
                    </m:r>
                  </m:oMath>
                </a14:m>
                <a:r>
                  <a:rPr lang="zh-CN" altLang="en-US" sz="2400" dirty="0"/>
                  <a:t>的子树的点的个数至少为</a:t>
                </a:r>
                <a14:m>
                  <m:oMath xmlns:m="http://schemas.openxmlformats.org/officeDocument/2006/math">
                    <m:r>
                      <a:rPr lang="en-US" altLang="zh-CN" sz="2400" i="1" dirty="0">
                        <a:latin typeface="Cambria Math" panose="02040503050406030204" pitchFamily="18" charset="0"/>
                      </a:rPr>
                      <m:t>1</m:t>
                    </m:r>
                  </m:oMath>
                </a14:m>
                <a:r>
                  <a:rPr lang="zh-CN" altLang="en-US" sz="2400" dirty="0"/>
                  <a:t>，所以至多经过</a:t>
                </a:r>
                <a14:m>
                  <m:oMath xmlns:m="http://schemas.openxmlformats.org/officeDocument/2006/math">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2</m:t>
                            </m:r>
                          </m:sub>
                        </m:sSub>
                      </m:fName>
                      <m:e>
                        <m:r>
                          <a:rPr lang="en-US" altLang="zh-CN" sz="2400" i="1">
                            <a:latin typeface="Cambria Math" panose="02040503050406030204" pitchFamily="18" charset="0"/>
                          </a:rPr>
                          <m:t>𝑛</m:t>
                        </m:r>
                      </m:e>
                    </m:func>
                  </m:oMath>
                </a14:m>
                <a:r>
                  <a:rPr lang="zh-CN" altLang="en-US" sz="2400" dirty="0"/>
                  <a:t>条轻边。</a:t>
                </a:r>
                <a:endParaRPr lang="en-US" altLang="zh-CN" sz="2400" dirty="0"/>
              </a:p>
              <a:p>
                <a:pPr lvl="1"/>
                <a:r>
                  <a:rPr lang="zh-CN" altLang="en-US" sz="2400" dirty="0"/>
                  <a:t>由这个引理，我们也可以得知，每个点到根的路径上的轻边和重路径条数都不超过</a:t>
                </a:r>
                <a14:m>
                  <m:oMath xmlns:m="http://schemas.openxmlformats.org/officeDocument/2006/math">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2</m:t>
                            </m:r>
                          </m:sub>
                        </m:sSub>
                      </m:fName>
                      <m:e>
                        <m:r>
                          <a:rPr lang="en-US" altLang="zh-CN" sz="2400" i="1">
                            <a:latin typeface="Cambria Math" panose="02040503050406030204" pitchFamily="18" charset="0"/>
                          </a:rPr>
                          <m:t>𝑛</m:t>
                        </m:r>
                      </m:e>
                    </m:func>
                  </m:oMath>
                </a14:m>
                <a:r>
                  <a:rPr lang="zh-CN" altLang="en-US" sz="2400" dirty="0"/>
                  <a:t>。</a:t>
                </a:r>
                <a:endParaRPr lang="en-US" altLang="zh-CN" sz="2400" dirty="0"/>
              </a:p>
              <a:p>
                <a:pPr lvl="1"/>
                <a:r>
                  <a:rPr lang="zh-CN" altLang="en-US" sz="2400" dirty="0"/>
                  <a:t>所以路径修改或查询操作的时间复杂度是</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Ο</m:t>
                    </m:r>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sSub>
                              <m:sSubPr>
                                <m:ctrlPr>
                                  <a:rPr lang="en-US" altLang="zh-CN" sz="2400" i="1">
                                    <a:latin typeface="Cambria Math" panose="02040503050406030204" pitchFamily="18" charset="0"/>
                                  </a:rPr>
                                </m:ctrlPr>
                              </m:sSubPr>
                              <m:e>
                                <m:r>
                                  <m:rPr>
                                    <m:sty m:val="p"/>
                                  </m:rPr>
                                  <a:rPr lang="en-US" altLang="zh-CN" sz="2400">
                                    <a:latin typeface="Cambria Math" panose="02040503050406030204" pitchFamily="18" charset="0"/>
                                  </a:rPr>
                                  <m:t>log</m:t>
                                </m:r>
                              </m:e>
                              <m:sub>
                                <m:r>
                                  <a:rPr lang="en-US" altLang="zh-CN" sz="2400" i="1">
                                    <a:latin typeface="Cambria Math" panose="02040503050406030204" pitchFamily="18" charset="0"/>
                                  </a:rPr>
                                  <m:t>2</m:t>
                                </m:r>
                              </m:sub>
                            </m:sSub>
                          </m:fName>
                          <m:e>
                            <m:r>
                              <a:rPr lang="en-US" altLang="zh-CN" sz="2400" i="1">
                                <a:latin typeface="Cambria Math" panose="02040503050406030204" pitchFamily="18" charset="0"/>
                              </a:rPr>
                              <m:t>𝑛</m:t>
                            </m:r>
                          </m:e>
                        </m:func>
                        <m:r>
                          <a:rPr lang="en-US" altLang="zh-CN" sz="2400" i="1">
                            <a:latin typeface="Cambria Math" panose="02040503050406030204" pitchFamily="18" charset="0"/>
                            <a:ea typeface="Cambria Math" panose="02040503050406030204" pitchFamily="18" charset="0"/>
                          </a:rPr>
                          <m:t>)</m:t>
                        </m:r>
                      </m:e>
                      <m:sup>
                        <m:r>
                          <a:rPr lang="en-US" altLang="zh-CN" sz="2400" i="1">
                            <a:latin typeface="Cambria Math" panose="02040503050406030204" pitchFamily="18" charset="0"/>
                            <a:ea typeface="Cambria Math" panose="02040503050406030204" pitchFamily="18" charset="0"/>
                          </a:rPr>
                          <m:t>2</m:t>
                        </m:r>
                      </m:sup>
                    </m:sSup>
                    <m:r>
                      <a:rPr lang="en-US" altLang="zh-CN" sz="2400" b="0" i="1" smtClean="0">
                        <a:latin typeface="Cambria Math" panose="02040503050406030204" pitchFamily="18" charset="0"/>
                        <a:ea typeface="Cambria Math" panose="02040503050406030204" pitchFamily="18" charset="0"/>
                      </a:rPr>
                      <m:t>)</m:t>
                    </m:r>
                  </m:oMath>
                </a14:m>
                <a:r>
                  <a:rPr lang="zh-CN" altLang="en-US" sz="2400" dirty="0"/>
                  <a:t>。</a:t>
                </a:r>
                <a:endParaRPr lang="en-US" altLang="zh-CN" sz="2400" dirty="0"/>
              </a:p>
              <a:p>
                <a:pPr lvl="1"/>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084831"/>
                <a:ext cx="9720073" cy="4307579"/>
              </a:xfrm>
              <a:blipFill>
                <a:blip r:embed="rId2"/>
                <a:stretch>
                  <a:fillRect t="-1839" r="-940" b="-18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008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anim calcmode="lin" valueType="num">
                                      <p:cBhvr>
                                        <p:cTn id="4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9" dur="900" decel="100000" fill="hold"/>
                                        <p:tgtEl>
                                          <p:spTgt spid="3">
                                            <p:txEl>
                                              <p:pRg st="6" end="6"/>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3">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B050F-E9A1-40D3-8588-60A7FCB74009}"/>
              </a:ext>
            </a:extLst>
          </p:cNvPr>
          <p:cNvSpPr>
            <a:spLocks noGrp="1"/>
          </p:cNvSpPr>
          <p:nvPr>
            <p:ph type="title"/>
          </p:nvPr>
        </p:nvSpPr>
        <p:spPr/>
        <p:txBody>
          <a:bodyPr/>
          <a:lstStyle/>
          <a:p>
            <a:r>
              <a:rPr lang="zh-CN" altLang="en-US" dirty="0"/>
              <a:t>另一种查询方法</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68B3862-6C37-4306-9453-8B2B7FFBAFEF}"/>
                  </a:ext>
                </a:extLst>
              </p:cNvPr>
              <p:cNvSpPr>
                <a:spLocks noGrp="1"/>
              </p:cNvSpPr>
              <p:nvPr>
                <p:ph idx="1"/>
              </p:nvPr>
            </p:nvSpPr>
            <p:spPr/>
            <p:txBody>
              <a:bodyPr>
                <a:normAutofit lnSpcReduction="10000"/>
              </a:bodyPr>
              <a:lstStyle/>
              <a:p>
                <a:r>
                  <a:rPr lang="zh-CN" altLang="en-US" dirty="0"/>
                  <a:t>刚刚说过可以不需要额外求</a:t>
                </a:r>
                <a:r>
                  <a:rPr lang="en-US" altLang="zh-CN" dirty="0" err="1"/>
                  <a:t>lca</a:t>
                </a:r>
                <a:r>
                  <a:rPr lang="zh-CN" altLang="en-US" dirty="0"/>
                  <a:t>即可修改或查询，现给出方法。</a:t>
                </a:r>
                <a:endParaRPr lang="en-US" altLang="zh-CN" dirty="0"/>
              </a:p>
              <a:p>
                <a:r>
                  <a:rPr lang="zh-CN" altLang="en-US" dirty="0"/>
                  <a:t>额外记录每个点</a:t>
                </a:r>
                <a14:m>
                  <m:oMath xmlns:m="http://schemas.openxmlformats.org/officeDocument/2006/math">
                    <m:r>
                      <a:rPr lang="en-US" altLang="zh-CN" i="1" dirty="0" smtClean="0">
                        <a:latin typeface="Cambria Math" panose="02040503050406030204" pitchFamily="18" charset="0"/>
                      </a:rPr>
                      <m:t>𝑥</m:t>
                    </m:r>
                    <m:r>
                      <a:rPr lang="zh-CN" altLang="en-US" i="1" dirty="0" smtClean="0">
                        <a:latin typeface="Cambria Math" panose="02040503050406030204" pitchFamily="18" charset="0"/>
                      </a:rPr>
                      <m:t>深度</m:t>
                    </m:r>
                    <m:r>
                      <a:rPr lang="en-US" altLang="zh-CN" i="1" dirty="0" smtClean="0">
                        <a:latin typeface="Cambria Math" panose="02040503050406030204" pitchFamily="18" charset="0"/>
                      </a:rPr>
                      <m:t>𝑑𝑒𝑝𝑡</m:t>
                    </m:r>
                    <m:r>
                      <a:rPr lang="en-US" altLang="zh-CN" i="1" dirty="0" smtClean="0">
                        <a:latin typeface="Cambria Math" panose="02040503050406030204" pitchFamily="18" charset="0"/>
                      </a:rPr>
                      <m:t>h</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。设询问路径</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oMath>
                </a14:m>
                <a:endParaRPr lang="en-US" altLang="zh-CN" b="0" dirty="0"/>
              </a:p>
              <a:p>
                <a:r>
                  <a:rPr lang="en-US" altLang="zh-CN" dirty="0">
                    <a:latin typeface="Consolas" panose="020B0609020204030204" pitchFamily="49" charset="0"/>
                  </a:rPr>
                  <a:t>1.while </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𝑏𝑒𝑙</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𝑥</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𝑏𝑒𝑙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oMath>
                </a14:m>
                <a:endParaRPr lang="en-US" altLang="zh-CN" dirty="0"/>
              </a:p>
              <a:p>
                <a:r>
                  <a:rPr lang="en-US" altLang="zh-CN" dirty="0">
                    <a:latin typeface="Consolas" panose="020B0609020204030204" pitchFamily="49" charset="0"/>
                  </a:rPr>
                  <a:t>2.	if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𝑑𝑒𝑝𝑡</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𝑏𝑒𝑙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d>
                        <m:r>
                          <a:rPr lang="en-US" altLang="zh-CN" b="0" i="1" smtClean="0">
                            <a:latin typeface="Cambria Math" panose="02040503050406030204" pitchFamily="18" charset="0"/>
                          </a:rPr>
                          <m:t>&lt;</m:t>
                        </m:r>
                        <m:r>
                          <a:rPr lang="en-US" altLang="zh-CN" b="0" i="1" smtClean="0">
                            <a:latin typeface="Cambria Math" panose="02040503050406030204" pitchFamily="18" charset="0"/>
                          </a:rPr>
                          <m:t>𝑑𝑒𝑝𝑡</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𝑏𝑒𝑙</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e>
                        </m:d>
                      </m:e>
                    </m:d>
                    <m:r>
                      <a:rPr lang="en-US" altLang="zh-CN" b="0" i="1" smtClean="0">
                        <a:latin typeface="Cambria Math" panose="02040503050406030204" pitchFamily="18" charset="0"/>
                      </a:rPr>
                      <m:t>     </m:t>
                    </m:r>
                    <m:r>
                      <a:rPr lang="en-US" altLang="zh-CN" b="0" i="1" smtClean="0">
                        <a:latin typeface="Cambria Math" panose="02040503050406030204" pitchFamily="18" charset="0"/>
                      </a:rPr>
                      <m:t>𝑠𝑤𝑎𝑝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oMath>
                </a14:m>
                <a:r>
                  <a:rPr lang="en-US" altLang="zh-CN" dirty="0">
                    <a:latin typeface="Consolas" panose="020B0609020204030204" pitchFamily="49" charset="0"/>
                  </a:rPr>
                  <a:t>	</a:t>
                </a:r>
              </a:p>
              <a:p>
                <a:pPr marL="0" indent="0">
                  <a:buNone/>
                </a:pPr>
                <a:r>
                  <a:rPr lang="en-US" altLang="zh-CN" dirty="0">
                    <a:latin typeface="Consolas" panose="020B0609020204030204" pitchFamily="49" charset="0"/>
                  </a:rPr>
                  <a:t>	//</a:t>
                </a:r>
                <a:r>
                  <a:rPr lang="zh-CN" altLang="en-US" dirty="0">
                    <a:latin typeface="Consolas" panose="020B0609020204030204" pitchFamily="49" charset="0"/>
                  </a:rPr>
                  <a:t>让跳完深度更深的先跳，防止修改过头</a:t>
                </a:r>
                <a:endParaRPr lang="en-US" altLang="zh-CN" dirty="0">
                  <a:latin typeface="Consolas" panose="020B0609020204030204" pitchFamily="49" charset="0"/>
                </a:endParaRPr>
              </a:p>
              <a:p>
                <a:r>
                  <a:rPr lang="en-US" altLang="zh-CN" dirty="0">
                    <a:latin typeface="Consolas" panose="020B0609020204030204" pitchFamily="49" charset="0"/>
                  </a:rPr>
                  <a:t>3.	</a:t>
                </a:r>
                <a14:m>
                  <m:oMath xmlns:m="http://schemas.openxmlformats.org/officeDocument/2006/math">
                    <m:r>
                      <a:rPr lang="en-US" altLang="zh-CN" i="1" dirty="0">
                        <a:latin typeface="Cambria Math" panose="02040503050406030204" pitchFamily="18" charset="0"/>
                        <a:cs typeface="Consolas" panose="020B0609020204030204" pitchFamily="49" charset="0"/>
                      </a:rPr>
                      <m:t>𝑠𝑒𝑔𝑚𝑒𝑛𝑡</m:t>
                    </m:r>
                    <m:r>
                      <a:rPr lang="en-US" altLang="zh-CN" i="1" dirty="0">
                        <a:latin typeface="Cambria Math" panose="02040503050406030204" pitchFamily="18" charset="0"/>
                        <a:cs typeface="Consolas" panose="020B0609020204030204" pitchFamily="49" charset="0"/>
                      </a:rPr>
                      <m:t>_</m:t>
                    </m:r>
                    <m:r>
                      <a:rPr lang="en-US" altLang="zh-CN" i="1" dirty="0">
                        <a:latin typeface="Cambria Math" panose="02040503050406030204" pitchFamily="18" charset="0"/>
                        <a:cs typeface="Consolas" panose="020B0609020204030204" pitchFamily="49" charset="0"/>
                      </a:rPr>
                      <m:t>𝑡𝑟𝑒𝑒</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𝑞𝑢𝑒𝑟𝑦</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𝐷𝐹𝑁</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𝑏𝑒𝑙𝑜𝑛𝑔</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𝑥</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𝐷𝐹𝑁</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𝑥</m:t>
                    </m:r>
                    <m:r>
                      <a:rPr lang="en-US" altLang="zh-CN" i="1" dirty="0">
                        <a:latin typeface="Cambria Math" panose="02040503050406030204" pitchFamily="18" charset="0"/>
                        <a:cs typeface="Consolas" panose="020B0609020204030204" pitchFamily="49" charset="0"/>
                      </a:rPr>
                      <m:t>])</m:t>
                    </m:r>
                  </m:oMath>
                </a14:m>
                <a:endParaRPr lang="en-US" altLang="zh-CN" dirty="0">
                  <a:latin typeface="Consolas" panose="020B0609020204030204" pitchFamily="49" charset="0"/>
                </a:endParaRPr>
              </a:p>
              <a:p>
                <a:r>
                  <a:rPr lang="en-US" altLang="zh-CN" dirty="0">
                    <a:latin typeface="Consolas" panose="020B0609020204030204" pitchFamily="49" charset="0"/>
                  </a:rPr>
                  <a:t>4.	</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𝑓𝑎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𝑏𝑒𝑙𝑜𝑛𝑔</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latin typeface="Consolas" panose="020B0609020204030204" pitchFamily="49" charset="0"/>
                </a:endParaRPr>
              </a:p>
              <a:p>
                <a:r>
                  <a:rPr lang="en-US" altLang="zh-CN" dirty="0">
                    <a:latin typeface="Consolas" panose="020B0609020204030204" pitchFamily="49" charset="0"/>
                  </a:rPr>
                  <a:t>5.if </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𝑑𝑒𝑝𝑡</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&gt;</m:t>
                        </m:r>
                        <m:r>
                          <a:rPr lang="en-US" altLang="zh-CN" b="0" i="1" smtClean="0">
                            <a:latin typeface="Cambria Math" panose="02040503050406030204" pitchFamily="18" charset="0"/>
                          </a:rPr>
                          <m:t>𝑑𝑒𝑝𝑡</m:t>
                        </m:r>
                        <m:r>
                          <a:rPr lang="en-US" altLang="zh-CN" b="0" i="1" smtClean="0">
                            <a:latin typeface="Cambria Math" panose="02040503050406030204" pitchFamily="18" charset="0"/>
                          </a:rPr>
                          <m:t>h</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  </m:t>
                    </m:r>
                    <m:r>
                      <a:rPr lang="en-US" altLang="zh-CN" b="0" i="1" smtClean="0">
                        <a:latin typeface="Cambria Math" panose="02040503050406030204" pitchFamily="18" charset="0"/>
                      </a:rPr>
                      <m:t>𝑠𝑤𝑎𝑝</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endParaRPr lang="en-US" altLang="zh-CN" dirty="0">
                  <a:latin typeface="Consolas" panose="020B0609020204030204" pitchFamily="49" charset="0"/>
                </a:endParaRPr>
              </a:p>
              <a:p>
                <a:r>
                  <a:rPr lang="en-US" altLang="zh-CN" dirty="0">
                    <a:latin typeface="Consolas" panose="020B0609020204030204" pitchFamily="49" charset="0"/>
                  </a:rPr>
                  <a:t>6.</a:t>
                </a:r>
                <a:r>
                  <a:rPr lang="en-US" altLang="zh-CN" dirty="0">
                    <a:cs typeface="Consolas" panose="020B0609020204030204" pitchFamily="49" charset="0"/>
                  </a:rPr>
                  <a:t> </a:t>
                </a:r>
                <a14:m>
                  <m:oMath xmlns:m="http://schemas.openxmlformats.org/officeDocument/2006/math">
                    <m:r>
                      <a:rPr lang="en-US" altLang="zh-CN" i="1" dirty="0">
                        <a:latin typeface="Cambria Math" panose="02040503050406030204" pitchFamily="18" charset="0"/>
                        <a:cs typeface="Consolas" panose="020B0609020204030204" pitchFamily="49" charset="0"/>
                      </a:rPr>
                      <m:t>𝑠𝑒𝑔𝑚𝑒𝑛𝑡</m:t>
                    </m:r>
                    <m:r>
                      <a:rPr lang="en-US" altLang="zh-CN" i="1" dirty="0">
                        <a:latin typeface="Cambria Math" panose="02040503050406030204" pitchFamily="18" charset="0"/>
                        <a:cs typeface="Consolas" panose="020B0609020204030204" pitchFamily="49" charset="0"/>
                      </a:rPr>
                      <m:t>_</m:t>
                    </m:r>
                    <m:r>
                      <a:rPr lang="en-US" altLang="zh-CN" i="1" dirty="0">
                        <a:latin typeface="Cambria Math" panose="02040503050406030204" pitchFamily="18" charset="0"/>
                        <a:cs typeface="Consolas" panose="020B0609020204030204" pitchFamily="49" charset="0"/>
                      </a:rPr>
                      <m:t>𝑡𝑟𝑒𝑒</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𝑞𝑢𝑒𝑟𝑦</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𝐷𝐹𝑁</m:t>
                    </m:r>
                    <m:r>
                      <a:rPr lang="en-US" altLang="zh-CN" i="1" dirty="0">
                        <a:latin typeface="Cambria Math" panose="02040503050406030204" pitchFamily="18" charset="0"/>
                        <a:cs typeface="Consolas" panose="020B0609020204030204" pitchFamily="49" charset="0"/>
                      </a:rPr>
                      <m:t>[</m:t>
                    </m:r>
                    <m:r>
                      <a:rPr lang="en-US" altLang="zh-CN" b="0" i="1" dirty="0" smtClean="0">
                        <a:latin typeface="Cambria Math" panose="02040503050406030204" pitchFamily="18" charset="0"/>
                        <a:cs typeface="Consolas" panose="020B0609020204030204" pitchFamily="49" charset="0"/>
                      </a:rPr>
                      <m:t>𝑥</m:t>
                    </m:r>
                    <m:r>
                      <a:rPr lang="en-US" altLang="zh-CN" i="1" dirty="0">
                        <a:latin typeface="Cambria Math" panose="02040503050406030204" pitchFamily="18" charset="0"/>
                        <a:cs typeface="Consolas" panose="020B0609020204030204" pitchFamily="49" charset="0"/>
                      </a:rPr>
                      <m:t>],</m:t>
                    </m:r>
                    <m:r>
                      <a:rPr lang="en-US" altLang="zh-CN" i="1" dirty="0">
                        <a:latin typeface="Cambria Math" panose="02040503050406030204" pitchFamily="18" charset="0"/>
                        <a:cs typeface="Consolas" panose="020B0609020204030204" pitchFamily="49" charset="0"/>
                      </a:rPr>
                      <m:t>𝐷𝐹𝑁</m:t>
                    </m:r>
                    <m:r>
                      <a:rPr lang="en-US" altLang="zh-CN" i="1" dirty="0" smtClean="0">
                        <a:latin typeface="Cambria Math" panose="02040503050406030204" pitchFamily="18" charset="0"/>
                        <a:cs typeface="Consolas" panose="020B0609020204030204" pitchFamily="49" charset="0"/>
                      </a:rPr>
                      <m:t>[</m:t>
                    </m:r>
                    <m:r>
                      <a:rPr lang="en-US" altLang="zh-CN" b="0" i="1" dirty="0" smtClean="0">
                        <a:latin typeface="Cambria Math" panose="02040503050406030204" pitchFamily="18" charset="0"/>
                        <a:cs typeface="Consolas" panose="020B0609020204030204" pitchFamily="49" charset="0"/>
                      </a:rPr>
                      <m:t>𝑦</m:t>
                    </m:r>
                    <m:r>
                      <a:rPr lang="en-US" altLang="zh-CN" i="1" dirty="0">
                        <a:latin typeface="Cambria Math" panose="02040503050406030204" pitchFamily="18" charset="0"/>
                        <a:cs typeface="Consolas" panose="020B0609020204030204" pitchFamily="49" charset="0"/>
                      </a:rPr>
                      <m:t>])</m:t>
                    </m:r>
                  </m:oMath>
                </a14:m>
                <a:endParaRPr lang="en-US" altLang="zh-CN" dirty="0">
                  <a:latin typeface="Consolas" panose="020B0609020204030204" pitchFamily="49" charset="0"/>
                </a:endParaRPr>
              </a:p>
            </p:txBody>
          </p:sp>
        </mc:Choice>
        <mc:Fallback xmlns="">
          <p:sp>
            <p:nvSpPr>
              <p:cNvPr id="3" name="内容占位符 2">
                <a:extLst>
                  <a:ext uri="{FF2B5EF4-FFF2-40B4-BE49-F238E27FC236}">
                    <a16:creationId xmlns:a16="http://schemas.microsoft.com/office/drawing/2014/main" id="{968B3862-6C37-4306-9453-8B2B7FFBAFEF}"/>
                  </a:ext>
                </a:extLst>
              </p:cNvPr>
              <p:cNvSpPr>
                <a:spLocks noGrp="1" noRot="1" noChangeAspect="1" noMove="1" noResize="1" noEditPoints="1" noAdjustHandles="1" noChangeArrowheads="1" noChangeShapeType="1" noTextEdit="1"/>
              </p:cNvSpPr>
              <p:nvPr>
                <p:ph idx="1"/>
              </p:nvPr>
            </p:nvSpPr>
            <p:spPr>
              <a:blipFill>
                <a:blip r:embed="rId2"/>
                <a:stretch>
                  <a:fillRect l="-313" t="-2576" b="-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909647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一些题目</a:t>
            </a:r>
          </a:p>
        </p:txBody>
      </p:sp>
    </p:spTree>
    <p:extLst>
      <p:ext uri="{BB962C8B-B14F-4D97-AF65-F5344CB8AC3E}">
        <p14:creationId xmlns:p14="http://schemas.microsoft.com/office/powerpoint/2010/main" val="50297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460758-2D78-4011-B271-B783A67BC38C}"/>
              </a:ext>
            </a:extLst>
          </p:cNvPr>
          <p:cNvSpPr>
            <a:spLocks noGrp="1"/>
          </p:cNvSpPr>
          <p:nvPr>
            <p:ph type="title"/>
          </p:nvPr>
        </p:nvSpPr>
        <p:spPr/>
        <p:txBody>
          <a:bodyPr/>
          <a:lstStyle/>
          <a:p>
            <a:r>
              <a:rPr lang="zh-CN" altLang="en-US" dirty="0"/>
              <a:t>永恒的契约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BA1AC28-04FE-450B-932C-A9F4E92D9DE8}"/>
                  </a:ext>
                </a:extLst>
              </p:cNvPr>
              <p:cNvSpPr>
                <a:spLocks noGrp="1"/>
              </p:cNvSpPr>
              <p:nvPr>
                <p:ph idx="1"/>
              </p:nvPr>
            </p:nvSpPr>
            <p:spPr/>
            <p:txBody>
              <a:bodyPr>
                <a:normAutofit fontScale="92500"/>
              </a:bodyPr>
              <a:lstStyle/>
              <a:p>
                <a:r>
                  <a:rPr lang="zh-CN" altLang="en-US" dirty="0"/>
                  <a:t>考虑使用单调栈，单调栈即栈中元素是单调递增（递减）的。</a:t>
                </a:r>
                <a:endParaRPr lang="en-US" altLang="zh-CN" dirty="0"/>
              </a:p>
              <a:p>
                <a:r>
                  <a:rPr lang="zh-CN" altLang="en-US" dirty="0"/>
                  <a:t>对于</a:t>
                </a:r>
                <a14:m>
                  <m:oMath xmlns:m="http://schemas.openxmlformats.org/officeDocument/2006/math">
                    <m:r>
                      <a:rPr lang="en-US" altLang="zh-CN" i="1" dirty="0">
                        <a:latin typeface="Cambria Math" panose="02040503050406030204" pitchFamily="18" charset="0"/>
                      </a:rPr>
                      <m:t>𝑙𝑒𝑓𝑡</m:t>
                    </m:r>
                  </m:oMath>
                </a14:m>
                <a:r>
                  <a:rPr lang="zh-CN" altLang="en-US" dirty="0"/>
                  <a:t>，我们维护一个递减的单调栈计算。具体的，从头到尾逐个石头枚举，如果新枚举到的石头</a:t>
                </a:r>
                <a14:m>
                  <m:oMath xmlns:m="http://schemas.openxmlformats.org/officeDocument/2006/math">
                    <m:r>
                      <a:rPr lang="en-US" altLang="zh-CN" i="1" dirty="0">
                        <a:latin typeface="Cambria Math" panose="02040503050406030204" pitchFamily="18" charset="0"/>
                      </a:rPr>
                      <m:t>𝑖</m:t>
                    </m:r>
                  </m:oMath>
                </a14:m>
                <a:r>
                  <a:rPr lang="zh-CN" altLang="en-US" dirty="0"/>
                  <a:t>比栈顶</a:t>
                </a:r>
                <a14:m>
                  <m:oMath xmlns:m="http://schemas.openxmlformats.org/officeDocument/2006/math">
                    <m:r>
                      <a:rPr lang="en-US" altLang="zh-CN" i="1">
                        <a:latin typeface="Cambria Math" panose="02040503050406030204" pitchFamily="18" charset="0"/>
                      </a:rPr>
                      <m:t>𝑥</m:t>
                    </m:r>
                  </m:oMath>
                </a14:m>
                <a:r>
                  <a:rPr lang="zh-CN" altLang="en-US" dirty="0"/>
                  <a:t>的高，那么把</a:t>
                </a:r>
                <a14:m>
                  <m:oMath xmlns:m="http://schemas.openxmlformats.org/officeDocument/2006/math">
                    <m:r>
                      <a:rPr lang="en-US" altLang="zh-CN" i="1" dirty="0">
                        <a:latin typeface="Cambria Math" panose="02040503050406030204" pitchFamily="18" charset="0"/>
                      </a:rPr>
                      <m:t>𝑥</m:t>
                    </m:r>
                  </m:oMath>
                </a14:m>
                <a:r>
                  <a:rPr lang="zh-CN" altLang="en-US" dirty="0"/>
                  <a:t>弹出，并且让</a:t>
                </a:r>
                <a:r>
                  <a:rPr lang="en-US" altLang="zh-CN" dirty="0"/>
                  <a:t> </a:t>
                </a:r>
                <a14:m>
                  <m:oMath xmlns:m="http://schemas.openxmlformats.org/officeDocument/2006/math">
                    <m:r>
                      <a:rPr lang="en-US" altLang="zh-CN" i="1">
                        <a:latin typeface="Cambria Math" panose="02040503050406030204" pitchFamily="18" charset="0"/>
                      </a:rPr>
                      <m:t>𝑟𝑖𝑔</m:t>
                    </m:r>
                    <m:r>
                      <a:rPr lang="en-US" altLang="zh-CN" i="1">
                        <a:latin typeface="Cambria Math" panose="02040503050406030204" pitchFamily="18" charset="0"/>
                      </a:rPr>
                      <m:t>h</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𝑖</m:t>
                    </m:r>
                    <m:r>
                      <a:rPr lang="zh-CN" altLang="en-US" i="1">
                        <a:latin typeface="Cambria Math" panose="02040503050406030204" pitchFamily="18" charset="0"/>
                      </a:rPr>
                      <m:t>。</m:t>
                    </m:r>
                    <m:r>
                      <a:rPr lang="zh-CN" altLang="en-US" i="1">
                        <a:latin typeface="Cambria Math" panose="02040503050406030204" pitchFamily="18" charset="0"/>
                      </a:rPr>
                      <m:t>接着</m:t>
                    </m:r>
                  </m:oMath>
                </a14:m>
                <a:r>
                  <a:rPr lang="zh-CN" altLang="en-US" dirty="0"/>
                  <a:t>一直弹出直到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𝑥</m:t>
                        </m:r>
                        <m:r>
                          <a:rPr lang="en-US" altLang="zh-CN" i="1">
                            <a:latin typeface="Cambria Math" panose="02040503050406030204" pitchFamily="18" charset="0"/>
                          </a:rPr>
                          <m:t>′</m:t>
                        </m:r>
                      </m:sub>
                    </m:sSub>
                    <m:r>
                      <a:rPr lang="en-US" altLang="zh-CN" i="1">
                        <a:latin typeface="Cambria Math" panose="02040503050406030204" pitchFamily="18" charset="0"/>
                      </a:rPr>
                      <m:t>&gt;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此时把石头</a:t>
                </a:r>
                <a14:m>
                  <m:oMath xmlns:m="http://schemas.openxmlformats.org/officeDocument/2006/math">
                    <m:r>
                      <a:rPr lang="en-US" altLang="zh-CN" i="1">
                        <a:latin typeface="Cambria Math" panose="02040503050406030204" pitchFamily="18" charset="0"/>
                      </a:rPr>
                      <m:t>𝑖</m:t>
                    </m:r>
                  </m:oMath>
                </a14:m>
                <a:r>
                  <a:rPr lang="zh-CN" altLang="en-US" dirty="0"/>
                  <a:t>的信息放入栈中，并令</a:t>
                </a:r>
                <a14:m>
                  <m:oMath xmlns:m="http://schemas.openxmlformats.org/officeDocument/2006/math">
                    <m:r>
                      <a:rPr lang="en-US" altLang="zh-CN" i="1">
                        <a:latin typeface="Cambria Math" panose="02040503050406030204" pitchFamily="18" charset="0"/>
                      </a:rPr>
                      <m:t>𝑙𝑒𝑓𝑡</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，其中</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为栈顶石头编号。</a:t>
                </a:r>
                <a:endParaRPr lang="en-US" altLang="zh-CN" dirty="0"/>
              </a:p>
              <a:p>
                <a:r>
                  <a:rPr lang="zh-CN" altLang="en-US" dirty="0"/>
                  <a:t>由于我们把石头复制了一遍，要把</a:t>
                </a:r>
                <a14:m>
                  <m:oMath xmlns:m="http://schemas.openxmlformats.org/officeDocument/2006/math">
                    <m:r>
                      <a:rPr lang="en-US" altLang="zh-CN" i="1">
                        <a:latin typeface="Cambria Math" panose="02040503050406030204" pitchFamily="18" charset="0"/>
                      </a:rPr>
                      <m:t>𝑙𝑒𝑓𝑡</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𝑛</m:t>
                        </m:r>
                      </m:e>
                    </m:d>
                    <m:r>
                      <a:rPr lang="zh-CN" altLang="en-US" i="1">
                        <a:latin typeface="Cambria Math" panose="02040503050406030204" pitchFamily="18" charset="0"/>
                      </a:rPr>
                      <m:t>和</m:t>
                    </m:r>
                    <m:r>
                      <a:rPr lang="en-US" altLang="zh-CN" i="1">
                        <a:latin typeface="Cambria Math" panose="02040503050406030204" pitchFamily="18" charset="0"/>
                      </a:rPr>
                      <m:t>𝑟𝑖𝑔</m:t>
                    </m:r>
                    <m:r>
                      <a:rPr lang="en-US" altLang="zh-CN" i="1">
                        <a:latin typeface="Cambria Math" panose="02040503050406030204" pitchFamily="18" charset="0"/>
                      </a:rPr>
                      <m:t>h</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的信息分别合并为</a:t>
                </a:r>
                <a14:m>
                  <m:oMath xmlns:m="http://schemas.openxmlformats.org/officeDocument/2006/math">
                    <m:r>
                      <a:rPr lang="en-US" altLang="zh-CN" i="1">
                        <a:latin typeface="Cambria Math" panose="02040503050406030204" pitchFamily="18" charset="0"/>
                      </a:rPr>
                      <m:t>𝑙𝑒𝑓𝑡</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𝑛</m:t>
                        </m:r>
                      </m:e>
                    </m:d>
                    <m:r>
                      <a:rPr lang="en-US" altLang="zh-CN" i="1">
                        <a:latin typeface="Cambria Math" panose="02040503050406030204" pitchFamily="18" charset="0"/>
                      </a:rPr>
                      <m:t>,</m:t>
                    </m:r>
                    <m:r>
                      <a:rPr lang="en-US" altLang="zh-CN" i="1">
                        <a:latin typeface="Cambria Math" panose="02040503050406030204" pitchFamily="18" charset="0"/>
                      </a:rPr>
                      <m:t>𝑟𝑖𝑔</m:t>
                    </m:r>
                    <m:r>
                      <a:rPr lang="en-US" altLang="zh-CN" i="1">
                        <a:latin typeface="Cambria Math" panose="02040503050406030204" pitchFamily="18" charset="0"/>
                      </a:rPr>
                      <m:t>h</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oMath>
                </a14:m>
                <a:r>
                  <a:rPr lang="zh-CN" altLang="en-US" dirty="0"/>
                  <a:t>。</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BA1AC28-04FE-450B-932C-A9F4E92D9DE8}"/>
                  </a:ext>
                </a:extLst>
              </p:cNvPr>
              <p:cNvSpPr>
                <a:spLocks noGrp="1" noRot="1" noChangeAspect="1" noMove="1" noResize="1" noEditPoints="1" noAdjustHandles="1" noChangeArrowheads="1" noChangeShapeType="1" noTextEdit="1"/>
              </p:cNvSpPr>
              <p:nvPr>
                <p:ph idx="1"/>
              </p:nvPr>
            </p:nvSpPr>
            <p:spPr>
              <a:blipFill>
                <a:blip r:embed="rId2"/>
                <a:stretch>
                  <a:fillRect l="-188" t="-1364" r="-10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328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[ZJOI2008][JZOJ2256][BZOJ1036]</a:t>
            </a:r>
            <a:r>
              <a:rPr lang="zh-CN" altLang="en-US" dirty="0"/>
              <a:t>树的统计</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1"/>
                <a:r>
                  <a:rPr lang="zh-CN" altLang="en-US" sz="2800" dirty="0"/>
                  <a:t>题目描述</a:t>
                </a:r>
                <a:endParaRPr lang="en-US" altLang="zh-CN" sz="2800" dirty="0"/>
              </a:p>
              <a:p>
                <a:pPr lvl="1"/>
                <a:r>
                  <a:rPr lang="zh-CN" altLang="en-US" sz="2800" dirty="0"/>
                  <a:t>一棵树上有</a:t>
                </a:r>
                <a14:m>
                  <m:oMath xmlns:m="http://schemas.openxmlformats.org/officeDocument/2006/math">
                    <m:r>
                      <a:rPr lang="en-US" altLang="zh-CN" sz="2800" b="0" i="1" smtClean="0">
                        <a:latin typeface="Cambria Math" panose="02040503050406030204" pitchFamily="18" charset="0"/>
                      </a:rPr>
                      <m:t>𝑛</m:t>
                    </m:r>
                  </m:oMath>
                </a14:m>
                <a:r>
                  <a:rPr lang="zh-CN" altLang="en-US" sz="2800" dirty="0"/>
                  <a:t>个节点，编号分别为</a:t>
                </a:r>
                <a14:m>
                  <m:oMath xmlns:m="http://schemas.openxmlformats.org/officeDocument/2006/math">
                    <m:r>
                      <a:rPr lang="en-US" altLang="zh-CN" sz="2800" i="1" dirty="0" smtClean="0">
                        <a:latin typeface="Cambria Math" panose="02040503050406030204" pitchFamily="18" charset="0"/>
                      </a:rPr>
                      <m:t>1</m:t>
                    </m:r>
                  </m:oMath>
                </a14:m>
                <a:r>
                  <a:rPr lang="zh-CN" altLang="en-US" sz="2800" dirty="0"/>
                  <a:t>到</a:t>
                </a:r>
                <a14:m>
                  <m:oMath xmlns:m="http://schemas.openxmlformats.org/officeDocument/2006/math">
                    <m:r>
                      <a:rPr lang="en-US" altLang="zh-CN" sz="2800" i="1" dirty="0" smtClean="0">
                        <a:latin typeface="Cambria Math" panose="02040503050406030204" pitchFamily="18" charset="0"/>
                      </a:rPr>
                      <m:t>𝑛</m:t>
                    </m:r>
                  </m:oMath>
                </a14:m>
                <a:r>
                  <a:rPr lang="zh-CN" altLang="en-US" sz="2800" dirty="0"/>
                  <a:t>，每个节点都有一个权值</a:t>
                </a:r>
                <a14:m>
                  <m:oMath xmlns:m="http://schemas.openxmlformats.org/officeDocument/2006/math">
                    <m:r>
                      <a:rPr lang="zh-CN" altLang="en-US" sz="2800" i="1" smtClean="0">
                        <a:latin typeface="Cambria Math" panose="02040503050406030204" pitchFamily="18" charset="0"/>
                      </a:rPr>
                      <m:t>𝜔</m:t>
                    </m:r>
                  </m:oMath>
                </a14:m>
                <a:r>
                  <a:rPr lang="zh-CN" altLang="en-US" sz="2800" dirty="0"/>
                  <a:t>。</a:t>
                </a:r>
                <a:endParaRPr lang="en-US" altLang="zh-CN" sz="2800" dirty="0"/>
              </a:p>
              <a:p>
                <a:pPr lvl="1"/>
                <a:r>
                  <a:rPr lang="zh-CN" altLang="en-US" sz="2800" dirty="0"/>
                  <a:t>我们将以下面的形式来要求你对这棵树完成一些操作：</a:t>
                </a:r>
                <a:endParaRPr lang="en-US" altLang="zh-CN" sz="2800" dirty="0"/>
              </a:p>
              <a:p>
                <a:pPr lvl="1"/>
                <a:r>
                  <a:rPr lang="en-US" altLang="zh-CN" sz="2800" dirty="0"/>
                  <a:t>1.</a:t>
                </a:r>
                <a14:m>
                  <m:oMath xmlns:m="http://schemas.openxmlformats.org/officeDocument/2006/math">
                    <m:r>
                      <a:rPr lang="en-US" altLang="zh-CN" sz="2800" b="0" i="1" smtClean="0">
                        <a:latin typeface="Cambria Math" panose="02040503050406030204" pitchFamily="18" charset="0"/>
                      </a:rPr>
                      <m:t>𝑐</m:t>
                    </m:r>
                    <m:r>
                      <a:rPr lang="en-US" altLang="zh-CN" sz="2800" b="0" i="1" smtClean="0">
                        <a:latin typeface="Cambria Math" panose="02040503050406030204" pitchFamily="18" charset="0"/>
                      </a:rPr>
                      <m:t>h</m:t>
                    </m:r>
                    <m:r>
                      <a:rPr lang="en-US" altLang="zh-CN" sz="2800" b="0" i="1" smtClean="0">
                        <a:latin typeface="Cambria Math" panose="02040503050406030204" pitchFamily="18" charset="0"/>
                      </a:rPr>
                      <m:t>𝑎𝑛𝑔𝑒</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𝑢</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𝑡</m:t>
                    </m:r>
                  </m:oMath>
                </a14:m>
                <a:r>
                  <a:rPr lang="zh-CN" altLang="en-US" sz="2800" dirty="0"/>
                  <a:t>：把节点</a:t>
                </a:r>
                <a14:m>
                  <m:oMath xmlns:m="http://schemas.openxmlformats.org/officeDocument/2006/math">
                    <m:r>
                      <a:rPr lang="en-US" altLang="zh-CN" sz="2800" b="0" i="1" smtClean="0">
                        <a:latin typeface="Cambria Math" panose="02040503050406030204" pitchFamily="18" charset="0"/>
                      </a:rPr>
                      <m:t>𝑢</m:t>
                    </m:r>
                  </m:oMath>
                </a14:m>
                <a:r>
                  <a:rPr lang="zh-CN" altLang="en-US" sz="2800" dirty="0"/>
                  <a:t>的权值改为</a:t>
                </a:r>
                <a14:m>
                  <m:oMath xmlns:m="http://schemas.openxmlformats.org/officeDocument/2006/math">
                    <m:r>
                      <a:rPr lang="en-US" altLang="zh-CN" sz="2800" b="0" i="1" smtClean="0">
                        <a:latin typeface="Cambria Math" panose="02040503050406030204" pitchFamily="18" charset="0"/>
                      </a:rPr>
                      <m:t>𝑡</m:t>
                    </m:r>
                  </m:oMath>
                </a14:m>
                <a:r>
                  <a:rPr lang="zh-CN" altLang="en-US" sz="2800" dirty="0"/>
                  <a:t>。</a:t>
                </a:r>
                <a:endParaRPr lang="en-US" altLang="zh-CN" sz="2800" dirty="0"/>
              </a:p>
              <a:p>
                <a:pPr lvl="1"/>
                <a:r>
                  <a:rPr lang="en-US" altLang="zh-CN" sz="2800" dirty="0"/>
                  <a:t>2.</a:t>
                </a:r>
                <a14:m>
                  <m:oMath xmlns:m="http://schemas.openxmlformats.org/officeDocument/2006/math">
                    <m:r>
                      <a:rPr lang="en-US" altLang="zh-CN" sz="2800" b="0" i="1" smtClean="0">
                        <a:latin typeface="Cambria Math" panose="02040503050406030204" pitchFamily="18" charset="0"/>
                      </a:rPr>
                      <m:t>𝑞𝑚𝑎𝑥</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𝑢</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𝑣</m:t>
                    </m:r>
                  </m:oMath>
                </a14:m>
                <a:r>
                  <a:rPr lang="zh-CN" altLang="en-US" sz="2800" dirty="0"/>
                  <a:t>：询问从点</a:t>
                </a:r>
                <a14:m>
                  <m:oMath xmlns:m="http://schemas.openxmlformats.org/officeDocument/2006/math">
                    <m:r>
                      <a:rPr lang="en-US" altLang="zh-CN" sz="2800" b="0" i="1" smtClean="0">
                        <a:latin typeface="Cambria Math" panose="02040503050406030204" pitchFamily="18" charset="0"/>
                      </a:rPr>
                      <m:t>𝑢</m:t>
                    </m:r>
                  </m:oMath>
                </a14:m>
                <a:r>
                  <a:rPr lang="zh-CN" altLang="en-US" sz="2800" dirty="0"/>
                  <a:t>到点</a:t>
                </a:r>
                <a14:m>
                  <m:oMath xmlns:m="http://schemas.openxmlformats.org/officeDocument/2006/math">
                    <m:r>
                      <a:rPr lang="en-US" altLang="zh-CN" sz="2800" b="0" i="1" dirty="0" smtClean="0">
                        <a:latin typeface="Cambria Math" panose="02040503050406030204" pitchFamily="18" charset="0"/>
                      </a:rPr>
                      <m:t>𝑣</m:t>
                    </m:r>
                  </m:oMath>
                </a14:m>
                <a:r>
                  <a:rPr lang="zh-CN" altLang="en-US" sz="2800" dirty="0"/>
                  <a:t>的路径上的节点的最大权值。</a:t>
                </a:r>
                <a:endParaRPr lang="en-US" altLang="zh-CN" sz="2800" dirty="0"/>
              </a:p>
              <a:p>
                <a:pPr lvl="1"/>
                <a:r>
                  <a:rPr lang="en-US" altLang="zh-CN" sz="2800" dirty="0"/>
                  <a:t>3.</a:t>
                </a:r>
                <a14:m>
                  <m:oMath xmlns:m="http://schemas.openxmlformats.org/officeDocument/2006/math">
                    <m:r>
                      <a:rPr lang="en-US" altLang="zh-CN" sz="2800" b="0" i="1" smtClean="0">
                        <a:latin typeface="Cambria Math" panose="02040503050406030204" pitchFamily="18" charset="0"/>
                      </a:rPr>
                      <m:t>𝑞𝑠𝑢𝑚</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𝑢</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𝑣</m:t>
                    </m:r>
                  </m:oMath>
                </a14:m>
                <a:r>
                  <a:rPr lang="zh-CN" altLang="en-US" sz="2800" dirty="0"/>
                  <a:t>：询问从点</a:t>
                </a:r>
                <a14:m>
                  <m:oMath xmlns:m="http://schemas.openxmlformats.org/officeDocument/2006/math">
                    <m:r>
                      <a:rPr lang="en-US" altLang="zh-CN" sz="2800" b="0" i="1" smtClean="0">
                        <a:latin typeface="Cambria Math" panose="02040503050406030204" pitchFamily="18" charset="0"/>
                      </a:rPr>
                      <m:t>𝑢</m:t>
                    </m:r>
                  </m:oMath>
                </a14:m>
                <a:r>
                  <a:rPr lang="zh-CN" altLang="en-US" sz="2800" dirty="0"/>
                  <a:t>到点</a:t>
                </a:r>
                <a14:m>
                  <m:oMath xmlns:m="http://schemas.openxmlformats.org/officeDocument/2006/math">
                    <m:r>
                      <a:rPr lang="en-US" altLang="zh-CN" sz="2800" b="0" i="1" dirty="0" smtClean="0">
                        <a:latin typeface="Cambria Math" panose="02040503050406030204" pitchFamily="18" charset="0"/>
                      </a:rPr>
                      <m:t>𝑣</m:t>
                    </m:r>
                  </m:oMath>
                </a14:m>
                <a:r>
                  <a:rPr lang="zh-CN" altLang="en-US" sz="2800" dirty="0"/>
                  <a:t>的路径上的节点的权值和。</a:t>
                </a:r>
                <a:endParaRPr lang="en-US" altLang="zh-CN" sz="2800" dirty="0"/>
              </a:p>
              <a:p>
                <a:pPr lvl="1"/>
                <a:r>
                  <a:rPr lang="zh-CN" altLang="en-US" sz="2800" dirty="0"/>
                  <a:t>注意：从点</a:t>
                </a:r>
                <a14:m>
                  <m:oMath xmlns:m="http://schemas.openxmlformats.org/officeDocument/2006/math">
                    <m:r>
                      <a:rPr lang="en-US" altLang="zh-CN" sz="2800" b="0" i="1" smtClean="0">
                        <a:latin typeface="Cambria Math" panose="02040503050406030204" pitchFamily="18" charset="0"/>
                      </a:rPr>
                      <m:t>𝑢</m:t>
                    </m:r>
                  </m:oMath>
                </a14:m>
                <a:r>
                  <a:rPr lang="zh-CN" altLang="en-US" sz="2800" dirty="0"/>
                  <a:t>到点</a:t>
                </a:r>
                <a14:m>
                  <m:oMath xmlns:m="http://schemas.openxmlformats.org/officeDocument/2006/math">
                    <m:r>
                      <a:rPr lang="en-US" altLang="zh-CN" sz="2800" b="0" i="1" dirty="0" smtClean="0">
                        <a:latin typeface="Cambria Math" panose="02040503050406030204" pitchFamily="18" charset="0"/>
                      </a:rPr>
                      <m:t>𝑣</m:t>
                    </m:r>
                  </m:oMath>
                </a14:m>
                <a:r>
                  <a:rPr lang="zh-CN" altLang="en-US" sz="2800" dirty="0"/>
                  <a:t>上点节点包括</a:t>
                </a:r>
                <a14:m>
                  <m:oMath xmlns:m="http://schemas.openxmlformats.org/officeDocument/2006/math">
                    <m:r>
                      <a:rPr lang="en-US" altLang="zh-CN" sz="2800" b="0" i="1" smtClean="0">
                        <a:latin typeface="Cambria Math" panose="02040503050406030204" pitchFamily="18" charset="0"/>
                      </a:rPr>
                      <m:t>𝑢</m:t>
                    </m:r>
                  </m:oMath>
                </a14:m>
                <a:r>
                  <a:rPr lang="zh-CN" altLang="en-US" sz="2800" dirty="0"/>
                  <a:t>和</a:t>
                </a:r>
                <a14:m>
                  <m:oMath xmlns:m="http://schemas.openxmlformats.org/officeDocument/2006/math">
                    <m:r>
                      <a:rPr lang="en-US" altLang="zh-CN" sz="2800" b="0" i="1" dirty="0" smtClean="0">
                        <a:latin typeface="Cambria Math" panose="02040503050406030204" pitchFamily="18" charset="0"/>
                      </a:rPr>
                      <m:t>𝑣</m:t>
                    </m:r>
                  </m:oMath>
                </a14:m>
                <a:r>
                  <a:rPr lang="zh-CN" altLang="en-US" sz="2800" dirty="0"/>
                  <a:t>本身</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13" t="-2576" r="-439"/>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2486122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[ZJOI2008][JZOJ2256][BZOJ1036]</a:t>
            </a:r>
            <a:r>
              <a:rPr lang="zh-CN" altLang="en-US" dirty="0"/>
              <a:t>树的统计</a:t>
            </a:r>
          </a:p>
        </p:txBody>
      </p:sp>
      <p:sp>
        <p:nvSpPr>
          <p:cNvPr id="3" name="内容占位符 2"/>
          <p:cNvSpPr>
            <a:spLocks noGrp="1"/>
          </p:cNvSpPr>
          <p:nvPr>
            <p:ph idx="1"/>
          </p:nvPr>
        </p:nvSpPr>
        <p:spPr/>
        <p:txBody>
          <a:bodyPr>
            <a:normAutofit/>
          </a:bodyPr>
          <a:lstStyle/>
          <a:p>
            <a:pPr lvl="1"/>
            <a:r>
              <a:rPr lang="zh-CN" altLang="en-US" sz="2800" dirty="0"/>
              <a:t>这是一道树链剖分的入门题。</a:t>
            </a:r>
            <a:endParaRPr lang="en-US" altLang="zh-CN" sz="2800" dirty="0"/>
          </a:p>
          <a:p>
            <a:pPr lvl="1"/>
            <a:r>
              <a:rPr lang="zh-CN" altLang="en-US" sz="2800" dirty="0"/>
              <a:t>就用一棵线段树或</a:t>
            </a:r>
            <a:r>
              <a:rPr lang="en-US" altLang="zh-CN" sz="2800" dirty="0"/>
              <a:t>splay</a:t>
            </a:r>
            <a:r>
              <a:rPr lang="zh-CN" altLang="en-US" sz="2800" dirty="0"/>
              <a:t>来树链剖分即可</a:t>
            </a:r>
            <a:endParaRPr lang="en-US" altLang="zh-CN" sz="2800" dirty="0"/>
          </a:p>
          <a:p>
            <a:pPr lvl="1"/>
            <a:r>
              <a:rPr lang="zh-CN" altLang="en-US" sz="2800" dirty="0"/>
              <a:t>简单地维护区间和与最大值即可。</a:t>
            </a:r>
            <a:endParaRPr lang="en-US" altLang="zh-CN" sz="2800" dirty="0"/>
          </a:p>
        </p:txBody>
      </p:sp>
    </p:spTree>
    <p:extLst>
      <p:ext uri="{BB962C8B-B14F-4D97-AF65-F5344CB8AC3E}">
        <p14:creationId xmlns:p14="http://schemas.microsoft.com/office/powerpoint/2010/main" val="197012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[JZOJ3797]</a:t>
            </a:r>
            <a:r>
              <a:rPr lang="zh-CN" altLang="en-US" dirty="0"/>
              <a:t>签到题</a:t>
            </a:r>
            <a:r>
              <a:rPr lang="en-US" altLang="zh-CN" dirty="0"/>
              <a:t>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286000"/>
                <a:ext cx="10344457" cy="4023360"/>
              </a:xfrm>
            </p:spPr>
            <p:txBody>
              <a:bodyPr>
                <a:normAutofit/>
              </a:bodyPr>
              <a:lstStyle/>
              <a:p>
                <a:pPr lvl="1"/>
                <a:r>
                  <a:rPr lang="zh-CN" altLang="en-US" sz="2400" dirty="0"/>
                  <a:t>给定一棵有根树（根节点为</a:t>
                </a:r>
                <a:r>
                  <a:rPr lang="en-US" altLang="zh-CN" sz="2400" dirty="0"/>
                  <a:t>1</a:t>
                </a:r>
                <a:r>
                  <a:rPr lang="zh-CN" altLang="en-US" sz="2400" dirty="0"/>
                  <a:t>），每个点都带有权值。</a:t>
                </a:r>
                <a:endParaRPr lang="en-US" altLang="zh-CN" sz="2400" dirty="0"/>
              </a:p>
              <a:p>
                <a:pPr lvl="1"/>
                <a:r>
                  <a:rPr lang="zh-CN" altLang="en-US" sz="2400" dirty="0"/>
                  <a:t>对于点</a:t>
                </a:r>
                <a14:m>
                  <m:oMath xmlns:m="http://schemas.openxmlformats.org/officeDocument/2006/math">
                    <m:r>
                      <a:rPr lang="en-US" altLang="zh-CN" sz="2400" i="1" dirty="0" smtClean="0">
                        <a:latin typeface="Cambria Math" panose="02040503050406030204" pitchFamily="18" charset="0"/>
                      </a:rPr>
                      <m:t>𝑢</m:t>
                    </m:r>
                  </m:oMath>
                </a14:m>
                <a:r>
                  <a:rPr lang="zh-CN" altLang="en-US" sz="2400" dirty="0"/>
                  <a:t>，其权值设为</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dirty="0"/>
                  <a:t>，其父亲为</a:t>
                </a:r>
                <a14:m>
                  <m:oMath xmlns:m="http://schemas.openxmlformats.org/officeDocument/2006/math">
                    <m:r>
                      <a:rPr lang="en-US" altLang="zh-CN" sz="2400" i="1" dirty="0" smtClean="0">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𝑖</m:t>
                    </m:r>
                    <m:r>
                      <a:rPr lang="en-US" altLang="zh-CN" sz="2400" i="1" dirty="0">
                        <a:latin typeface="Cambria Math" panose="02040503050406030204" pitchFamily="18" charset="0"/>
                      </a:rPr>
                      <m:t>]</m:t>
                    </m:r>
                  </m:oMath>
                </a14:m>
                <a:r>
                  <a:rPr lang="zh-CN" altLang="en-US" sz="2400" dirty="0"/>
                  <a:t>。现有两个函数</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oMath>
                </a14:m>
                <a:r>
                  <a:rPr lang="en-US" altLang="zh-CN" sz="2400" dirty="0"/>
                  <a:t>,</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2</m:t>
                    </m:r>
                  </m:oMath>
                </a14:m>
                <a:r>
                  <a:rPr lang="zh-CN" altLang="en-US" sz="2400" dirty="0"/>
                  <a:t>，定义如下：</a:t>
                </a:r>
                <a:endParaRPr lang="en-US" altLang="zh-CN" sz="2400" dirty="0"/>
              </a:p>
              <a:p>
                <a:pPr lvl="1"/>
                <a:r>
                  <a:rPr lang="zh-CN" altLang="en-US" sz="2400" dirty="0"/>
                  <a:t>如果</a:t>
                </a:r>
                <a14:m>
                  <m:oMath xmlns:m="http://schemas.openxmlformats.org/officeDocument/2006/math">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oMath>
                </a14:m>
                <a:r>
                  <a:rPr lang="zh-CN" altLang="en-US" sz="2400" dirty="0"/>
                  <a:t>，则</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oMath>
                </a14:m>
                <a:r>
                  <a:rPr lang="en-US" altLang="zh-CN" sz="2400" dirty="0"/>
                  <a:t>,</a:t>
                </a:r>
                <a:r>
                  <a:rPr lang="zh-CN" altLang="en-US" sz="2400" dirty="0"/>
                  <a:t>否则</a:t>
                </a:r>
                <a:endParaRPr lang="en-US" altLang="zh-CN" sz="2400" dirty="0"/>
              </a:p>
              <a:p>
                <a:pPr lvl="1"/>
                <a:r>
                  <a:rPr lang="zh-CN" altLang="en-US" sz="2400" dirty="0"/>
                  <a:t>如果</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r>
                      <a:rPr lang="en-US" altLang="zh-CN" sz="2400" i="1" dirty="0">
                        <a:latin typeface="Cambria Math" panose="02040503050406030204" pitchFamily="18" charset="0"/>
                      </a:rPr>
                      <m:t>&lt;</m:t>
                    </m:r>
                    <m:r>
                      <a:rPr lang="en-US" altLang="zh-CN" sz="2400" i="1" dirty="0">
                        <a:latin typeface="Cambria Math" panose="02040503050406030204" pitchFamily="18" charset="0"/>
                      </a:rPr>
                      <m:t>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oMath>
                </a14:m>
                <a:r>
                  <a:rPr lang="zh-CN" altLang="en-US" sz="2400" dirty="0"/>
                  <a:t>则</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1</m:t>
                    </m:r>
                  </m:oMath>
                </a14:m>
                <a:r>
                  <a:rPr lang="en-US" altLang="zh-CN" sz="2400" dirty="0"/>
                  <a:t>;</a:t>
                </a:r>
              </a:p>
              <a:p>
                <a:pPr lvl="1"/>
                <a:r>
                  <a:rPr lang="zh-CN" altLang="en-US" sz="2400" dirty="0"/>
                  <a:t>如果</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r>
                      <a:rPr lang="en-US" altLang="zh-CN" sz="2400" i="1" dirty="0">
                        <a:latin typeface="Cambria Math" panose="02040503050406030204" pitchFamily="18" charset="0"/>
                      </a:rPr>
                      <m:t>&gt;</m:t>
                    </m:r>
                    <m:r>
                      <a:rPr lang="en-US" altLang="zh-CN" sz="2400" i="1" dirty="0">
                        <a:latin typeface="Cambria Math" panose="02040503050406030204" pitchFamily="18" charset="0"/>
                      </a:rPr>
                      <m:t>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zh-CN" altLang="en-US" sz="2400" i="1" dirty="0" smtClean="0">
                        <a:latin typeface="Cambria Math" panose="02040503050406030204" pitchFamily="18" charset="0"/>
                      </a:rPr>
                      <m:t>则</m:t>
                    </m:r>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oMath>
                </a14:m>
                <a:endParaRPr lang="en-US" altLang="zh-CN" sz="2400" dirty="0"/>
              </a:p>
              <a:p>
                <a:pPr lvl="1"/>
                <a:r>
                  <a:rPr lang="zh-CN" altLang="en-US" sz="2400" dirty="0"/>
                  <a:t>如果</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dirty="0"/>
                  <a:t>则</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𝑓</m:t>
                    </m:r>
                    <m:r>
                      <a:rPr lang="en-US" altLang="zh-CN" sz="2400" i="1" dirty="0">
                        <a:latin typeface="Cambria Math" panose="02040503050406030204" pitchFamily="18" charset="0"/>
                      </a:rPr>
                      <m:t>2</m:t>
                    </m:r>
                    <m:r>
                      <a:rPr lang="en-US" altLang="zh-CN" sz="2400" i="1" dirty="0">
                        <a:latin typeface="Cambria Math" panose="02040503050406030204" pitchFamily="18" charset="0"/>
                      </a:rPr>
                      <m:t>[</m:t>
                    </m:r>
                    <m:r>
                      <a:rPr lang="en-US" altLang="zh-CN" sz="2400" i="1" dirty="0" err="1">
                        <a:latin typeface="Cambria Math" panose="02040503050406030204" pitchFamily="18" charset="0"/>
                      </a:rPr>
                      <m:t>𝑓𝑎</m:t>
                    </m:r>
                    <m:r>
                      <a:rPr lang="en-US" altLang="zh-CN" sz="2400" i="1" dirty="0">
                        <a:latin typeface="Cambria Math" panose="02040503050406030204" pitchFamily="18" charset="0"/>
                      </a:rPr>
                      <m:t>[</m:t>
                    </m:r>
                    <m:r>
                      <a:rPr lang="en-US" altLang="zh-CN" sz="2400" i="1" dirty="0">
                        <a:latin typeface="Cambria Math" panose="02040503050406030204" pitchFamily="18" charset="0"/>
                      </a:rPr>
                      <m:t>𝑢</m:t>
                    </m:r>
                    <m:r>
                      <a:rPr lang="en-US" altLang="zh-CN" sz="2400" i="1" dirty="0">
                        <a:latin typeface="Cambria Math" panose="02040503050406030204" pitchFamily="18" charset="0"/>
                      </a:rPr>
                      <m:t>]]+</m:t>
                    </m:r>
                    <m:r>
                      <a:rPr lang="en-US" altLang="zh-CN" sz="2400" i="1" dirty="0">
                        <a:latin typeface="Cambria Math" panose="02040503050406030204" pitchFamily="18" charset="0"/>
                      </a:rPr>
                      <m:t>1</m:t>
                    </m:r>
                  </m:oMath>
                </a14:m>
                <a:endParaRPr lang="en-US" altLang="zh-CN" sz="2400" dirty="0"/>
              </a:p>
              <a:p>
                <a:pPr lvl="1"/>
                <a:r>
                  <a:rPr lang="zh-CN" altLang="en-US" sz="2400" dirty="0"/>
                  <a:t>现在有两种操作：</a:t>
                </a:r>
                <a:endParaRPr lang="en-US" altLang="zh-CN" sz="2400" dirty="0"/>
              </a:p>
              <a:p>
                <a:pPr lvl="1"/>
                <a14:m>
                  <m:oMath xmlns:m="http://schemas.openxmlformats.org/officeDocument/2006/math">
                    <m:r>
                      <a:rPr lang="en-US" altLang="zh-CN" sz="2400" i="1" dirty="0" smtClean="0">
                        <a:latin typeface="Cambria Math" panose="02040503050406030204" pitchFamily="18" charset="0"/>
                      </a:rPr>
                      <m:t>0</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 </m:t>
                    </m:r>
                    <m:r>
                      <a:rPr lang="en-US" altLang="zh-CN" sz="2400" i="1" dirty="0" err="1" smtClean="0">
                        <a:latin typeface="Cambria Math" panose="02040503050406030204" pitchFamily="18" charset="0"/>
                      </a:rPr>
                      <m:t>𝑣𝑎𝑙</m:t>
                    </m:r>
                  </m:oMath>
                </a14:m>
                <a:r>
                  <a:rPr lang="zh-CN" altLang="en-US" sz="2400" dirty="0"/>
                  <a:t>表示将</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dirty="0"/>
                  <a:t>改成</a:t>
                </a:r>
                <a14:m>
                  <m:oMath xmlns:m="http://schemas.openxmlformats.org/officeDocument/2006/math">
                    <m:r>
                      <a:rPr lang="en-US" altLang="zh-CN" sz="2400" i="1" dirty="0" smtClean="0">
                        <a:latin typeface="Cambria Math" panose="02040503050406030204" pitchFamily="18" charset="0"/>
                      </a:rPr>
                      <m:t>𝑣𝑎𝑙</m:t>
                    </m:r>
                  </m:oMath>
                </a14:m>
                <a:endParaRPr lang="en-US" altLang="zh-CN" sz="2400" i="1" dirty="0">
                  <a:latin typeface="Cambria Math" panose="02040503050406030204" pitchFamily="18" charset="0"/>
                </a:endParaRPr>
              </a:p>
              <a:p>
                <a:pPr lvl="1"/>
                <a14:m>
                  <m:oMath xmlns:m="http://schemas.openxmlformats.org/officeDocument/2006/math">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𝑢</m:t>
                    </m:r>
                  </m:oMath>
                </a14:m>
                <a:r>
                  <a:rPr lang="zh-CN" altLang="en-US" sz="2400" dirty="0"/>
                  <a:t>表示查询</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oMath>
                </a14:m>
                <a:r>
                  <a:rPr lang="zh-CN" altLang="en-US" sz="2400" dirty="0"/>
                  <a:t>和</a:t>
                </a:r>
                <a14:m>
                  <m:oMath xmlns:m="http://schemas.openxmlformats.org/officeDocument/2006/math">
                    <m:r>
                      <a:rPr lang="en-US" altLang="zh-CN" sz="2400" i="1" dirty="0" smtClean="0">
                        <a:latin typeface="Cambria Math" panose="02040503050406030204" pitchFamily="18" charset="0"/>
                      </a:rPr>
                      <m:t>𝑓</m:t>
                    </m:r>
                    <m:r>
                      <a:rPr lang="en-US" altLang="zh-CN" sz="2400" i="1" dirty="0" smtClean="0">
                        <a:latin typeface="Cambria Math" panose="02040503050406030204" pitchFamily="18" charset="0"/>
                      </a:rPr>
                      <m:t>2</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oMath>
                </a14:m>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286000"/>
                <a:ext cx="10344457" cy="4023360"/>
              </a:xfrm>
              <a:blipFill rotWithShape="0">
                <a:blip r:embed="rId2"/>
                <a:stretch>
                  <a:fillRect t="-2121" b="-2879"/>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199821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[JZOJ3797]</a:t>
            </a:r>
            <a:r>
              <a:rPr lang="zh-CN" altLang="en-US" dirty="0"/>
              <a:t>签到题</a:t>
            </a:r>
            <a:r>
              <a:rPr lang="en-US" altLang="zh-CN" dirty="0"/>
              <a:t>3</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367889"/>
                <a:ext cx="10235275" cy="4023360"/>
              </a:xfrm>
            </p:spPr>
            <p:txBody>
              <a:bodyPr>
                <a:normAutofit/>
              </a:bodyPr>
              <a:lstStyle/>
              <a:p>
                <a:pPr lvl="1"/>
                <a:r>
                  <a:rPr lang="zh-CN" altLang="en-US" sz="2400" dirty="0"/>
                  <a:t>真是一道很好的签到题</a:t>
                </a:r>
                <a:r>
                  <a:rPr lang="en-US" altLang="zh-CN" sz="2400" i="0" dirty="0">
                    <a:latin typeface="Miriam Fixed" panose="020B0509050101010101" pitchFamily="49" charset="-79"/>
                    <a:cs typeface="Miriam Fixed" panose="020B0509050101010101" pitchFamily="49" charset="-79"/>
                  </a:rPr>
                  <a:t>QAQ</a:t>
                </a:r>
                <a:r>
                  <a:rPr lang="zh-CN" altLang="en-US" sz="2400" i="0" dirty="0">
                    <a:latin typeface="Miriam Fixed" panose="020B0509050101010101" pitchFamily="49" charset="-79"/>
                    <a:cs typeface="Miriam Fixed" panose="020B0509050101010101" pitchFamily="49" charset="-79"/>
                  </a:rPr>
                  <a:t>，吓得我都不敢签到了。。。</a:t>
                </a:r>
                <a:endParaRPr lang="en-US" altLang="zh-CN" sz="2400" i="0" dirty="0">
                  <a:latin typeface="Miriam Fixed" panose="020B0509050101010101" pitchFamily="49" charset="-79"/>
                  <a:cs typeface="Miriam Fixed" panose="020B0509050101010101" pitchFamily="49" charset="-79"/>
                </a:endParaRPr>
              </a:p>
              <a:p>
                <a:pPr lvl="1"/>
                <a:endParaRPr lang="en-US" altLang="zh-CN" sz="2400" dirty="0">
                  <a:latin typeface="Miriam Fixed" panose="020B0509050101010101" pitchFamily="49" charset="-79"/>
                  <a:cs typeface="Miriam Fixed" panose="020B0509050101010101" pitchFamily="49" charset="-79"/>
                </a:endParaRPr>
              </a:p>
              <a:p>
                <a:pPr lvl="1"/>
                <a:r>
                  <a:rPr lang="zh-CN" altLang="en-US" sz="2400" dirty="0">
                    <a:latin typeface="+mj-lt"/>
                    <a:cs typeface="Miriam Fixed" panose="020B0509050101010101" pitchFamily="49" charset="-79"/>
                  </a:rPr>
                  <a:t>观察函数</a:t>
                </a:r>
                <a14:m>
                  <m:oMath xmlns:m="http://schemas.openxmlformats.org/officeDocument/2006/math">
                    <m:r>
                      <a:rPr lang="en-US" altLang="zh-CN" sz="2400" b="0" i="1" smtClean="0">
                        <a:latin typeface="Cambria Math" panose="02040503050406030204" pitchFamily="18" charset="0"/>
                        <a:cs typeface="Miriam Fixed" panose="020B0509050101010101" pitchFamily="49" charset="-79"/>
                      </a:rPr>
                      <m:t>𝑓</m:t>
                    </m:r>
                    <m:r>
                      <a:rPr lang="en-US" altLang="zh-CN" sz="2400" b="0" i="1" smtClean="0">
                        <a:latin typeface="Cambria Math" panose="02040503050406030204" pitchFamily="18" charset="0"/>
                        <a:cs typeface="Miriam Fixed" panose="020B0509050101010101" pitchFamily="49" charset="-79"/>
                      </a:rPr>
                      <m:t>1</m:t>
                    </m:r>
                  </m:oMath>
                </a14:m>
                <a:r>
                  <a:rPr lang="zh-CN" altLang="en-US" sz="2400" dirty="0">
                    <a:latin typeface="+mj-lt"/>
                    <a:cs typeface="Miriam Fixed" panose="020B0509050101010101" pitchFamily="49" charset="-79"/>
                  </a:rPr>
                  <a:t>和</a:t>
                </a:r>
                <a14:m>
                  <m:oMath xmlns:m="http://schemas.openxmlformats.org/officeDocument/2006/math">
                    <m:r>
                      <a:rPr lang="en-US" altLang="zh-CN" sz="2400" b="0" i="1" dirty="0" smtClean="0">
                        <a:latin typeface="Cambria Math" panose="02040503050406030204" pitchFamily="18" charset="0"/>
                        <a:cs typeface="Miriam Fixed" panose="020B0509050101010101" pitchFamily="49" charset="-79"/>
                      </a:rPr>
                      <m:t>𝑓</m:t>
                    </m:r>
                    <m:r>
                      <a:rPr lang="en-US" altLang="zh-CN" sz="2400" b="0" i="1" dirty="0" smtClean="0">
                        <a:latin typeface="Cambria Math" panose="02040503050406030204" pitchFamily="18" charset="0"/>
                        <a:cs typeface="Miriam Fixed" panose="020B0509050101010101" pitchFamily="49" charset="-79"/>
                      </a:rPr>
                      <m:t>2</m:t>
                    </m:r>
                  </m:oMath>
                </a14:m>
                <a:r>
                  <a:rPr lang="zh-CN" altLang="en-US" sz="2400" dirty="0">
                    <a:latin typeface="+mj-lt"/>
                    <a:cs typeface="Miriam Fixed" panose="020B0509050101010101" pitchFamily="49" charset="-79"/>
                  </a:rPr>
                  <a:t>，我们会总结出另一个有趣的函数表达式</a:t>
                </a:r>
                <a:endParaRPr lang="en-US" altLang="zh-CN" sz="2400" dirty="0">
                  <a:latin typeface="+mj-lt"/>
                  <a:cs typeface="Miriam Fixed" panose="020B0509050101010101" pitchFamily="49" charset="-79"/>
                </a:endParaRPr>
              </a:p>
              <a:p>
                <a:pPr lvl="1"/>
                <a:endParaRPr lang="en-US" altLang="zh-CN" sz="2400" dirty="0">
                  <a:latin typeface="+mj-lt"/>
                  <a:cs typeface="Miriam Fixed" panose="020B0509050101010101" pitchFamily="49" charset="-79"/>
                </a:endParaRPr>
              </a:p>
              <a:p>
                <a:pPr lvl="1"/>
                <a14:m>
                  <m:oMath xmlns:m="http://schemas.openxmlformats.org/officeDocument/2006/math">
                    <m:r>
                      <a:rPr lang="en-US" altLang="zh-CN" sz="2400" b="0" i="1" smtClean="0">
                        <a:latin typeface="Cambria Math" panose="02040503050406030204" pitchFamily="18" charset="0"/>
                        <a:cs typeface="Miriam Fixed" panose="020B0509050101010101" pitchFamily="49" charset="-79"/>
                      </a:rPr>
                      <m:t>𝑓</m:t>
                    </m:r>
                    <m:r>
                      <a:rPr lang="en-US" altLang="zh-CN" sz="2400" b="0" i="1" smtClean="0">
                        <a:latin typeface="Cambria Math" panose="02040503050406030204" pitchFamily="18" charset="0"/>
                        <a:cs typeface="Miriam Fixed" panose="020B0509050101010101" pitchFamily="49" charset="-79"/>
                      </a:rPr>
                      <m:t>1[</m:t>
                    </m:r>
                    <m:r>
                      <a:rPr lang="en-US" altLang="zh-CN" sz="2400" b="0" i="1" smtClean="0">
                        <a:latin typeface="Cambria Math" panose="02040503050406030204" pitchFamily="18" charset="0"/>
                        <a:cs typeface="Miriam Fixed" panose="020B0509050101010101" pitchFamily="49" charset="-79"/>
                      </a:rPr>
                      <m:t>𝑢</m:t>
                    </m:r>
                    <m:r>
                      <a:rPr lang="en-US" altLang="zh-CN" sz="2400" b="0" i="1" smtClean="0">
                        <a:latin typeface="Cambria Math" panose="02040503050406030204" pitchFamily="18" charset="0"/>
                        <a:cs typeface="Miriam Fixed" panose="020B0509050101010101" pitchFamily="49" charset="-79"/>
                      </a:rPr>
                      <m:t>]=</m:t>
                    </m:r>
                    <m:r>
                      <a:rPr lang="en-US" altLang="zh-CN" sz="2400" b="0" i="1" smtClean="0">
                        <a:latin typeface="Cambria Math" panose="02040503050406030204" pitchFamily="18" charset="0"/>
                        <a:cs typeface="Miriam Fixed" panose="020B0509050101010101" pitchFamily="49" charset="-79"/>
                      </a:rPr>
                      <m:t>𝑑𝑒𝑒𝑝</m:t>
                    </m:r>
                    <m:d>
                      <m:dPr>
                        <m:begChr m:val="["/>
                        <m:endChr m:val="]"/>
                        <m:ctrlPr>
                          <a:rPr lang="en-US" altLang="zh-CN" sz="2400" b="0" i="1" smtClean="0">
                            <a:latin typeface="Cambria Math" panose="02040503050406030204" pitchFamily="18" charset="0"/>
                            <a:cs typeface="Miriam Fixed" panose="020B0509050101010101" pitchFamily="49" charset="-79"/>
                          </a:rPr>
                        </m:ctrlPr>
                      </m:dPr>
                      <m:e>
                        <m:r>
                          <a:rPr lang="en-US" altLang="zh-CN" sz="2400" b="0" i="1" smtClean="0">
                            <a:latin typeface="Cambria Math" panose="02040503050406030204" pitchFamily="18" charset="0"/>
                            <a:cs typeface="Miriam Fixed" panose="020B0509050101010101" pitchFamily="49" charset="-79"/>
                          </a:rPr>
                          <m:t>𝑢</m:t>
                        </m:r>
                      </m:e>
                    </m:d>
                    <m:r>
                      <a:rPr lang="en-US" altLang="zh-CN" sz="2400" b="0" i="1" smtClean="0">
                        <a:latin typeface="Cambria Math" panose="02040503050406030204" pitchFamily="18" charset="0"/>
                        <a:cs typeface="Miriam Fixed" panose="020B0509050101010101" pitchFamily="49" charset="-79"/>
                      </a:rPr>
                      <m:t>+</m:t>
                    </m:r>
                    <m:r>
                      <a:rPr lang="en-US" altLang="zh-CN" sz="2400" b="0" i="1" smtClean="0">
                        <a:latin typeface="Cambria Math" panose="02040503050406030204" pitchFamily="18" charset="0"/>
                        <a:cs typeface="Miriam Fixed" panose="020B0509050101010101" pitchFamily="49" charset="-79"/>
                      </a:rPr>
                      <m:t>𝑚𝑎𝑥</m:t>
                    </m:r>
                    <m:d>
                      <m:dPr>
                        <m:begChr m:val="{"/>
                        <m:endChr m:val="}"/>
                        <m:ctrlPr>
                          <a:rPr lang="en-US" altLang="zh-CN" sz="2400" b="0" i="1" smtClean="0">
                            <a:latin typeface="Cambria Math" panose="02040503050406030204" pitchFamily="18" charset="0"/>
                            <a:cs typeface="Miriam Fixed" panose="020B0509050101010101" pitchFamily="49" charset="-79"/>
                          </a:rPr>
                        </m:ctrlPr>
                      </m:dPr>
                      <m:e>
                        <m:r>
                          <a:rPr lang="en-US" altLang="zh-CN" sz="2400" b="0" i="1" smtClean="0">
                            <a:latin typeface="Cambria Math" panose="02040503050406030204" pitchFamily="18" charset="0"/>
                            <a:cs typeface="Miriam Fixed" panose="020B0509050101010101" pitchFamily="49" charset="-79"/>
                          </a:rPr>
                          <m:t>𝑎</m:t>
                        </m:r>
                        <m:d>
                          <m:dPr>
                            <m:begChr m:val="["/>
                            <m:endChr m:val="]"/>
                            <m:ctrlPr>
                              <a:rPr lang="en-US" altLang="zh-CN" sz="2400" b="0" i="1" smtClean="0">
                                <a:latin typeface="Cambria Math" panose="02040503050406030204" pitchFamily="18" charset="0"/>
                                <a:cs typeface="Miriam Fixed" panose="020B0509050101010101" pitchFamily="49" charset="-79"/>
                              </a:rPr>
                            </m:ctrlPr>
                          </m:dPr>
                          <m:e>
                            <m:r>
                              <a:rPr lang="en-US" altLang="zh-CN" sz="2400" b="0" i="1" smtClean="0">
                                <a:latin typeface="Cambria Math" panose="02040503050406030204" pitchFamily="18" charset="0"/>
                                <a:cs typeface="Miriam Fixed" panose="020B0509050101010101" pitchFamily="49" charset="-79"/>
                              </a:rPr>
                              <m:t>𝑣</m:t>
                            </m:r>
                          </m:e>
                        </m:d>
                        <m:r>
                          <a:rPr lang="en-US" altLang="zh-CN" sz="2400" b="0" i="1" smtClean="0">
                            <a:latin typeface="Cambria Math" panose="02040503050406030204" pitchFamily="18" charset="0"/>
                            <a:cs typeface="Miriam Fixed" panose="020B0509050101010101" pitchFamily="49" charset="-79"/>
                          </a:rPr>
                          <m:t>−</m:t>
                        </m:r>
                        <m:r>
                          <a:rPr lang="en-US" altLang="zh-CN" sz="2400" b="0" i="1" smtClean="0">
                            <a:latin typeface="Cambria Math" panose="02040503050406030204" pitchFamily="18" charset="0"/>
                            <a:cs typeface="Miriam Fixed" panose="020B0509050101010101" pitchFamily="49" charset="-79"/>
                          </a:rPr>
                          <m:t>𝑑𝑒𝑒𝑝</m:t>
                        </m:r>
                        <m:r>
                          <a:rPr lang="en-US" altLang="zh-CN" sz="2400" b="0" i="1" smtClean="0">
                            <a:latin typeface="Cambria Math" panose="02040503050406030204" pitchFamily="18" charset="0"/>
                            <a:cs typeface="Miriam Fixed" panose="020B0509050101010101" pitchFamily="49" charset="-79"/>
                          </a:rPr>
                          <m:t>[</m:t>
                        </m:r>
                        <m:r>
                          <a:rPr lang="en-US" altLang="zh-CN" sz="2400" b="0" i="1" smtClean="0">
                            <a:latin typeface="Cambria Math" panose="02040503050406030204" pitchFamily="18" charset="0"/>
                            <a:cs typeface="Miriam Fixed" panose="020B0509050101010101" pitchFamily="49" charset="-79"/>
                          </a:rPr>
                          <m:t>𝑣</m:t>
                        </m:r>
                        <m:r>
                          <a:rPr lang="en-US" altLang="zh-CN" sz="2400" b="0" i="1" smtClean="0">
                            <a:latin typeface="Cambria Math" panose="02040503050406030204" pitchFamily="18" charset="0"/>
                            <a:cs typeface="Miriam Fixed" panose="020B0509050101010101" pitchFamily="49" charset="-79"/>
                          </a:rPr>
                          <m:t>]</m:t>
                        </m:r>
                        <m:d>
                          <m:dPr>
                            <m:begChr m:val="|"/>
                            <m:endChr m:val=""/>
                            <m:ctrlPr>
                              <a:rPr lang="en-US" altLang="zh-CN" sz="2400" b="0" i="1" smtClean="0">
                                <a:latin typeface="Cambria Math" panose="02040503050406030204" pitchFamily="18" charset="0"/>
                                <a:cs typeface="Miriam Fixed" panose="020B0509050101010101" pitchFamily="49" charset="-79"/>
                              </a:rPr>
                            </m:ctrlPr>
                          </m:dPr>
                          <m:e>
                            <m:r>
                              <a:rPr lang="en-US" altLang="zh-CN" sz="2400" b="0" i="1" smtClean="0">
                                <a:latin typeface="Cambria Math" panose="02040503050406030204" pitchFamily="18" charset="0"/>
                                <a:cs typeface="Miriam Fixed" panose="020B0509050101010101" pitchFamily="49" charset="-79"/>
                              </a:rPr>
                              <m:t>𝑢</m:t>
                            </m:r>
                            <m:r>
                              <a:rPr lang="en-US" altLang="zh-CN" sz="2400" b="0" i="1" smtClean="0">
                                <a:latin typeface="Cambria Math" panose="02040503050406030204" pitchFamily="18" charset="0"/>
                                <a:cs typeface="Miriam Fixed" panose="020B0509050101010101" pitchFamily="49" charset="-79"/>
                              </a:rPr>
                              <m:t>=</m:t>
                            </m:r>
                            <m:r>
                              <a:rPr lang="en-US" altLang="zh-CN" sz="2400" b="0" i="1" smtClean="0">
                                <a:latin typeface="Cambria Math" panose="02040503050406030204" pitchFamily="18" charset="0"/>
                                <a:cs typeface="Miriam Fixed" panose="020B0509050101010101" pitchFamily="49" charset="-79"/>
                              </a:rPr>
                              <m:t>𝑣</m:t>
                            </m:r>
                            <m:r>
                              <a:rPr lang="zh-CN" altLang="en-US" sz="2400" i="1">
                                <a:latin typeface="Cambria Math" panose="02040503050406030204" pitchFamily="18" charset="0"/>
                                <a:cs typeface="Miriam Fixed" panose="020B0509050101010101" pitchFamily="49" charset="-79"/>
                              </a:rPr>
                              <m:t>或</m:t>
                            </m:r>
                            <m:r>
                              <a:rPr lang="en-US" altLang="zh-CN" sz="2400" b="0" i="1" smtClean="0">
                                <a:latin typeface="Cambria Math" panose="02040503050406030204" pitchFamily="18" charset="0"/>
                                <a:cs typeface="Miriam Fixed" panose="020B0509050101010101" pitchFamily="49" charset="-79"/>
                              </a:rPr>
                              <m:t>𝑣</m:t>
                            </m:r>
                          </m:e>
                        </m:d>
                        <m:r>
                          <a:rPr lang="zh-CN" altLang="en-US" sz="2400" i="1">
                            <a:latin typeface="Cambria Math" panose="02040503050406030204" pitchFamily="18" charset="0"/>
                            <a:cs typeface="Miriam Fixed" panose="020B0509050101010101" pitchFamily="49" charset="-79"/>
                          </a:rPr>
                          <m:t>是</m:t>
                        </m:r>
                        <m:r>
                          <a:rPr lang="en-US" altLang="zh-CN" sz="2400" b="0" i="1" smtClean="0">
                            <a:latin typeface="Cambria Math" panose="02040503050406030204" pitchFamily="18" charset="0"/>
                            <a:cs typeface="Miriam Fixed" panose="020B0509050101010101" pitchFamily="49" charset="-79"/>
                          </a:rPr>
                          <m:t>𝑢</m:t>
                        </m:r>
                        <m:r>
                          <a:rPr lang="zh-CN" altLang="en-US" sz="2400" i="1">
                            <a:latin typeface="Cambria Math" panose="02040503050406030204" pitchFamily="18" charset="0"/>
                            <a:cs typeface="Miriam Fixed" panose="020B0509050101010101" pitchFamily="49" charset="-79"/>
                          </a:rPr>
                          <m:t>的</m:t>
                        </m:r>
                        <m:r>
                          <a:rPr lang="zh-CN" altLang="en-US" sz="2400" i="1" smtClean="0">
                            <a:latin typeface="Cambria Math" panose="02040503050406030204" pitchFamily="18" charset="0"/>
                            <a:cs typeface="Miriam Fixed" panose="020B0509050101010101" pitchFamily="49" charset="-79"/>
                          </a:rPr>
                          <m:t>祖先</m:t>
                        </m:r>
                      </m:e>
                    </m:d>
                  </m:oMath>
                </a14:m>
                <a:endParaRPr lang="en-US" altLang="zh-CN" sz="2400" dirty="0">
                  <a:latin typeface="+mj-lt"/>
                  <a:cs typeface="Miriam Fixed" panose="020B0509050101010101" pitchFamily="49" charset="-79"/>
                </a:endParaRPr>
              </a:p>
              <a:p>
                <a:pPr lvl="1"/>
                <a14:m>
                  <m:oMath xmlns:m="http://schemas.openxmlformats.org/officeDocument/2006/math">
                    <m:r>
                      <a:rPr lang="en-US" altLang="zh-CN" sz="2400" b="0" i="1" smtClean="0">
                        <a:latin typeface="Cambria Math" panose="02040503050406030204" pitchFamily="18" charset="0"/>
                        <a:cs typeface="Miriam Fixed" panose="020B0509050101010101" pitchFamily="49" charset="-79"/>
                      </a:rPr>
                      <m:t>𝑓</m:t>
                    </m:r>
                    <m:r>
                      <a:rPr lang="en-US" altLang="zh-CN" sz="2400" b="0" i="1" smtClean="0">
                        <a:latin typeface="Cambria Math" panose="02040503050406030204" pitchFamily="18" charset="0"/>
                        <a:cs typeface="Miriam Fixed" panose="020B0509050101010101" pitchFamily="49" charset="-79"/>
                      </a:rPr>
                      <m:t>2</m:t>
                    </m:r>
                    <m:d>
                      <m:dPr>
                        <m:begChr m:val="["/>
                        <m:endChr m:val="]"/>
                        <m:ctrlPr>
                          <a:rPr lang="en-US" altLang="zh-CN" sz="2400" b="0" i="1" smtClean="0">
                            <a:latin typeface="Cambria Math" panose="02040503050406030204" pitchFamily="18" charset="0"/>
                            <a:cs typeface="Miriam Fixed" panose="020B0509050101010101" pitchFamily="49" charset="-79"/>
                          </a:rPr>
                        </m:ctrlPr>
                      </m:dPr>
                      <m:e>
                        <m:r>
                          <a:rPr lang="en-US" altLang="zh-CN" sz="2400" b="0" i="1" smtClean="0">
                            <a:latin typeface="Cambria Math" panose="02040503050406030204" pitchFamily="18" charset="0"/>
                            <a:cs typeface="Miriam Fixed" panose="020B0509050101010101" pitchFamily="49" charset="-79"/>
                          </a:rPr>
                          <m:t>𝑢</m:t>
                        </m:r>
                      </m:e>
                    </m:d>
                    <m:r>
                      <a:rPr lang="en-US" altLang="zh-CN" sz="2400" b="0" i="1" smtClean="0">
                        <a:latin typeface="Cambria Math" panose="02040503050406030204" pitchFamily="18" charset="0"/>
                        <a:cs typeface="Miriam Fixed" panose="020B0509050101010101" pitchFamily="49" charset="-79"/>
                      </a:rPr>
                      <m:t>=</m:t>
                    </m:r>
                    <m:nary>
                      <m:naryPr>
                        <m:chr m:val="∑"/>
                        <m:subHide m:val="on"/>
                        <m:supHide m:val="on"/>
                        <m:ctrlPr>
                          <a:rPr lang="en-US" altLang="zh-CN" sz="2400" b="0" i="1" smtClean="0">
                            <a:latin typeface="Cambria Math" panose="02040503050406030204" pitchFamily="18" charset="0"/>
                            <a:cs typeface="Miriam Fixed" panose="020B0509050101010101" pitchFamily="49" charset="-79"/>
                          </a:rPr>
                        </m:ctrlPr>
                      </m:naryPr>
                      <m:sub/>
                      <m:sup/>
                      <m:e>
                        <m:r>
                          <a:rPr lang="en-US" altLang="zh-CN" sz="2400" b="0" i="1" smtClean="0">
                            <a:latin typeface="Cambria Math" panose="02040503050406030204" pitchFamily="18" charset="0"/>
                            <a:cs typeface="Miriam Fixed" panose="020B0509050101010101" pitchFamily="49" charset="-79"/>
                          </a:rPr>
                          <m:t>{</m:t>
                        </m:r>
                        <m:r>
                          <a:rPr lang="en-US" altLang="zh-CN" sz="2400" i="1">
                            <a:latin typeface="Cambria Math" panose="02040503050406030204" pitchFamily="18" charset="0"/>
                            <a:cs typeface="Miriam Fixed" panose="020B0509050101010101" pitchFamily="49" charset="-79"/>
                          </a:rPr>
                          <m:t>𝑢</m:t>
                        </m:r>
                        <m:r>
                          <a:rPr lang="en-US" altLang="zh-CN" sz="2400" i="1">
                            <a:latin typeface="Cambria Math" panose="02040503050406030204" pitchFamily="18" charset="0"/>
                            <a:cs typeface="Miriam Fixed" panose="020B0509050101010101" pitchFamily="49" charset="-79"/>
                          </a:rPr>
                          <m:t>=</m:t>
                        </m:r>
                        <m:r>
                          <a:rPr lang="en-US" altLang="zh-CN" sz="2400" i="1">
                            <a:latin typeface="Cambria Math" panose="02040503050406030204" pitchFamily="18" charset="0"/>
                            <a:cs typeface="Miriam Fixed" panose="020B0509050101010101" pitchFamily="49" charset="-79"/>
                          </a:rPr>
                          <m:t>𝑣</m:t>
                        </m:r>
                        <m:r>
                          <a:rPr lang="zh-CN" altLang="en-US" sz="2400" i="1">
                            <a:latin typeface="Cambria Math" panose="02040503050406030204" pitchFamily="18" charset="0"/>
                            <a:cs typeface="Miriam Fixed" panose="020B0509050101010101" pitchFamily="49" charset="-79"/>
                          </a:rPr>
                          <m:t>或</m:t>
                        </m:r>
                        <m:r>
                          <a:rPr lang="en-US" altLang="zh-CN" sz="2400" i="1">
                            <a:latin typeface="Cambria Math" panose="02040503050406030204" pitchFamily="18" charset="0"/>
                            <a:cs typeface="Miriam Fixed" panose="020B0509050101010101" pitchFamily="49" charset="-79"/>
                          </a:rPr>
                          <m:t>𝑣</m:t>
                        </m:r>
                        <m:r>
                          <a:rPr lang="zh-CN" altLang="en-US" sz="2400" i="1">
                            <a:latin typeface="Cambria Math" panose="02040503050406030204" pitchFamily="18" charset="0"/>
                            <a:cs typeface="Miriam Fixed" panose="020B0509050101010101" pitchFamily="49" charset="-79"/>
                          </a:rPr>
                          <m:t>是</m:t>
                        </m:r>
                        <m:r>
                          <a:rPr lang="en-US" altLang="zh-CN" sz="2400" i="1">
                            <a:latin typeface="Cambria Math" panose="02040503050406030204" pitchFamily="18" charset="0"/>
                            <a:cs typeface="Miriam Fixed" panose="020B0509050101010101" pitchFamily="49" charset="-79"/>
                          </a:rPr>
                          <m:t>𝑢</m:t>
                        </m:r>
                        <m:r>
                          <a:rPr lang="zh-CN" altLang="en-US" sz="2400" i="1">
                            <a:latin typeface="Cambria Math" panose="02040503050406030204" pitchFamily="18" charset="0"/>
                            <a:cs typeface="Miriam Fixed" panose="020B0509050101010101" pitchFamily="49" charset="-79"/>
                          </a:rPr>
                          <m:t>的祖先，且</m:t>
                        </m:r>
                        <m:r>
                          <a:rPr lang="en-US" altLang="zh-CN" sz="2400" i="1">
                            <a:latin typeface="Cambria Math" panose="02040503050406030204" pitchFamily="18" charset="0"/>
                            <a:cs typeface="Miriam Fixed" panose="020B0509050101010101" pitchFamily="49" charset="-79"/>
                          </a:rPr>
                          <m:t>𝑑𝑒𝑒𝑝</m:t>
                        </m:r>
                        <m:d>
                          <m:dPr>
                            <m:begChr m:val="["/>
                            <m:endChr m:val="]"/>
                            <m:ctrlPr>
                              <a:rPr lang="en-US" altLang="zh-CN" sz="2400" i="1">
                                <a:latin typeface="Cambria Math" panose="02040503050406030204" pitchFamily="18" charset="0"/>
                                <a:cs typeface="Miriam Fixed" panose="020B0509050101010101" pitchFamily="49" charset="-79"/>
                              </a:rPr>
                            </m:ctrlPr>
                          </m:dPr>
                          <m:e>
                            <m:r>
                              <a:rPr lang="en-US" altLang="zh-CN" sz="2400" i="1">
                                <a:latin typeface="Cambria Math" panose="02040503050406030204" pitchFamily="18" charset="0"/>
                                <a:cs typeface="Miriam Fixed" panose="020B0509050101010101" pitchFamily="49" charset="-79"/>
                              </a:rPr>
                              <m:t>𝑢</m:t>
                            </m:r>
                          </m:e>
                        </m:d>
                        <m:r>
                          <a:rPr lang="en-US" altLang="zh-CN" sz="2400" i="1">
                            <a:latin typeface="Cambria Math" panose="02040503050406030204" pitchFamily="18" charset="0"/>
                            <a:cs typeface="Miriam Fixed" panose="020B0509050101010101" pitchFamily="49" charset="-79"/>
                          </a:rPr>
                          <m:t>+</m:t>
                        </m:r>
                        <m:r>
                          <a:rPr lang="en-US" altLang="zh-CN" sz="2400" i="1">
                            <a:latin typeface="Cambria Math" panose="02040503050406030204" pitchFamily="18" charset="0"/>
                            <a:cs typeface="Miriam Fixed" panose="020B0509050101010101" pitchFamily="49" charset="-79"/>
                          </a:rPr>
                          <m:t>𝑎</m:t>
                        </m:r>
                        <m:d>
                          <m:dPr>
                            <m:begChr m:val="["/>
                            <m:endChr m:val="]"/>
                            <m:ctrlPr>
                              <a:rPr lang="en-US" altLang="zh-CN" sz="2400" i="1">
                                <a:latin typeface="Cambria Math" panose="02040503050406030204" pitchFamily="18" charset="0"/>
                                <a:cs typeface="Miriam Fixed" panose="020B0509050101010101" pitchFamily="49" charset="-79"/>
                              </a:rPr>
                            </m:ctrlPr>
                          </m:dPr>
                          <m:e>
                            <m:r>
                              <a:rPr lang="en-US" altLang="zh-CN" sz="2400" i="1">
                                <a:latin typeface="Cambria Math" panose="02040503050406030204" pitchFamily="18" charset="0"/>
                                <a:cs typeface="Miriam Fixed" panose="020B0509050101010101" pitchFamily="49" charset="-79"/>
                              </a:rPr>
                              <m:t>𝑣</m:t>
                            </m:r>
                          </m:e>
                        </m:d>
                        <m:r>
                          <a:rPr lang="en-US" altLang="zh-CN" sz="2400" i="1">
                            <a:latin typeface="Cambria Math" panose="02040503050406030204" pitchFamily="18" charset="0"/>
                            <a:cs typeface="Miriam Fixed" panose="020B0509050101010101" pitchFamily="49" charset="-79"/>
                          </a:rPr>
                          <m:t>−</m:t>
                        </m:r>
                        <m:r>
                          <a:rPr lang="en-US" altLang="zh-CN" sz="2400" i="1">
                            <a:latin typeface="Cambria Math" panose="02040503050406030204" pitchFamily="18" charset="0"/>
                            <a:cs typeface="Miriam Fixed" panose="020B0509050101010101" pitchFamily="49" charset="-79"/>
                          </a:rPr>
                          <m:t>𝑑𝑒𝑒𝑝</m:t>
                        </m:r>
                        <m:d>
                          <m:dPr>
                            <m:begChr m:val="["/>
                            <m:endChr m:val="]"/>
                            <m:ctrlPr>
                              <a:rPr lang="en-US" altLang="zh-CN" sz="2400" i="1">
                                <a:latin typeface="Cambria Math" panose="02040503050406030204" pitchFamily="18" charset="0"/>
                                <a:cs typeface="Miriam Fixed" panose="020B0509050101010101" pitchFamily="49" charset="-79"/>
                              </a:rPr>
                            </m:ctrlPr>
                          </m:dPr>
                          <m:e>
                            <m:r>
                              <a:rPr lang="en-US" altLang="zh-CN" sz="2400" i="1">
                                <a:latin typeface="Cambria Math" panose="02040503050406030204" pitchFamily="18" charset="0"/>
                                <a:cs typeface="Miriam Fixed" panose="020B0509050101010101" pitchFamily="49" charset="-79"/>
                              </a:rPr>
                              <m:t>𝑣</m:t>
                            </m:r>
                          </m:e>
                        </m:d>
                        <m:r>
                          <a:rPr lang="en-US" altLang="zh-CN" sz="2400" b="0" i="1" smtClean="0">
                            <a:latin typeface="Cambria Math" panose="02040503050406030204" pitchFamily="18" charset="0"/>
                            <a:cs typeface="Miriam Fixed" panose="020B0509050101010101" pitchFamily="49" charset="-79"/>
                          </a:rPr>
                          <m:t>=</m:t>
                        </m:r>
                        <m:r>
                          <a:rPr lang="en-US" altLang="zh-CN" sz="2400" b="0" i="1" smtClean="0">
                            <a:latin typeface="Cambria Math" panose="02040503050406030204" pitchFamily="18" charset="0"/>
                            <a:cs typeface="Miriam Fixed" panose="020B0509050101010101" pitchFamily="49" charset="-79"/>
                          </a:rPr>
                          <m:t>𝑓</m:t>
                        </m:r>
                        <m:r>
                          <a:rPr lang="en-US" altLang="zh-CN" sz="2400" b="0" i="1" smtClean="0">
                            <a:latin typeface="Cambria Math" panose="02040503050406030204" pitchFamily="18" charset="0"/>
                            <a:cs typeface="Miriam Fixed" panose="020B0509050101010101" pitchFamily="49" charset="-79"/>
                          </a:rPr>
                          <m:t>1</m:t>
                        </m:r>
                        <m:d>
                          <m:dPr>
                            <m:begChr m:val="["/>
                            <m:endChr m:val="]"/>
                            <m:ctrlPr>
                              <a:rPr lang="en-US" altLang="zh-CN" sz="2400" b="0" i="1" smtClean="0">
                                <a:latin typeface="Cambria Math" panose="02040503050406030204" pitchFamily="18" charset="0"/>
                                <a:cs typeface="Miriam Fixed" panose="020B0509050101010101" pitchFamily="49" charset="-79"/>
                              </a:rPr>
                            </m:ctrlPr>
                          </m:dPr>
                          <m:e>
                            <m:r>
                              <a:rPr lang="en-US" altLang="zh-CN" sz="2400" b="0" i="1" smtClean="0">
                                <a:latin typeface="Cambria Math" panose="02040503050406030204" pitchFamily="18" charset="0"/>
                                <a:cs typeface="Miriam Fixed" panose="020B0509050101010101" pitchFamily="49" charset="-79"/>
                              </a:rPr>
                              <m:t>𝑢</m:t>
                            </m:r>
                          </m:e>
                        </m:d>
                        <m:r>
                          <a:rPr lang="en-US" altLang="zh-CN" sz="2400" b="0" i="1" smtClean="0">
                            <a:latin typeface="Cambria Math" panose="02040503050406030204" pitchFamily="18" charset="0"/>
                            <a:cs typeface="Miriam Fixed" panose="020B0509050101010101" pitchFamily="49" charset="-79"/>
                          </a:rPr>
                          <m:t>}</m:t>
                        </m:r>
                      </m:e>
                    </m:nary>
                  </m:oMath>
                </a14:m>
                <a:endParaRPr lang="en-US" altLang="zh-CN" sz="2400" dirty="0">
                  <a:latin typeface="+mj-lt"/>
                  <a:cs typeface="Miriam Fixed" panose="020B0509050101010101" pitchFamily="49" charset="-79"/>
                </a:endParaRPr>
              </a:p>
              <a:p>
                <a:pPr lvl="1"/>
                <a:endParaRPr lang="en-US" altLang="zh-CN" sz="2400" dirty="0">
                  <a:latin typeface="+mj-lt"/>
                  <a:cs typeface="Miriam Fixed" panose="020B0509050101010101" pitchFamily="49" charset="-79"/>
                </a:endParaRPr>
              </a:p>
              <a:p>
                <a:pPr lvl="1"/>
                <a:r>
                  <a:rPr lang="zh-CN" altLang="en-US" sz="2400" dirty="0">
                    <a:latin typeface="+mj-lt"/>
                    <a:cs typeface="Miriam Fixed" panose="020B0509050101010101" pitchFamily="49" charset="-79"/>
                  </a:rPr>
                  <a:t>然后树链剖分维护即可。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367889"/>
                <a:ext cx="10235275" cy="4023360"/>
              </a:xfrm>
              <a:blipFill rotWithShape="0">
                <a:blip r:embed="rId2"/>
                <a:stretch>
                  <a:fillRect t="-1970"/>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347773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1000"/>
                                        <p:tgtEl>
                                          <p:spTgt spid="3">
                                            <p:txEl>
                                              <p:pRg st="7" end="7"/>
                                            </p:txEl>
                                          </p:spTgt>
                                        </p:tgtEl>
                                      </p:cBhvr>
                                    </p:animEffect>
                                    <p:anim calcmode="lin" valueType="num">
                                      <p:cBhvr>
                                        <p:cTn id="4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[LNOI2014][BZOJ3626]LCA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pPr lvl="1"/>
                <a:r>
                  <a:rPr lang="zh-CN" altLang="en-US" sz="3200" dirty="0"/>
                  <a:t>给出一个</a:t>
                </a:r>
                <a14:m>
                  <m:oMath xmlns:m="http://schemas.openxmlformats.org/officeDocument/2006/math">
                    <m:r>
                      <a:rPr lang="en-US" altLang="zh-CN" sz="3200" i="1" dirty="0" smtClean="0">
                        <a:latin typeface="Cambria Math" panose="02040503050406030204" pitchFamily="18" charset="0"/>
                      </a:rPr>
                      <m:t>𝑛</m:t>
                    </m:r>
                  </m:oMath>
                </a14:m>
                <a:r>
                  <a:rPr lang="zh-CN" altLang="en-US" sz="3200" dirty="0"/>
                  <a:t>个节点的有根树（编号为</a:t>
                </a:r>
                <a14:m>
                  <m:oMath xmlns:m="http://schemas.openxmlformats.org/officeDocument/2006/math">
                    <m:r>
                      <a:rPr lang="en-US" altLang="zh-CN" sz="3200" i="1" dirty="0" smtClean="0">
                        <a:latin typeface="Cambria Math" panose="02040503050406030204" pitchFamily="18" charset="0"/>
                      </a:rPr>
                      <m:t>0</m:t>
                    </m:r>
                  </m:oMath>
                </a14:m>
                <a:r>
                  <a:rPr lang="zh-CN" altLang="en-US" sz="3200" dirty="0"/>
                  <a:t>到</a:t>
                </a:r>
                <a14:m>
                  <m:oMath xmlns:m="http://schemas.openxmlformats.org/officeDocument/2006/math">
                    <m:r>
                      <a:rPr lang="en-US" altLang="zh-CN" sz="3200" i="1" dirty="0" smtClean="0">
                        <a:latin typeface="Cambria Math" panose="02040503050406030204" pitchFamily="18" charset="0"/>
                      </a:rPr>
                      <m:t>𝑛</m:t>
                    </m:r>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1</m:t>
                    </m:r>
                  </m:oMath>
                </a14:m>
                <a:r>
                  <a:rPr lang="zh-CN" altLang="en-US" sz="3200" dirty="0"/>
                  <a:t>，根节点为</a:t>
                </a:r>
                <a14:m>
                  <m:oMath xmlns:m="http://schemas.openxmlformats.org/officeDocument/2006/math">
                    <m:r>
                      <a:rPr lang="en-US" altLang="zh-CN" sz="3200" i="1" dirty="0" smtClean="0">
                        <a:latin typeface="Cambria Math" panose="02040503050406030204" pitchFamily="18" charset="0"/>
                      </a:rPr>
                      <m:t>0</m:t>
                    </m:r>
                  </m:oMath>
                </a14:m>
                <a:r>
                  <a:rPr lang="zh-CN" altLang="en-US" sz="3200" dirty="0"/>
                  <a:t>）。一个点的深度定义为这个节点到根的距离</a:t>
                </a:r>
                <a14:m>
                  <m:oMath xmlns:m="http://schemas.openxmlformats.org/officeDocument/2006/math">
                    <m:r>
                      <a:rPr lang="en-US" altLang="zh-CN" sz="3200" i="1" dirty="0" smtClean="0">
                        <a:latin typeface="Cambria Math" panose="02040503050406030204" pitchFamily="18" charset="0"/>
                      </a:rPr>
                      <m:t>+</m:t>
                    </m:r>
                    <m:r>
                      <a:rPr lang="en-US" altLang="zh-CN" sz="3200" i="1" dirty="0" smtClean="0">
                        <a:latin typeface="Cambria Math" panose="02040503050406030204" pitchFamily="18" charset="0"/>
                      </a:rPr>
                      <m:t>1</m:t>
                    </m:r>
                  </m:oMath>
                </a14:m>
                <a:r>
                  <a:rPr lang="zh-CN" altLang="en-US" sz="3200" dirty="0"/>
                  <a:t>。</a:t>
                </a:r>
              </a:p>
              <a:p>
                <a:pPr lvl="1"/>
                <a:r>
                  <a:rPr lang="zh-CN" altLang="en-US" sz="3200" dirty="0"/>
                  <a:t>有</a:t>
                </a:r>
                <a14:m>
                  <m:oMath xmlns:m="http://schemas.openxmlformats.org/officeDocument/2006/math">
                    <m:r>
                      <a:rPr lang="en-US" altLang="zh-CN" sz="3200" i="1" dirty="0" smtClean="0">
                        <a:latin typeface="Cambria Math" panose="02040503050406030204" pitchFamily="18" charset="0"/>
                      </a:rPr>
                      <m:t>𝑞</m:t>
                    </m:r>
                  </m:oMath>
                </a14:m>
                <a:r>
                  <a:rPr lang="zh-CN" altLang="en-US" sz="3200" dirty="0"/>
                  <a:t>次询问，每次询问给出</a:t>
                </a:r>
                <a14:m>
                  <m:oMath xmlns:m="http://schemas.openxmlformats.org/officeDocument/2006/math">
                    <m:r>
                      <a:rPr lang="en-US" altLang="zh-CN" sz="3200" i="1" dirty="0" smtClean="0">
                        <a:latin typeface="Cambria Math" panose="02040503050406030204" pitchFamily="18" charset="0"/>
                      </a:rPr>
                      <m:t>𝑙</m:t>
                    </m:r>
                    <m:r>
                      <a:rPr lang="en-US" altLang="zh-CN" sz="3200" b="0" i="1" dirty="0" smtClean="0">
                        <a:latin typeface="Cambria Math" panose="02040503050406030204" pitchFamily="18" charset="0"/>
                      </a:rPr>
                      <m:t>,</m:t>
                    </m:r>
                    <m:r>
                      <a:rPr lang="en-US" altLang="zh-CN" sz="3200" i="1" dirty="0" smtClean="0">
                        <a:latin typeface="Cambria Math" panose="02040503050406030204" pitchFamily="18" charset="0"/>
                      </a:rPr>
                      <m:t>𝑟</m:t>
                    </m:r>
                    <m:r>
                      <a:rPr lang="en-US" altLang="zh-CN" sz="3200" b="0" i="1" dirty="0" smtClean="0">
                        <a:latin typeface="Cambria Math" panose="02040503050406030204" pitchFamily="18" charset="0"/>
                      </a:rPr>
                      <m:t>,</m:t>
                    </m:r>
                    <m:r>
                      <a:rPr lang="en-US" altLang="zh-CN" sz="3200" i="1" dirty="0" smtClean="0">
                        <a:latin typeface="Cambria Math" panose="02040503050406030204" pitchFamily="18" charset="0"/>
                      </a:rPr>
                      <m:t>𝑧</m:t>
                    </m:r>
                  </m:oMath>
                </a14:m>
                <a:r>
                  <a:rPr lang="zh-CN" altLang="en-US" sz="3200" dirty="0"/>
                  <a:t>，求</a:t>
                </a:r>
                <a14:m>
                  <m:oMath xmlns:m="http://schemas.openxmlformats.org/officeDocument/2006/math">
                    <m:nary>
                      <m:naryPr>
                        <m:chr m:val="∑"/>
                        <m:ctrlPr>
                          <a:rPr lang="en-US" altLang="zh-CN" sz="3200" i="1" smtClean="0">
                            <a:latin typeface="Cambria Math" panose="02040503050406030204" pitchFamily="18" charset="0"/>
                          </a:rPr>
                        </m:ctrlPr>
                      </m:naryPr>
                      <m:sub>
                        <m:r>
                          <a:rPr lang="en-US" altLang="zh-CN" sz="3200" i="1" smtClean="0">
                            <a:latin typeface="Cambria Math" panose="02040503050406030204" pitchFamily="18" charset="0"/>
                          </a:rPr>
                          <m:t>𝑖</m:t>
                        </m:r>
                        <m:r>
                          <a:rPr lang="en-US" altLang="zh-CN" sz="3200" i="1" smtClean="0">
                            <a:latin typeface="Cambria Math" panose="02040503050406030204" pitchFamily="18" charset="0"/>
                          </a:rPr>
                          <m:t>=</m:t>
                        </m:r>
                        <m:r>
                          <a:rPr lang="en-US" altLang="zh-CN" sz="3200" b="0" i="1" smtClean="0">
                            <a:latin typeface="Cambria Math" panose="02040503050406030204" pitchFamily="18" charset="0"/>
                          </a:rPr>
                          <m:t>𝑙</m:t>
                        </m:r>
                      </m:sub>
                      <m:sup>
                        <m:r>
                          <a:rPr lang="en-US" altLang="zh-CN" sz="3200" b="0" i="1" smtClean="0">
                            <a:latin typeface="Cambria Math" panose="02040503050406030204" pitchFamily="18" charset="0"/>
                          </a:rPr>
                          <m:t>𝑟</m:t>
                        </m:r>
                      </m:sup>
                      <m:e>
                        <m:r>
                          <a:rPr lang="en-US" altLang="zh-CN" sz="3200" b="0" i="1" smtClean="0">
                            <a:latin typeface="Cambria Math" panose="02040503050406030204" pitchFamily="18" charset="0"/>
                          </a:rPr>
                          <m:t>𝑑𝑒𝑒𝑝</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𝐿𝐶𝐴</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𝑧</m:t>
                        </m:r>
                        <m:r>
                          <a:rPr lang="en-US" altLang="zh-CN" sz="3200" b="0" i="1" smtClean="0">
                            <a:latin typeface="Cambria Math" panose="02040503050406030204" pitchFamily="18" charset="0"/>
                          </a:rPr>
                          <m:t>)]</m:t>
                        </m:r>
                      </m:e>
                    </m:nary>
                  </m:oMath>
                </a14:m>
                <a:r>
                  <a:rPr lang="zh-CN" altLang="en-US" sz="3200" dirty="0"/>
                  <a:t>。</a:t>
                </a:r>
              </a:p>
              <a:p>
                <a:pPr lvl="1"/>
                <a:endParaRPr lang="en-US" altLang="zh-CN" sz="3200" dirty="0"/>
              </a:p>
              <a:p>
                <a:pPr lvl="1"/>
                <a:r>
                  <a:rPr lang="zh-CN" altLang="en-US" sz="3200" dirty="0"/>
                  <a:t>（即，求在</a:t>
                </a:r>
                <a14:m>
                  <m:oMath xmlns:m="http://schemas.openxmlformats.org/officeDocument/2006/math">
                    <m:r>
                      <a:rPr lang="en-US" altLang="zh-CN" sz="3200" i="1" dirty="0" smtClean="0">
                        <a:latin typeface="Cambria Math" panose="02040503050406030204" pitchFamily="18" charset="0"/>
                      </a:rPr>
                      <m:t>[</m:t>
                    </m:r>
                    <m:r>
                      <a:rPr lang="en-US" altLang="zh-CN" sz="3200" i="1" dirty="0" err="1">
                        <a:latin typeface="Cambria Math" panose="02040503050406030204" pitchFamily="18" charset="0"/>
                      </a:rPr>
                      <m:t>𝑙</m:t>
                    </m:r>
                    <m:r>
                      <a:rPr lang="en-US" altLang="zh-CN" sz="3200" i="1" dirty="0" err="1">
                        <a:latin typeface="Cambria Math" panose="02040503050406030204" pitchFamily="18" charset="0"/>
                      </a:rPr>
                      <m:t>,</m:t>
                    </m:r>
                    <m:r>
                      <a:rPr lang="en-US" altLang="zh-CN" sz="3200" i="1" dirty="0" err="1">
                        <a:latin typeface="Cambria Math" panose="02040503050406030204" pitchFamily="18" charset="0"/>
                      </a:rPr>
                      <m:t>𝑟</m:t>
                    </m:r>
                    <m:r>
                      <a:rPr lang="en-US" altLang="zh-CN" sz="3200" i="1" dirty="0">
                        <a:latin typeface="Cambria Math" panose="02040503050406030204" pitchFamily="18" charset="0"/>
                      </a:rPr>
                      <m:t>]</m:t>
                    </m:r>
                  </m:oMath>
                </a14:m>
                <a:r>
                  <a:rPr lang="zh-CN" altLang="en-US" sz="3200" dirty="0"/>
                  <a:t>区间内的每个节点</a:t>
                </a:r>
                <a14:m>
                  <m:oMath xmlns:m="http://schemas.openxmlformats.org/officeDocument/2006/math">
                    <m:r>
                      <a:rPr lang="en-US" altLang="zh-CN" sz="3200" i="1" dirty="0" smtClean="0">
                        <a:latin typeface="Cambria Math" panose="02040503050406030204" pitchFamily="18" charset="0"/>
                      </a:rPr>
                      <m:t>𝑖</m:t>
                    </m:r>
                  </m:oMath>
                </a14:m>
                <a:r>
                  <a:rPr lang="zh-CN" altLang="en-US" sz="3200" dirty="0"/>
                  <a:t>与</a:t>
                </a:r>
                <a14:m>
                  <m:oMath xmlns:m="http://schemas.openxmlformats.org/officeDocument/2006/math">
                    <m:r>
                      <a:rPr lang="en-US" altLang="zh-CN" sz="3200" i="1" dirty="0" smtClean="0">
                        <a:latin typeface="Cambria Math" panose="02040503050406030204" pitchFamily="18" charset="0"/>
                      </a:rPr>
                      <m:t>𝑧</m:t>
                    </m:r>
                  </m:oMath>
                </a14:m>
                <a:r>
                  <a:rPr lang="zh-CN" altLang="en-US" sz="3200" dirty="0"/>
                  <a:t>的最近公共祖先的深度之和）</a:t>
                </a:r>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51" t="-3030" r="-3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771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[LNOI2014][BZOJ3626]LCA</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1815151"/>
                <a:ext cx="9720073" cy="4763069"/>
              </a:xfrm>
            </p:spPr>
            <p:txBody>
              <a:bodyPr>
                <a:noAutofit/>
              </a:bodyPr>
              <a:lstStyle/>
              <a:p>
                <a:pPr lvl="1"/>
                <a:r>
                  <a:rPr lang="zh-CN" altLang="en-US" sz="2000" dirty="0"/>
                  <a:t>考虑这样的一种暴力，我们把</a:t>
                </a:r>
                <a14:m>
                  <m:oMath xmlns:m="http://schemas.openxmlformats.org/officeDocument/2006/math">
                    <m:r>
                      <a:rPr lang="en-US" altLang="zh-CN" sz="2000" b="0" i="1" smtClean="0">
                        <a:latin typeface="Cambria Math" panose="02040503050406030204" pitchFamily="18" charset="0"/>
                      </a:rPr>
                      <m:t>𝑧</m:t>
                    </m:r>
                  </m:oMath>
                </a14:m>
                <a:r>
                  <a:rPr lang="zh-CN" altLang="en-US" sz="2000" dirty="0"/>
                  <a:t>到根上的点全部打标记。</a:t>
                </a:r>
              </a:p>
              <a:p>
                <a:pPr lvl="1"/>
                <a:r>
                  <a:rPr lang="zh-CN" altLang="en-US" sz="2000" dirty="0"/>
                  <a:t>对于</a:t>
                </a:r>
                <a14:m>
                  <m:oMath xmlns:m="http://schemas.openxmlformats.org/officeDocument/2006/math">
                    <m:r>
                      <a:rPr lang="en-US" altLang="zh-CN" sz="2000" i="1" dirty="0" smtClean="0">
                        <a:latin typeface="Cambria Math" panose="02040503050406030204" pitchFamily="18" charset="0"/>
                      </a:rPr>
                      <m:t>𝑙</m:t>
                    </m:r>
                  </m:oMath>
                </a14:m>
                <a:r>
                  <a:rPr lang="zh-CN" altLang="en-US" sz="2000" dirty="0"/>
                  <a:t>到</a:t>
                </a:r>
                <a14:m>
                  <m:oMath xmlns:m="http://schemas.openxmlformats.org/officeDocument/2006/math">
                    <m:r>
                      <a:rPr lang="en-US" altLang="zh-CN" sz="2000" i="1" dirty="0" smtClean="0">
                        <a:latin typeface="Cambria Math" panose="02040503050406030204" pitchFamily="18" charset="0"/>
                      </a:rPr>
                      <m:t>𝑟</m:t>
                    </m:r>
                  </m:oMath>
                </a14:m>
                <a:r>
                  <a:rPr lang="zh-CN" altLang="en-US" sz="2000" dirty="0"/>
                  <a:t>之间的点，向上搜索到第一个有标记的点求出它的深度统计答案。</a:t>
                </a:r>
              </a:p>
              <a:p>
                <a:pPr lvl="1"/>
                <a:r>
                  <a:rPr lang="zh-CN" altLang="en-US" sz="2000" dirty="0"/>
                  <a:t>观察到，深度其实就是上面有几个已标记了的点（包括自身）。</a:t>
                </a:r>
              </a:p>
              <a:p>
                <a:pPr lvl="1"/>
                <a:r>
                  <a:rPr lang="zh-CN" altLang="en-US" sz="2000" dirty="0"/>
                  <a:t>所以，我们不妨把</a:t>
                </a:r>
                <a14:m>
                  <m:oMath xmlns:m="http://schemas.openxmlformats.org/officeDocument/2006/math">
                    <m:r>
                      <a:rPr lang="en-US" altLang="zh-CN" sz="2000" i="1" dirty="0" smtClean="0">
                        <a:latin typeface="Cambria Math" panose="02040503050406030204" pitchFamily="18" charset="0"/>
                      </a:rPr>
                      <m:t>𝑧</m:t>
                    </m:r>
                  </m:oMath>
                </a14:m>
                <a:r>
                  <a:rPr lang="zh-CN" altLang="en-US" sz="2000" dirty="0"/>
                  <a:t>到根的路径上的点全部加</a:t>
                </a:r>
                <a14:m>
                  <m:oMath xmlns:m="http://schemas.openxmlformats.org/officeDocument/2006/math">
                    <m:r>
                      <a:rPr lang="en-US" altLang="zh-CN" sz="2000" i="1" dirty="0">
                        <a:latin typeface="Cambria Math" panose="02040503050406030204" pitchFamily="18" charset="0"/>
                      </a:rPr>
                      <m:t>1</m:t>
                    </m:r>
                  </m:oMath>
                </a14:m>
                <a:r>
                  <a:rPr lang="zh-CN" altLang="en-US" sz="2000" dirty="0"/>
                  <a:t>，对于</a:t>
                </a:r>
                <a14:m>
                  <m:oMath xmlns:m="http://schemas.openxmlformats.org/officeDocument/2006/math">
                    <m:r>
                      <a:rPr lang="en-US" altLang="zh-CN" sz="2000" i="1" dirty="0" smtClean="0">
                        <a:latin typeface="Cambria Math" panose="02040503050406030204" pitchFamily="18" charset="0"/>
                      </a:rPr>
                      <m:t>𝑙</m:t>
                    </m:r>
                  </m:oMath>
                </a14:m>
                <a:r>
                  <a:rPr lang="zh-CN" altLang="en-US" sz="2000" dirty="0"/>
                  <a:t>到</a:t>
                </a:r>
                <a14:m>
                  <m:oMath xmlns:m="http://schemas.openxmlformats.org/officeDocument/2006/math">
                    <m:r>
                      <a:rPr lang="en-US" altLang="zh-CN" sz="2000" i="1" dirty="0" smtClean="0">
                        <a:latin typeface="Cambria Math" panose="02040503050406030204" pitchFamily="18" charset="0"/>
                      </a:rPr>
                      <m:t>𝑟</m:t>
                    </m:r>
                  </m:oMath>
                </a14:m>
                <a:r>
                  <a:rPr lang="zh-CN" altLang="en-US" sz="2000" dirty="0"/>
                  <a:t>之间的点询问他们到根路径上的点权和。</a:t>
                </a:r>
              </a:p>
              <a:p>
                <a:pPr lvl="1"/>
                <a:r>
                  <a:rPr lang="zh-CN" altLang="en-US" sz="2000" dirty="0"/>
                  <a:t>仔细观察上面的暴力不难发现，实际上这个操作具有叠加性，且可逆。也就是说我们可以对于</a:t>
                </a:r>
                <a14:m>
                  <m:oMath xmlns:m="http://schemas.openxmlformats.org/officeDocument/2006/math">
                    <m:r>
                      <a:rPr lang="en-US" altLang="zh-CN" sz="2000" i="1" dirty="0" smtClean="0">
                        <a:latin typeface="Cambria Math" panose="02040503050406030204" pitchFamily="18" charset="0"/>
                      </a:rPr>
                      <m:t>𝑙</m:t>
                    </m:r>
                  </m:oMath>
                </a14:m>
                <a:r>
                  <a:rPr lang="zh-CN" altLang="en-US" sz="2000" dirty="0"/>
                  <a:t>到</a:t>
                </a:r>
                <a14:m>
                  <m:oMath xmlns:m="http://schemas.openxmlformats.org/officeDocument/2006/math">
                    <m:r>
                      <a:rPr lang="en-US" altLang="zh-CN" sz="2000" b="0" i="1" smtClean="0">
                        <a:latin typeface="Cambria Math" panose="02040503050406030204" pitchFamily="18" charset="0"/>
                      </a:rPr>
                      <m:t>𝑟</m:t>
                    </m:r>
                  </m:oMath>
                </a14:m>
                <a:r>
                  <a:rPr lang="zh-CN" altLang="en-US" sz="2000" dirty="0"/>
                  <a:t>之间的点</a:t>
                </a:r>
                <a14:m>
                  <m:oMath xmlns:m="http://schemas.openxmlformats.org/officeDocument/2006/math">
                    <m:r>
                      <a:rPr lang="en-US" altLang="zh-CN" sz="2000" i="1" dirty="0" smtClean="0">
                        <a:latin typeface="Cambria Math" panose="02040503050406030204" pitchFamily="18" charset="0"/>
                      </a:rPr>
                      <m:t>𝑖</m:t>
                    </m:r>
                  </m:oMath>
                </a14:m>
                <a:r>
                  <a:rPr lang="zh-CN" altLang="en-US" sz="2000" dirty="0"/>
                  <a:t>，将</a:t>
                </a:r>
                <a14:m>
                  <m:oMath xmlns:m="http://schemas.openxmlformats.org/officeDocument/2006/math">
                    <m:r>
                      <a:rPr lang="en-US" altLang="zh-CN" sz="2000" b="0" i="1" smtClean="0">
                        <a:latin typeface="Cambria Math" panose="02040503050406030204" pitchFamily="18" charset="0"/>
                      </a:rPr>
                      <m:t>𝑖</m:t>
                    </m:r>
                  </m:oMath>
                </a14:m>
                <a:r>
                  <a:rPr lang="zh-CN" altLang="en-US" sz="2000" dirty="0"/>
                  <a:t>到根的路径上的点全部加</a:t>
                </a:r>
                <a14:m>
                  <m:oMath xmlns:m="http://schemas.openxmlformats.org/officeDocument/2006/math">
                    <m:r>
                      <a:rPr lang="en-US" altLang="zh-CN" sz="2000" i="1" dirty="0">
                        <a:latin typeface="Cambria Math" panose="02040503050406030204" pitchFamily="18" charset="0"/>
                      </a:rPr>
                      <m:t>1</m:t>
                    </m:r>
                  </m:oMath>
                </a14:m>
                <a:r>
                  <a:rPr lang="zh-CN" altLang="en-US" sz="2000" dirty="0"/>
                  <a:t>，</a:t>
                </a:r>
                <a:r>
                  <a:rPr lang="en-US" altLang="zh-CN" sz="2000" dirty="0"/>
                  <a:t> </a:t>
                </a:r>
                <a:r>
                  <a:rPr lang="zh-CN" altLang="en-US" sz="2000" dirty="0"/>
                  <a:t>转而询问</a:t>
                </a:r>
                <a14:m>
                  <m:oMath xmlns:m="http://schemas.openxmlformats.org/officeDocument/2006/math">
                    <m:r>
                      <a:rPr lang="en-US" altLang="zh-CN" sz="2000" i="1" dirty="0" smtClean="0">
                        <a:latin typeface="Cambria Math" panose="02040503050406030204" pitchFamily="18" charset="0"/>
                      </a:rPr>
                      <m:t>𝑧</m:t>
                    </m:r>
                  </m:oMath>
                </a14:m>
                <a:r>
                  <a:rPr lang="zh-CN" altLang="en-US" sz="2000" dirty="0"/>
                  <a:t>到根的路径上的点（包括自身）的权值和就是这个询问的答案。</a:t>
                </a:r>
              </a:p>
              <a:p>
                <a:pPr lvl="1"/>
                <a:r>
                  <a:rPr lang="zh-CN" altLang="en-US" sz="2000" dirty="0"/>
                  <a:t>把询问差分下，也就是用</a:t>
                </a:r>
                <a14:m>
                  <m:oMath xmlns:m="http://schemas.openxmlformats.org/officeDocument/2006/math">
                    <m:r>
                      <a:rPr lang="en-US" altLang="zh-CN" sz="2000" i="1" dirty="0" smtClean="0">
                        <a:latin typeface="Cambria Math" panose="02040503050406030204" pitchFamily="18" charset="0"/>
                      </a:rPr>
                      <m:t>[</m:t>
                    </m:r>
                    <m:r>
                      <a:rPr lang="en-US" altLang="zh-CN" sz="2000" b="0" i="1" dirty="0" smtClean="0">
                        <a:latin typeface="Cambria Math" panose="02040503050406030204" pitchFamily="18" charset="0"/>
                      </a:rPr>
                      <m:t>0</m:t>
                    </m:r>
                    <m:r>
                      <a:rPr lang="en-US" altLang="zh-CN" sz="2000" b="0" i="1" dirty="0" smtClean="0">
                        <a:latin typeface="Cambria Math" panose="02040503050406030204" pitchFamily="18" charset="0"/>
                      </a:rPr>
                      <m:t>,</m:t>
                    </m:r>
                    <m:r>
                      <a:rPr lang="en-US" altLang="zh-CN" sz="2000" i="1" dirty="0" smtClean="0">
                        <a:latin typeface="Cambria Math" panose="02040503050406030204" pitchFamily="18" charset="0"/>
                      </a:rPr>
                      <m:t>𝑟</m:t>
                    </m:r>
                    <m:r>
                      <a:rPr lang="en-US" altLang="zh-CN" sz="2000" i="1" dirty="0">
                        <a:latin typeface="Cambria Math" panose="02040503050406030204" pitchFamily="18" charset="0"/>
                      </a:rPr>
                      <m:t>]−[</m:t>
                    </m:r>
                    <m:r>
                      <a:rPr lang="en-US" altLang="zh-CN" sz="2000" b="0" i="1" dirty="0" smtClean="0">
                        <a:latin typeface="Cambria Math" panose="02040503050406030204" pitchFamily="18" charset="0"/>
                      </a:rPr>
                      <m:t>0</m:t>
                    </m:r>
                    <m:r>
                      <a:rPr lang="en-US" altLang="zh-CN" sz="2000" i="1" dirty="0">
                        <a:latin typeface="Cambria Math" panose="02040503050406030204" pitchFamily="18" charset="0"/>
                      </a:rPr>
                      <m:t>,</m:t>
                    </m:r>
                    <m:r>
                      <a:rPr lang="en-US" altLang="zh-CN" sz="2000" i="1" dirty="0">
                        <a:latin typeface="Cambria Math" panose="02040503050406030204" pitchFamily="18" charset="0"/>
                      </a:rPr>
                      <m:t>𝑙</m:t>
                    </m:r>
                    <m:r>
                      <a:rPr lang="en-US" altLang="zh-CN" sz="2000" i="1" dirty="0">
                        <a:latin typeface="Cambria Math" panose="02040503050406030204" pitchFamily="18" charset="0"/>
                      </a:rPr>
                      <m:t>−</m:t>
                    </m:r>
                    <m:r>
                      <a:rPr lang="en-US" altLang="zh-CN" sz="2000" i="1" dirty="0">
                        <a:latin typeface="Cambria Math" panose="02040503050406030204" pitchFamily="18" charset="0"/>
                      </a:rPr>
                      <m:t>1</m:t>
                    </m:r>
                    <m:r>
                      <a:rPr lang="en-US" altLang="zh-CN" sz="2000" i="1" dirty="0">
                        <a:latin typeface="Cambria Math" panose="02040503050406030204" pitchFamily="18" charset="0"/>
                      </a:rPr>
                      <m:t>]</m:t>
                    </m:r>
                  </m:oMath>
                </a14:m>
                <a:r>
                  <a:rPr lang="zh-CN" altLang="en-US" sz="2000" dirty="0"/>
                  <a:t>来计算答案，那么现在我们就有一个明显的解法。</a:t>
                </a:r>
              </a:p>
              <a:p>
                <a:pPr lvl="1"/>
                <a:r>
                  <a:rPr lang="zh-CN" altLang="en-US" sz="2000" dirty="0"/>
                  <a:t>从</a:t>
                </a:r>
                <a14:m>
                  <m:oMath xmlns:m="http://schemas.openxmlformats.org/officeDocument/2006/math">
                    <m:r>
                      <a:rPr lang="en-US" altLang="zh-CN" sz="2000" i="1" dirty="0">
                        <a:latin typeface="Cambria Math" panose="02040503050406030204" pitchFamily="18" charset="0"/>
                      </a:rPr>
                      <m:t>0</m:t>
                    </m:r>
                  </m:oMath>
                </a14:m>
                <a:r>
                  <a:rPr lang="zh-CN" altLang="en-US" sz="2000" dirty="0"/>
                  <a:t>到</a:t>
                </a:r>
                <a14:m>
                  <m:oMath xmlns:m="http://schemas.openxmlformats.org/officeDocument/2006/math">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1</m:t>
                    </m:r>
                  </m:oMath>
                </a14:m>
                <a:r>
                  <a:rPr lang="zh-CN" altLang="en-US" sz="2000" dirty="0"/>
                  <a:t>依次插入点</a:t>
                </a:r>
                <a14:m>
                  <m:oMath xmlns:m="http://schemas.openxmlformats.org/officeDocument/2006/math">
                    <m:r>
                      <a:rPr lang="en-US" altLang="zh-CN" sz="2000" b="0" i="1" smtClean="0">
                        <a:latin typeface="Cambria Math" panose="02040503050406030204" pitchFamily="18" charset="0"/>
                      </a:rPr>
                      <m:t>𝑖</m:t>
                    </m:r>
                  </m:oMath>
                </a14:m>
                <a:r>
                  <a:rPr lang="zh-CN" altLang="en-US" sz="2000" dirty="0"/>
                  <a:t>，即将</a:t>
                </a:r>
                <a14:m>
                  <m:oMath xmlns:m="http://schemas.openxmlformats.org/officeDocument/2006/math">
                    <m:r>
                      <a:rPr lang="en-US" altLang="zh-CN" sz="2000" b="0" i="1" smtClean="0">
                        <a:latin typeface="Cambria Math" panose="02040503050406030204" pitchFamily="18" charset="0"/>
                      </a:rPr>
                      <m:t>𝑖</m:t>
                    </m:r>
                  </m:oMath>
                </a14:m>
                <a:r>
                  <a:rPr lang="zh-CN" altLang="en-US" sz="2000" dirty="0"/>
                  <a:t>到根的路径上的点全部加</a:t>
                </a:r>
                <a14:m>
                  <m:oMath xmlns:m="http://schemas.openxmlformats.org/officeDocument/2006/math">
                    <m:r>
                      <a:rPr lang="en-US" altLang="zh-CN" sz="2000" i="1" dirty="0">
                        <a:latin typeface="Cambria Math" panose="02040503050406030204" pitchFamily="18" charset="0"/>
                      </a:rPr>
                      <m:t>1</m:t>
                    </m:r>
                    <m:r>
                      <a:rPr lang="en-US" altLang="zh-CN" sz="2000" i="1" dirty="0">
                        <a:latin typeface="Cambria Math" panose="02040503050406030204" pitchFamily="18" charset="0"/>
                      </a:rPr>
                      <m:t> ，</m:t>
                    </m:r>
                  </m:oMath>
                </a14:m>
                <a:r>
                  <a:rPr lang="zh-CN" altLang="en-US" sz="2000" dirty="0"/>
                  <a:t>离线询问答案。</a:t>
                </a:r>
              </a:p>
              <a:p>
                <a:pPr lvl="1"/>
                <a:r>
                  <a:rPr lang="zh-CN" altLang="en-US" sz="2000" dirty="0"/>
                  <a:t>我们现在用树链剖分来维护路径加和路径求和即可。</a:t>
                </a:r>
                <a:endParaRPr lang="en-US" altLang="zh-CN" sz="2000" dirty="0"/>
              </a:p>
              <a:p>
                <a:pPr lvl="1"/>
                <a:r>
                  <a:rPr lang="zh-CN" altLang="en-US" sz="2000" dirty="0"/>
                  <a:t>时间复杂度为</a:t>
                </a:r>
                <a14:m>
                  <m:oMath xmlns:m="http://schemas.openxmlformats.org/officeDocument/2006/math">
                    <m:r>
                      <m:rPr>
                        <m:sty m:val="p"/>
                      </m:rPr>
                      <a:rPr lang="el-GR" altLang="zh-CN" sz="2000" i="1" smtClean="0">
                        <a:latin typeface="Cambria Math" panose="02040503050406030204" pitchFamily="18" charset="0"/>
                        <a:ea typeface="Cambria Math" panose="02040503050406030204" pitchFamily="18" charset="0"/>
                      </a:rPr>
                      <m:t>Ο</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𝑞</m:t>
                    </m:r>
                    <m:r>
                      <a:rPr lang="en-US" altLang="zh-CN" sz="2000" b="0" i="1" smtClean="0">
                        <a:latin typeface="Cambria Math" panose="02040503050406030204" pitchFamily="18" charset="0"/>
                        <a:ea typeface="Cambria Math" panose="02040503050406030204" pitchFamily="18" charset="0"/>
                      </a:rPr>
                      <m:t>)</m:t>
                    </m:r>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m:t>
                        </m:r>
                        <m:sSubSup>
                          <m:sSubSupPr>
                            <m:ctrlPr>
                              <a:rPr lang="en-US" altLang="zh-CN" sz="2000" i="1">
                                <a:latin typeface="Cambria Math" panose="02040503050406030204" pitchFamily="18" charset="0"/>
                                <a:ea typeface="Cambria Math" panose="02040503050406030204" pitchFamily="18" charset="0"/>
                              </a:rPr>
                            </m:ctrlPr>
                          </m:sSubSupPr>
                          <m:e>
                            <m:r>
                              <a:rPr lang="en-US" altLang="zh-CN" sz="2000" i="1">
                                <a:latin typeface="Cambria Math" panose="02040503050406030204" pitchFamily="18" charset="0"/>
                                <a:ea typeface="Cambria Math" panose="02040503050406030204" pitchFamily="18" charset="0"/>
                              </a:rPr>
                              <m:t>𝑙𝑜𝑔</m:t>
                            </m:r>
                          </m:e>
                          <m:sub>
                            <m:r>
                              <a:rPr lang="en-US" altLang="zh-CN" sz="2000" i="1">
                                <a:latin typeface="Cambria Math" panose="02040503050406030204" pitchFamily="18" charset="0"/>
                                <a:ea typeface="Cambria Math" panose="02040503050406030204" pitchFamily="18" charset="0"/>
                              </a:rPr>
                              <m:t>2</m:t>
                            </m:r>
                          </m:sub>
                          <m:sup>
                            <m:r>
                              <a:rPr lang="en-US" altLang="zh-CN" sz="2000" i="1">
                                <a:latin typeface="Cambria Math" panose="02040503050406030204" pitchFamily="18" charset="0"/>
                                <a:ea typeface="Cambria Math" panose="02040503050406030204" pitchFamily="18" charset="0"/>
                              </a:rPr>
                              <m:t>𝑛</m:t>
                            </m:r>
                          </m:sup>
                        </m:sSubSup>
                        <m:r>
                          <a:rPr lang="en-US" altLang="zh-CN" sz="2000" i="1">
                            <a:latin typeface="Cambria Math" panose="02040503050406030204" pitchFamily="18" charset="0"/>
                            <a:ea typeface="Cambria Math" panose="02040503050406030204" pitchFamily="18" charset="0"/>
                          </a:rPr>
                          <m:t>)</m:t>
                        </m:r>
                      </m:e>
                      <m:sup>
                        <m:r>
                          <a:rPr lang="en-US" altLang="zh-CN" sz="2000" b="0" i="1" smtClean="0">
                            <a:latin typeface="Cambria Math" panose="02040503050406030204" pitchFamily="18" charset="0"/>
                            <a:ea typeface="Cambria Math" panose="02040503050406030204" pitchFamily="18" charset="0"/>
                          </a:rPr>
                          <m:t>2</m:t>
                        </m:r>
                      </m:sup>
                    </m:sSup>
                    <m:r>
                      <a:rPr lang="en-US" altLang="zh-CN" sz="2000" b="0" i="1" smtClean="0">
                        <a:latin typeface="Cambria Math" panose="02040503050406030204" pitchFamily="18" charset="0"/>
                        <a:ea typeface="Cambria Math" panose="02040503050406030204" pitchFamily="18" charset="0"/>
                      </a:rPr>
                      <m:t>)</m:t>
                    </m:r>
                  </m:oMath>
                </a14:m>
                <a:r>
                  <a:rPr lang="zh-CN" altLang="en-US" sz="20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1815151"/>
                <a:ext cx="9720073" cy="4763069"/>
              </a:xfrm>
              <a:blipFill rotWithShape="0">
                <a:blip r:embed="rId2"/>
                <a:stretch>
                  <a:fillRect t="-1280"/>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2062858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[JZOJ4388]</a:t>
            </a:r>
            <a:r>
              <a:rPr lang="zh-CN" altLang="en-US"/>
              <a:t>染色</a:t>
            </a: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69F75D72-7F5B-4743-9E4A-74E9E7F8C891}"/>
                  </a:ext>
                </a:extLst>
              </p:cNvPr>
              <p:cNvSpPr txBox="1">
                <a:spLocks/>
              </p:cNvSpPr>
              <p:nvPr/>
            </p:nvSpPr>
            <p:spPr>
              <a:xfrm>
                <a:off x="1024128" y="2084832"/>
                <a:ext cx="972007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pPr marL="0" indent="0">
                  <a:buNone/>
                </a:pPr>
                <a:endParaRPr lang="en-US" altLang="zh-CN" dirty="0"/>
              </a:p>
              <a:p>
                <a:pPr marL="0" indent="0">
                  <a:buNone/>
                </a:pPr>
                <a:r>
                  <a:rPr lang="zh-CN" altLang="en-US" dirty="0"/>
                  <a:t>给定一颗</a:t>
                </a:r>
                <a14:m>
                  <m:oMath xmlns:m="http://schemas.openxmlformats.org/officeDocument/2006/math">
                    <m:r>
                      <a:rPr lang="en-US" altLang="zh-CN" i="1" dirty="0" smtClean="0">
                        <a:latin typeface="Cambria Math" panose="02040503050406030204" pitchFamily="18" charset="0"/>
                      </a:rPr>
                      <m:t>𝑛</m:t>
                    </m:r>
                  </m:oMath>
                </a14:m>
                <a:r>
                  <a:rPr lang="zh-CN" altLang="en-US" dirty="0"/>
                  <a:t>个节点的树，树的节点标号从</a:t>
                </a:r>
                <a14:m>
                  <m:oMath xmlns:m="http://schemas.openxmlformats.org/officeDocument/2006/math">
                    <m:r>
                      <a:rPr lang="en-US" altLang="zh-CN" i="1" dirty="0" smtClean="0">
                        <a:latin typeface="Cambria Math" panose="02040503050406030204" pitchFamily="18" charset="0"/>
                      </a:rPr>
                      <m:t>0</m:t>
                    </m:r>
                  </m:oMath>
                </a14:m>
                <a:r>
                  <a:rPr lang="zh-CN" altLang="en-US" dirty="0"/>
                  <a:t>开始。每个节点可以是白色或黑色，初始时每个节点的颜色为白色。要求支持一下两种操作：</a:t>
                </a:r>
                <a:endParaRPr lang="en-US" altLang="zh-CN" dirty="0"/>
              </a:p>
              <a:p>
                <a:pPr marL="0" indent="0">
                  <a:buNone/>
                </a:pPr>
                <a:r>
                  <a:rPr lang="en-US" altLang="zh-CN" dirty="0"/>
                  <a:t>	1.</a:t>
                </a:r>
                <a:r>
                  <a:rPr lang="zh-CN" altLang="en-US" dirty="0"/>
                  <a:t>将节点</a:t>
                </a:r>
                <a14:m>
                  <m:oMath xmlns:m="http://schemas.openxmlformats.org/officeDocument/2006/math">
                    <m:r>
                      <a:rPr lang="en-US" altLang="zh-CN" i="1" dirty="0" smtClean="0">
                        <a:latin typeface="Cambria Math" panose="02040503050406030204" pitchFamily="18" charset="0"/>
                      </a:rPr>
                      <m:t>𝑥</m:t>
                    </m:r>
                  </m:oMath>
                </a14:m>
                <a:r>
                  <a:rPr lang="zh-CN" altLang="en-US" dirty="0"/>
                  <a:t>涂黑</a:t>
                </a:r>
                <a:endParaRPr lang="en-US" altLang="zh-CN" dirty="0"/>
              </a:p>
              <a:p>
                <a:pPr marL="0" indent="0">
                  <a:buNone/>
                </a:pPr>
                <a:r>
                  <a:rPr lang="en-US" altLang="zh-CN" dirty="0"/>
                  <a:t>	2.</a:t>
                </a:r>
                <a:r>
                  <a:rPr lang="zh-CN" altLang="en-US" dirty="0"/>
                  <a:t>查询节点</a:t>
                </a:r>
                <a14:m>
                  <m:oMath xmlns:m="http://schemas.openxmlformats.org/officeDocument/2006/math">
                    <m:r>
                      <a:rPr lang="en-US" altLang="zh-CN" i="1" dirty="0" smtClean="0">
                        <a:latin typeface="Cambria Math" panose="02040503050406030204" pitchFamily="18" charset="0"/>
                      </a:rPr>
                      <m:t>𝑥</m:t>
                    </m:r>
                  </m:oMath>
                </a14:m>
                <a:r>
                  <a:rPr lang="zh-CN" altLang="en-US" dirty="0"/>
                  <a:t>到所有黑点的距离之和</a:t>
                </a:r>
                <a:endParaRPr lang="en-US" altLang="zh-CN" dirty="0"/>
              </a:p>
              <a:p>
                <a:pPr marL="0" indent="0">
                  <a:buNone/>
                </a:pPr>
                <a:r>
                  <a:rPr lang="zh-CN" altLang="en-US" dirty="0"/>
                  <a:t>对于</a:t>
                </a:r>
                <a:r>
                  <a:rPr lang="en-US" altLang="zh-CN" dirty="0"/>
                  <a:t>30%</a:t>
                </a:r>
                <a:r>
                  <a:rPr lang="zh-CN" altLang="en-US" dirty="0"/>
                  <a:t>的数据：</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1000</m:t>
                    </m:r>
                  </m:oMath>
                </a14:m>
                <a:endParaRPr lang="en-US" altLang="zh-CN" dirty="0"/>
              </a:p>
              <a:p>
                <a:pPr marL="0" indent="0">
                  <a:buNone/>
                </a:pPr>
                <a:r>
                  <a:rPr lang="zh-CN" altLang="en-US" dirty="0"/>
                  <a:t>对于</a:t>
                </a:r>
                <a:r>
                  <a:rPr lang="en-US" altLang="zh-CN" dirty="0"/>
                  <a:t>100%</a:t>
                </a:r>
                <a:r>
                  <a:rPr lang="zh-CN" altLang="en-US" dirty="0"/>
                  <a:t>：</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endParaRPr lang="zh-CN" altLang="en-US" dirty="0"/>
              </a:p>
            </p:txBody>
          </p:sp>
        </mc:Choice>
        <mc:Fallback xmlns="">
          <p:sp>
            <p:nvSpPr>
              <p:cNvPr id="6" name="内容占位符 2">
                <a:extLst>
                  <a:ext uri="{FF2B5EF4-FFF2-40B4-BE49-F238E27FC236}">
                    <a16:creationId xmlns:a16="http://schemas.microsoft.com/office/drawing/2014/main" id="{69F75D72-7F5B-4743-9E4A-74E9E7F8C891}"/>
                  </a:ext>
                </a:extLst>
              </p:cNvPr>
              <p:cNvSpPr txBox="1">
                <a:spLocks noRot="1" noChangeAspect="1" noMove="1" noResize="1" noEditPoints="1" noAdjustHandles="1" noChangeArrowheads="1" noChangeShapeType="1" noTextEdit="1"/>
              </p:cNvSpPr>
              <p:nvPr/>
            </p:nvSpPr>
            <p:spPr>
              <a:xfrm>
                <a:off x="1024128" y="2084832"/>
                <a:ext cx="9720073" cy="4023360"/>
              </a:xfrm>
              <a:prstGeom prst="rect">
                <a:avLst/>
              </a:prstGeom>
              <a:blipFill>
                <a:blip r:embed="rId2"/>
                <a:stretch>
                  <a:fillRect l="-1254" r="-5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96434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br>
              <a:rPr lang="en-US" altLang="zh-CN">
                <a:sym typeface="+mn-ea"/>
              </a:rPr>
            </a:br>
            <a:r>
              <a:rPr lang="en-US" altLang="zh-CN">
                <a:sym typeface="+mn-ea"/>
              </a:rPr>
              <a:t>[JZOJ4388]</a:t>
            </a:r>
            <a:r>
              <a:rPr lang="zh-CN" altLang="en-US">
                <a:sym typeface="+mn-ea"/>
              </a:rPr>
              <a:t>染色</a:t>
            </a:r>
            <a:br>
              <a:rPr lang="zh-CN" altLang="en-US"/>
            </a:br>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286000"/>
                <a:ext cx="9720073" cy="4023360"/>
              </a:xfrm>
            </p:spPr>
            <p:txBody>
              <a:bodyPr>
                <a:normAutofit/>
              </a:bodyPr>
              <a:lstStyle/>
              <a:p>
                <a:r>
                  <a:rPr lang="zh-CN" altLang="en-US" dirty="0"/>
                  <a:t>先把原树转化为有根树。 </a:t>
                </a:r>
              </a:p>
              <a:p>
                <a:r>
                  <a:rPr lang="zh-CN" altLang="en-US" dirty="0"/>
                  <a:t>然后询问一个点</a:t>
                </a:r>
                <a14:m>
                  <m:oMath xmlns:m="http://schemas.openxmlformats.org/officeDocument/2006/math">
                    <m:r>
                      <a:rPr lang="zh-CN" altLang="en-US" i="1" dirty="0" smtClean="0">
                        <a:latin typeface="Cambria Math" panose="02040503050406030204" pitchFamily="18" charset="0"/>
                      </a:rPr>
                      <m:t>𝑢</m:t>
                    </m:r>
                  </m:oMath>
                </a14:m>
                <a:r>
                  <a:rPr lang="zh-CN" altLang="en-US" dirty="0"/>
                  <a:t>，就是枚举每一个黑点</a:t>
                </a:r>
                <a14:m>
                  <m:oMath xmlns:m="http://schemas.openxmlformats.org/officeDocument/2006/math">
                    <m:r>
                      <a:rPr lang="zh-CN" altLang="en-US" i="1" dirty="0" smtClean="0">
                        <a:latin typeface="Cambria Math" panose="02040503050406030204" pitchFamily="18" charset="0"/>
                      </a:rPr>
                      <m:t>𝑣</m:t>
                    </m:r>
                    <m:r>
                      <a:rPr lang="zh-CN" altLang="en-US" i="1" dirty="0" smtClean="0">
                        <a:latin typeface="Cambria Math" panose="02040503050406030204" pitchFamily="18" charset="0"/>
                      </a:rPr>
                      <m:t> </m:t>
                    </m:r>
                  </m:oMath>
                </a14:m>
                <a:endParaRPr lang="zh-CN" altLang="en-US" dirty="0"/>
              </a:p>
              <a:p>
                <a:r>
                  <a:rPr lang="zh-CN" altLang="en-US" dirty="0"/>
                  <a:t>然后贡献为</a:t>
                </a:r>
                <a14:m>
                  <m:oMath xmlns:m="http://schemas.openxmlformats.org/officeDocument/2006/math">
                    <m:r>
                      <a:rPr lang="zh-CN" altLang="en-US" i="1" dirty="0" smtClean="0">
                        <a:latin typeface="Cambria Math" panose="02040503050406030204" pitchFamily="18" charset="0"/>
                      </a:rPr>
                      <m:t>𝑑</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𝑢</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𝑑</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𝑣</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2</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𝑑</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𝑙𝑐𝑎</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𝑢</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𝑣</m:t>
                    </m:r>
                    <m:r>
                      <a:rPr lang="zh-CN" altLang="en-US" i="1" dirty="0" smtClean="0">
                        <a:latin typeface="Cambria Math" panose="02040503050406030204" pitchFamily="18" charset="0"/>
                      </a:rPr>
                      <m:t>)] </m:t>
                    </m:r>
                  </m:oMath>
                </a14:m>
                <a:endParaRPr lang="zh-CN" altLang="en-US" dirty="0"/>
              </a:p>
              <a:p>
                <a:r>
                  <a:rPr lang="zh-CN" altLang="en-US" dirty="0"/>
                  <a:t>记录黑点的总个数和深度和，前两项很容易求和，最后一项呢？ </a:t>
                </a:r>
              </a:p>
              <a:p>
                <a:r>
                  <a:rPr lang="zh-CN" altLang="en-US" dirty="0"/>
                  <a:t>我们尝试枚举</a:t>
                </a:r>
                <a14:m>
                  <m:oMath xmlns:m="http://schemas.openxmlformats.org/officeDocument/2006/math">
                    <m:r>
                      <a:rPr lang="zh-CN" altLang="en-US" i="1" dirty="0" smtClean="0">
                        <a:latin typeface="Cambria Math" panose="02040503050406030204" pitchFamily="18" charset="0"/>
                      </a:rPr>
                      <m:t>𝑢</m:t>
                    </m:r>
                    <m:r>
                      <a:rPr lang="zh-CN" altLang="en-US" i="1" dirty="0" smtClean="0">
                        <a:latin typeface="Cambria Math" panose="02040503050406030204" pitchFamily="18" charset="0"/>
                      </a:rPr>
                      <m:t>到</m:t>
                    </m:r>
                    <m:r>
                      <a:rPr lang="zh-CN" altLang="en-US" i="1" dirty="0" smtClean="0">
                        <a:latin typeface="Cambria Math" panose="02040503050406030204" pitchFamily="18" charset="0"/>
                      </a:rPr>
                      <m:t>𝑟𝑜𝑜𝑡</m:t>
                    </m:r>
                  </m:oMath>
                </a14:m>
                <a:r>
                  <a:rPr lang="zh-CN" altLang="en-US" dirty="0"/>
                  <a:t>路径上的每一点</a:t>
                </a:r>
                <a14:m>
                  <m:oMath xmlns:m="http://schemas.openxmlformats.org/officeDocument/2006/math">
                    <m:r>
                      <a:rPr lang="zh-CN" altLang="en-US" i="1" dirty="0" smtClean="0">
                        <a:latin typeface="Cambria Math" panose="02040503050406030204" pitchFamily="18" charset="0"/>
                      </a:rPr>
                      <m:t>𝑤</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设</m:t>
                    </m:r>
                    <m:r>
                      <a:rPr lang="zh-CN" altLang="en-US" i="1" dirty="0" smtClean="0">
                        <a:latin typeface="Cambria Math" panose="02040503050406030204" pitchFamily="18" charset="0"/>
                      </a:rPr>
                      <m:t>𝑠𝑖𝑧𝑒</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𝑤</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表示</m:t>
                    </m:r>
                    <m:r>
                      <a:rPr lang="zh-CN" altLang="en-US" i="1" dirty="0" smtClean="0">
                        <a:latin typeface="Cambria Math" panose="02040503050406030204" pitchFamily="18" charset="0"/>
                      </a:rPr>
                      <m:t>𝑤</m:t>
                    </m:r>
                  </m:oMath>
                </a14:m>
                <a:r>
                  <a:rPr lang="zh-CN" altLang="en-US" dirty="0"/>
                  <a:t>是多少个黑点的祖先。 </a:t>
                </a:r>
              </a:p>
              <a:p>
                <a:r>
                  <a:rPr lang="zh-CN" altLang="en-US" dirty="0"/>
                  <a:t>那么贡献为</a:t>
                </a:r>
                <a14:m>
                  <m:oMath xmlns:m="http://schemas.openxmlformats.org/officeDocument/2006/math">
                    <m:r>
                      <a:rPr lang="zh-CN" altLang="en-US" i="1" dirty="0" smtClean="0">
                        <a:latin typeface="Cambria Math" panose="02040503050406030204" pitchFamily="18" charset="0"/>
                      </a:rPr>
                      <m:t>𝑓</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𝑤</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𝑠𝑖𝑧𝑒</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𝑤</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其中</m:t>
                    </m:r>
                    <m:r>
                      <a:rPr lang="zh-CN" altLang="en-US" i="1" dirty="0" smtClean="0">
                        <a:latin typeface="Cambria Math" panose="02040503050406030204" pitchFamily="18" charset="0"/>
                      </a:rPr>
                      <m:t>𝑓</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𝑖</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表示</m:t>
                    </m:r>
                    <m:r>
                      <a:rPr lang="zh-CN" altLang="en-US" i="1" dirty="0" smtClean="0">
                        <a:latin typeface="Cambria Math" panose="02040503050406030204" pitchFamily="18" charset="0"/>
                      </a:rPr>
                      <m:t>𝑖</m:t>
                    </m:r>
                  </m:oMath>
                </a14:m>
                <a:r>
                  <a:rPr lang="zh-CN" altLang="en-US" dirty="0"/>
                  <a:t>到父亲的距离。 </a:t>
                </a:r>
              </a:p>
              <a:p>
                <a:r>
                  <a:rPr lang="zh-CN" altLang="en-US" dirty="0"/>
                  <a:t>然后明显可以用树链剖分了。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286000"/>
                <a:ext cx="9720073" cy="4023360"/>
              </a:xfrm>
              <a:blipFill>
                <a:blip r:embed="rId2"/>
                <a:stretch>
                  <a:fillRect l="-313"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63029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a:t>
            </a:r>
            <a:r>
              <a:rPr lang="zh-CN" altLang="en-US" dirty="0">
                <a:solidFill>
                  <a:schemeClr val="tx1"/>
                </a:solidFill>
              </a:rPr>
              <a:t>结</a:t>
            </a:r>
          </a:p>
        </p:txBody>
      </p:sp>
      <p:sp>
        <p:nvSpPr>
          <p:cNvPr id="3" name="内容占位符 2"/>
          <p:cNvSpPr>
            <a:spLocks noGrp="1"/>
          </p:cNvSpPr>
          <p:nvPr>
            <p:ph idx="1"/>
          </p:nvPr>
        </p:nvSpPr>
        <p:spPr/>
        <p:txBody>
          <a:bodyPr>
            <a:normAutofit/>
          </a:bodyPr>
          <a:lstStyle/>
          <a:p>
            <a:pPr lvl="1"/>
            <a:r>
              <a:rPr lang="zh-CN" altLang="en-US" sz="2800" dirty="0"/>
              <a:t>其实，树链剖分算法可以看成</a:t>
            </a:r>
            <a:r>
              <a:rPr lang="zh-CN" altLang="en-US" sz="2800" dirty="0">
                <a:solidFill>
                  <a:srgbClr val="FF0000"/>
                </a:solidFill>
              </a:rPr>
              <a:t>基于路径（链）的分治算法</a:t>
            </a:r>
            <a:r>
              <a:rPr lang="zh-CN" altLang="en-US" sz="2800" dirty="0"/>
              <a:t>。将一条路径划分为若干条重路径（重链），用数据结构快速解答重路径（重链）内的子问题。</a:t>
            </a:r>
            <a:endParaRPr lang="en-US" altLang="zh-CN" sz="2800" dirty="0"/>
          </a:p>
        </p:txBody>
      </p:sp>
    </p:spTree>
    <p:extLst>
      <p:ext uri="{BB962C8B-B14F-4D97-AF65-F5344CB8AC3E}">
        <p14:creationId xmlns:p14="http://schemas.microsoft.com/office/powerpoint/2010/main" val="208694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74262-08D6-4B8E-A054-92F1C809FB13}"/>
              </a:ext>
            </a:extLst>
          </p:cNvPr>
          <p:cNvSpPr>
            <a:spLocks noGrp="1"/>
          </p:cNvSpPr>
          <p:nvPr>
            <p:ph type="title"/>
          </p:nvPr>
        </p:nvSpPr>
        <p:spPr/>
        <p:txBody>
          <a:bodyPr/>
          <a:lstStyle/>
          <a:p>
            <a:r>
              <a:rPr lang="zh-CN" altLang="en-US" dirty="0"/>
              <a:t>回顾所学</a:t>
            </a:r>
          </a:p>
        </p:txBody>
      </p:sp>
      <p:sp>
        <p:nvSpPr>
          <p:cNvPr id="3" name="内容占位符 2">
            <a:extLst>
              <a:ext uri="{FF2B5EF4-FFF2-40B4-BE49-F238E27FC236}">
                <a16:creationId xmlns:a16="http://schemas.microsoft.com/office/drawing/2014/main" id="{B76B2D3D-45DE-4F49-AD78-AE9D5200B873}"/>
              </a:ext>
            </a:extLst>
          </p:cNvPr>
          <p:cNvSpPr>
            <a:spLocks noGrp="1"/>
          </p:cNvSpPr>
          <p:nvPr>
            <p:ph idx="1"/>
          </p:nvPr>
        </p:nvSpPr>
        <p:spPr/>
        <p:txBody>
          <a:bodyPr>
            <a:normAutofit fontScale="92500"/>
          </a:bodyPr>
          <a:lstStyle/>
          <a:p>
            <a:r>
              <a:rPr lang="zh-CN" altLang="en-US" dirty="0"/>
              <a:t>栈与队列是基础数据结构，尽管如此，题目仍然可以出得很难。</a:t>
            </a:r>
            <a:endParaRPr lang="en-US" altLang="zh-CN" dirty="0"/>
          </a:p>
          <a:p>
            <a:r>
              <a:rPr lang="zh-CN" altLang="en-US" dirty="0"/>
              <a:t>并查集适合解决集合合并及查询问题，优化有路径压缩优化与按秩合并优化，一般采用前者，必要时两者结合。</a:t>
            </a:r>
            <a:endParaRPr lang="en-US" altLang="zh-CN" dirty="0"/>
          </a:p>
          <a:p>
            <a:r>
              <a:rPr lang="zh-CN" altLang="en-US" dirty="0"/>
              <a:t>分块是一种思想方法，不仅仅可以应用于求区间最大值。</a:t>
            </a:r>
            <a:endParaRPr lang="en-US" altLang="zh-CN" dirty="0"/>
          </a:p>
          <a:p>
            <a:r>
              <a:rPr lang="zh-CN" altLang="en-US" dirty="0"/>
              <a:t>树状数组是一种常数很小的数据结构，适合解决简单区间维护的问题。</a:t>
            </a:r>
            <a:endParaRPr lang="en-US" altLang="zh-CN" dirty="0"/>
          </a:p>
          <a:p>
            <a:r>
              <a:rPr lang="zh-CN" altLang="en-US" dirty="0"/>
              <a:t>线段树有着强大的功能，以及各种扩展操作比如合并；主席树是可持久化的线段树。</a:t>
            </a:r>
            <a:endParaRPr lang="en-US" altLang="zh-CN" dirty="0"/>
          </a:p>
          <a:p>
            <a:r>
              <a:rPr lang="zh-CN" altLang="en-US" dirty="0"/>
              <a:t>平衡树则更上一层，支持更多动态的操作，比如在数列中插入或删除一个数，把数列翻转、把最后一位移到开头等。</a:t>
            </a:r>
            <a:endParaRPr lang="en-US" altLang="zh-CN" dirty="0"/>
          </a:p>
          <a:p>
            <a:r>
              <a:rPr lang="zh-CN" altLang="en-US" dirty="0"/>
              <a:t>不同于前面解决区间维护问题的数据结构，树链剖分用于解决树上问题，但时间复杂度也变大了。</a:t>
            </a:r>
          </a:p>
          <a:p>
            <a:endParaRPr lang="zh-CN" altLang="en-US" b="1" dirty="0"/>
          </a:p>
        </p:txBody>
      </p:sp>
    </p:spTree>
    <p:extLst>
      <p:ext uri="{BB962C8B-B14F-4D97-AF65-F5344CB8AC3E}">
        <p14:creationId xmlns:p14="http://schemas.microsoft.com/office/powerpoint/2010/main" val="1210285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C0824-8514-4FFC-9901-2AC4BBBB9AEA}"/>
              </a:ext>
            </a:extLst>
          </p:cNvPr>
          <p:cNvSpPr>
            <a:spLocks noGrp="1"/>
          </p:cNvSpPr>
          <p:nvPr>
            <p:ph type="title"/>
          </p:nvPr>
        </p:nvSpPr>
        <p:spPr/>
        <p:txBody>
          <a:bodyPr/>
          <a:lstStyle/>
          <a:p>
            <a:r>
              <a:rPr lang="zh-CN" altLang="en-US" dirty="0"/>
              <a:t>永恒的契约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1EC00F-4FCE-4EC0-896D-F044CFC7764E}"/>
                  </a:ext>
                </a:extLst>
              </p:cNvPr>
              <p:cNvSpPr>
                <a:spLocks noGrp="1"/>
              </p:cNvSpPr>
              <p:nvPr>
                <p:ph idx="1"/>
              </p:nvPr>
            </p:nvSpPr>
            <p:spPr/>
            <p:txBody>
              <a:bodyPr>
                <a:normAutofit/>
              </a:bodyPr>
              <a:lstStyle/>
              <a:p>
                <a:r>
                  <a:rPr lang="zh-CN" altLang="en-US" dirty="0"/>
                  <a:t>这样，我们用</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求出了</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𝑗</m:t>
                        </m:r>
                      </m:sub>
                    </m:sSub>
                  </m:oMath>
                </a14:m>
                <a:r>
                  <a:rPr lang="zh-CN" altLang="en-US" dirty="0"/>
                  <a:t>的情况。</a:t>
                </a:r>
                <a:endParaRPr lang="en-US" altLang="zh-CN" dirty="0"/>
              </a:p>
              <a:p>
                <a:r>
                  <a:rPr lang="zh-CN" altLang="en-US" dirty="0"/>
                  <a:t>我们再次简化实现：</a:t>
                </a:r>
                <a:r>
                  <a:rPr lang="zh-CN" altLang="zh-CN" dirty="0"/>
                  <a:t>可以删除环上最大值（多个任取一个</a:t>
                </a:r>
                <a:r>
                  <a:rPr lang="zh-CN" altLang="en-US" dirty="0"/>
                  <a:t>，并把环旋转成删除的数在第一位</a:t>
                </a:r>
                <a:r>
                  <a:rPr lang="zh-CN" altLang="zh-CN" dirty="0"/>
                  <a:t>），将环转化为链，而且删去后只会影响这个最大值和其他石头产生的答案，不会影响其余任意两块石头间的可看见关系。</a:t>
                </a:r>
                <a:endParaRPr lang="en-US" altLang="zh-CN" dirty="0"/>
              </a:p>
              <a:p>
                <a:r>
                  <a:rPr lang="zh-CN" altLang="en-US" dirty="0"/>
                  <a:t>这样做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m:rPr>
                        <m:nor/>
                      </m:rPr>
                      <a:rPr lang="zh-CN" altLang="en-US" dirty="0"/>
                      <m:t>的情况</m:t>
                    </m:r>
                  </m:oMath>
                </a14:m>
                <a:r>
                  <a:rPr lang="zh-CN" altLang="en-US" dirty="0"/>
                  <a:t>的做法和之前的一样。</a:t>
                </a:r>
                <a:endParaRPr lang="en-US" altLang="zh-CN" dirty="0"/>
              </a:p>
            </p:txBody>
          </p:sp>
        </mc:Choice>
        <mc:Fallback xmlns="">
          <p:sp>
            <p:nvSpPr>
              <p:cNvPr id="3" name="内容占位符 2">
                <a:extLst>
                  <a:ext uri="{FF2B5EF4-FFF2-40B4-BE49-F238E27FC236}">
                    <a16:creationId xmlns:a16="http://schemas.microsoft.com/office/drawing/2014/main" id="{561EC00F-4FCE-4EC0-896D-F044CFC7764E}"/>
                  </a:ext>
                </a:extLst>
              </p:cNvPr>
              <p:cNvSpPr>
                <a:spLocks noGrp="1" noRot="1" noChangeAspect="1" noMove="1" noResize="1" noEditPoints="1" noAdjustHandles="1" noChangeArrowheads="1" noChangeShapeType="1" noTextEdit="1"/>
              </p:cNvSpPr>
              <p:nvPr>
                <p:ph idx="1"/>
              </p:nvPr>
            </p:nvSpPr>
            <p:spPr>
              <a:blipFill>
                <a:blip r:embed="rId2"/>
                <a:stretch>
                  <a:fillRect l="-313" t="-1515"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14971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897478-18F0-42AF-B4DD-1785E67591C4}"/>
              </a:ext>
            </a:extLst>
          </p:cNvPr>
          <p:cNvSpPr>
            <a:spLocks noGrp="1"/>
          </p:cNvSpPr>
          <p:nvPr>
            <p:ph type="title"/>
          </p:nvPr>
        </p:nvSpPr>
        <p:spPr/>
        <p:txBody>
          <a:bodyPr/>
          <a:lstStyle/>
          <a:p>
            <a:r>
              <a:rPr lang="zh-CN" altLang="en-US" dirty="0"/>
              <a:t>大总结</a:t>
            </a:r>
          </a:p>
        </p:txBody>
      </p:sp>
      <p:sp>
        <p:nvSpPr>
          <p:cNvPr id="3" name="内容占位符 2">
            <a:extLst>
              <a:ext uri="{FF2B5EF4-FFF2-40B4-BE49-F238E27FC236}">
                <a16:creationId xmlns:a16="http://schemas.microsoft.com/office/drawing/2014/main" id="{A90A1587-8FC1-4B29-85FD-A2D8D4499B30}"/>
              </a:ext>
            </a:extLst>
          </p:cNvPr>
          <p:cNvSpPr>
            <a:spLocks noGrp="1"/>
          </p:cNvSpPr>
          <p:nvPr>
            <p:ph idx="1"/>
          </p:nvPr>
        </p:nvSpPr>
        <p:spPr/>
        <p:txBody>
          <a:bodyPr>
            <a:normAutofit/>
          </a:bodyPr>
          <a:lstStyle/>
          <a:p>
            <a:r>
              <a:rPr lang="zh-CN" altLang="en-US" dirty="0"/>
              <a:t>高级数据结构的出现大多是因为基础数据结构无法高效解决一些问题。</a:t>
            </a:r>
            <a:endParaRPr lang="en-US" altLang="zh-CN" dirty="0"/>
          </a:p>
          <a:p>
            <a:r>
              <a:rPr lang="zh-CN" altLang="en-US" dirty="0"/>
              <a:t>通过今天的学习，我们已经了解了各种各样的数据结构，知道了各种各样的数据组织方式，能够解决更难的题目了。</a:t>
            </a:r>
            <a:endParaRPr lang="en-US" altLang="zh-CN" dirty="0"/>
          </a:p>
          <a:p>
            <a:r>
              <a:rPr lang="zh-CN" altLang="en-US" dirty="0"/>
              <a:t>不同的数据结构适合解决不同的问题，相同的问题也可能可以用不同数据结构解决。有时候，碰见一些比较困难的问题，需要用到多种数据结构，他们在程序中有机地结合，共同解决问题。</a:t>
            </a:r>
            <a:endParaRPr lang="en-US" altLang="zh-CN" dirty="0"/>
          </a:p>
          <a:p>
            <a:r>
              <a:rPr lang="zh-CN" altLang="en-US" dirty="0"/>
              <a:t>课件里只是介绍了各种数据结构的基本操作和一些基本例题，熟练掌握、更加灵活地运用这些数据结构还需要做更多的题目，希望大家课后多加练习！</a:t>
            </a:r>
            <a:endParaRPr lang="en-US" altLang="zh-CN" dirty="0"/>
          </a:p>
        </p:txBody>
      </p:sp>
    </p:spTree>
    <p:extLst>
      <p:ext uri="{BB962C8B-B14F-4D97-AF65-F5344CB8AC3E}">
        <p14:creationId xmlns:p14="http://schemas.microsoft.com/office/powerpoint/2010/main" val="41103152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[JZOJ3898]</a:t>
            </a:r>
            <a:r>
              <a:rPr lang="zh-CN" altLang="en-US" dirty="0"/>
              <a:t>树的连通性（备用题）</a:t>
            </a: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20674EED-4187-4391-9AD3-E8FA6C675920}"/>
                  </a:ext>
                </a:extLst>
              </p:cNvPr>
              <p:cNvSpPr txBox="1">
                <a:spLocks/>
              </p:cNvSpPr>
              <p:nvPr/>
            </p:nvSpPr>
            <p:spPr>
              <a:xfrm>
                <a:off x="1024128" y="2286000"/>
                <a:ext cx="972007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pPr lvl="1"/>
                <a:r>
                  <a:rPr lang="zh-CN" altLang="en-US" sz="2400" dirty="0"/>
                  <a:t>给定</a:t>
                </a:r>
                <a:r>
                  <a:rPr lang="en-US" altLang="zh-CN" sz="2400" dirty="0"/>
                  <a:t>1</a:t>
                </a:r>
                <a:r>
                  <a:rPr lang="zh-CN" altLang="en-US" sz="2400" dirty="0"/>
                  <a:t>个</a:t>
                </a:r>
                <a14:m>
                  <m:oMath xmlns:m="http://schemas.openxmlformats.org/officeDocument/2006/math">
                    <m:r>
                      <a:rPr lang="en-US" altLang="zh-CN" sz="2400" i="1" dirty="0" smtClean="0">
                        <a:latin typeface="Cambria Math" panose="02040503050406030204" pitchFamily="18" charset="0"/>
                      </a:rPr>
                      <m:t>𝑛</m:t>
                    </m:r>
                  </m:oMath>
                </a14:m>
                <a:r>
                  <a:rPr lang="zh-CN" altLang="en-US" sz="2400" dirty="0"/>
                  <a:t>个点的无向图，保证联通且无环无重边，每个点上有一个可修改的权值。</a:t>
                </a:r>
                <a:endParaRPr lang="en-US" altLang="zh-CN" sz="2400" dirty="0"/>
              </a:p>
              <a:p>
                <a:pPr lvl="1"/>
                <a:r>
                  <a:rPr lang="zh-CN" altLang="en-US" sz="2400" dirty="0"/>
                  <a:t>有</a:t>
                </a:r>
                <a14:m>
                  <m:oMath xmlns:m="http://schemas.openxmlformats.org/officeDocument/2006/math">
                    <m:r>
                      <a:rPr lang="en-US" altLang="zh-CN" sz="2400" i="1" dirty="0" smtClean="0">
                        <a:latin typeface="Cambria Math" panose="02040503050406030204" pitchFamily="18" charset="0"/>
                      </a:rPr>
                      <m:t>𝑚</m:t>
                    </m:r>
                    <m:r>
                      <a:rPr lang="zh-CN" altLang="en-US" sz="2400" i="1" dirty="0">
                        <a:latin typeface="Cambria Math" panose="02040503050406030204" pitchFamily="18" charset="0"/>
                      </a:rPr>
                      <m:t>次</m:t>
                    </m:r>
                  </m:oMath>
                </a14:m>
                <a:r>
                  <a:rPr lang="zh-CN" altLang="en-US" sz="2400" dirty="0"/>
                  <a:t>操作：每次断掉一条边、修改某个节点上的权值或询问两个点之间的连通性，联通输出两个点乘积，不连通输出两点权值和。</a:t>
                </a:r>
                <a:endParaRPr lang="en-US" altLang="zh-CN" sz="2400" dirty="0"/>
              </a:p>
              <a:p>
                <a:pPr marL="128270" lvl="1" indent="0">
                  <a:buNone/>
                </a:pPr>
                <a:r>
                  <a:rPr lang="zh-CN" altLang="en-US" sz="2400" dirty="0"/>
                  <a:t>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m:t>
                        </m:r>
                      </m:e>
                      <m:sup>
                        <m:r>
                          <a:rPr lang="en-US" altLang="zh-CN" sz="2400" b="0" i="1" smtClean="0">
                            <a:latin typeface="Cambria Math" panose="02040503050406030204" pitchFamily="18" charset="0"/>
                          </a:rPr>
                          <m:t>5</m:t>
                        </m:r>
                      </m:sup>
                    </m:sSup>
                  </m:oMath>
                </a14:m>
                <a:endParaRPr lang="zh-CN" altLang="en-US" sz="2400" dirty="0"/>
              </a:p>
            </p:txBody>
          </p:sp>
        </mc:Choice>
        <mc:Fallback xmlns="">
          <p:sp>
            <p:nvSpPr>
              <p:cNvPr id="4" name="内容占位符 2">
                <a:extLst>
                  <a:ext uri="{FF2B5EF4-FFF2-40B4-BE49-F238E27FC236}">
                    <a16:creationId xmlns:a16="http://schemas.microsoft.com/office/drawing/2014/main" id="{20674EED-4187-4391-9AD3-E8FA6C675920}"/>
                  </a:ext>
                </a:extLst>
              </p:cNvPr>
              <p:cNvSpPr txBox="1">
                <a:spLocks noRot="1" noChangeAspect="1" noMove="1" noResize="1" noEditPoints="1" noAdjustHandles="1" noChangeArrowheads="1" noChangeShapeType="1" noTextEdit="1"/>
              </p:cNvSpPr>
              <p:nvPr/>
            </p:nvSpPr>
            <p:spPr>
              <a:xfrm>
                <a:off x="1024128" y="2286000"/>
                <a:ext cx="9720073" cy="4023360"/>
              </a:xfrm>
              <a:prstGeom prst="rect">
                <a:avLst/>
              </a:prstGeom>
              <a:blipFill>
                <a:blip r:embed="rId2"/>
                <a:stretch>
                  <a:fillRect t="-21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95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[JZOJ3898]</a:t>
            </a:r>
            <a:r>
              <a:rPr lang="zh-CN" altLang="en-US" dirty="0"/>
              <a:t>树的连通性（备用题）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1"/>
                <a:r>
                  <a:rPr lang="zh-CN" altLang="en-US" sz="2400" dirty="0"/>
                  <a:t>关键是要判断连通性</a:t>
                </a:r>
                <a:endParaRPr lang="en-US" altLang="zh-CN" sz="2400" dirty="0"/>
              </a:p>
              <a:p>
                <a:pPr lvl="1"/>
                <a:r>
                  <a:rPr lang="zh-CN" altLang="en-US" sz="2400" dirty="0"/>
                  <a:t>选一个点作为根，对每个点维护连向父亲节点那条边是否被断开，如果未断开则为</a:t>
                </a:r>
                <a14:m>
                  <m:oMath xmlns:m="http://schemas.openxmlformats.org/officeDocument/2006/math">
                    <m:r>
                      <a:rPr lang="en-US" altLang="zh-CN" sz="2400" i="1" dirty="0" smtClean="0">
                        <a:latin typeface="Cambria Math" panose="02040503050406030204" pitchFamily="18" charset="0"/>
                      </a:rPr>
                      <m:t>1</m:t>
                    </m:r>
                  </m:oMath>
                </a14:m>
                <a:r>
                  <a:rPr lang="zh-CN" altLang="en-US" sz="2400" dirty="0"/>
                  <a:t>，否则为</a:t>
                </a:r>
                <a14:m>
                  <m:oMath xmlns:m="http://schemas.openxmlformats.org/officeDocument/2006/math">
                    <m:r>
                      <a:rPr lang="en-US" altLang="zh-CN" sz="2400" i="1" dirty="0">
                        <a:latin typeface="Cambria Math" panose="02040503050406030204" pitchFamily="18" charset="0"/>
                      </a:rPr>
                      <m:t>0</m:t>
                    </m:r>
                  </m:oMath>
                </a14:m>
                <a:r>
                  <a:rPr lang="zh-CN" altLang="en-US" sz="2400" dirty="0"/>
                  <a:t>。然后树链剖分维护区间最小值即可。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637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sz="4800" dirty="0"/>
              <a:t>C2OI2015</a:t>
            </a:r>
            <a:r>
              <a:rPr lang="en-US" altLang="zh-CN" dirty="0"/>
              <a:t>]</a:t>
            </a:r>
            <a:r>
              <a:rPr lang="zh-CN" altLang="en-US" dirty="0"/>
              <a:t>告别娑婆（备用题）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1"/>
                <a:r>
                  <a:rPr lang="zh-CN" altLang="en-US" sz="2800" dirty="0"/>
                  <a:t>总共有</a:t>
                </a:r>
                <a:r>
                  <a:rPr lang="en-US" altLang="zh-CN" sz="2800" dirty="0"/>
                  <a:t>q</a:t>
                </a:r>
                <a:r>
                  <a:rPr lang="zh-CN" altLang="en-US" sz="2800" dirty="0"/>
                  <a:t>个操作。</a:t>
                </a:r>
                <a:endParaRPr lang="en-US" altLang="zh-CN" sz="2800" dirty="0"/>
              </a:p>
              <a:p>
                <a:pPr lvl="1"/>
                <a14:m>
                  <m:oMath xmlns:m="http://schemas.openxmlformats.org/officeDocument/2006/math">
                    <m:r>
                      <a:rPr lang="en-US" altLang="zh-CN" sz="2800" b="0" i="1" smtClean="0">
                        <a:latin typeface="Cambria Math" panose="02040503050406030204" pitchFamily="18" charset="0"/>
                      </a:rPr>
                      <m:t>𝑖𝑛𝑠𝑡𝑒𝑎𝑑</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𝑦</m:t>
                    </m:r>
                  </m:oMath>
                </a14:m>
                <a:r>
                  <a:rPr lang="zh-CN" altLang="zh-CN" sz="2800" dirty="0"/>
                  <a:t>表示对事件</a:t>
                </a:r>
                <a14:m>
                  <m:oMath xmlns:m="http://schemas.openxmlformats.org/officeDocument/2006/math">
                    <m:r>
                      <a:rPr lang="en-US" altLang="zh-CN" sz="2800" i="1" dirty="0" smtClean="0">
                        <a:latin typeface="Cambria Math" panose="02040503050406030204" pitchFamily="18" charset="0"/>
                      </a:rPr>
                      <m:t>𝑥</m:t>
                    </m:r>
                  </m:oMath>
                </a14:m>
                <a:r>
                  <a:rPr lang="zh-CN" altLang="zh-CN" sz="2800" dirty="0"/>
                  <a:t>和</a:t>
                </a:r>
                <a14:m>
                  <m:oMath xmlns:m="http://schemas.openxmlformats.org/officeDocument/2006/math">
                    <m:r>
                      <a:rPr lang="en-US" altLang="zh-CN" sz="2800" i="1" dirty="0" smtClean="0">
                        <a:latin typeface="Cambria Math" panose="02040503050406030204" pitchFamily="18" charset="0"/>
                      </a:rPr>
                      <m:t>𝑦</m:t>
                    </m:r>
                  </m:oMath>
                </a14:m>
                <a:r>
                  <a:rPr lang="zh-CN" altLang="zh-CN" sz="2800" dirty="0"/>
                  <a:t>执行第一种宇宙重组操作。</a:t>
                </a:r>
                <a:endParaRPr lang="en-US" altLang="zh-CN" sz="2800" dirty="0"/>
              </a:p>
              <a:p>
                <a:pPr lvl="1"/>
                <a14:m>
                  <m:oMath xmlns:m="http://schemas.openxmlformats.org/officeDocument/2006/math">
                    <m:r>
                      <a:rPr lang="en-US" altLang="zh-CN" sz="2800" i="1" dirty="0" smtClean="0">
                        <a:latin typeface="Cambria Math" panose="02040503050406030204" pitchFamily="18" charset="0"/>
                      </a:rPr>
                      <m:t>𝑠𝑎𝑚𝑠𝑎𝑟𝑎</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𝑥</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𝑦</m:t>
                    </m:r>
                  </m:oMath>
                </a14:m>
                <a:r>
                  <a:rPr lang="zh-CN" altLang="zh-CN" sz="2800" dirty="0"/>
                  <a:t>，表示对事件</a:t>
                </a:r>
                <a14:m>
                  <m:oMath xmlns:m="http://schemas.openxmlformats.org/officeDocument/2006/math">
                    <m:r>
                      <a:rPr lang="en-US" altLang="zh-CN" sz="2800" i="1" dirty="0" smtClean="0">
                        <a:latin typeface="Cambria Math" panose="02040503050406030204" pitchFamily="18" charset="0"/>
                      </a:rPr>
                      <m:t>𝑥</m:t>
                    </m:r>
                  </m:oMath>
                </a14:m>
                <a:r>
                  <a:rPr lang="zh-CN" altLang="zh-CN" sz="2800" dirty="0"/>
                  <a:t>和</a:t>
                </a:r>
                <a14:m>
                  <m:oMath xmlns:m="http://schemas.openxmlformats.org/officeDocument/2006/math">
                    <m:r>
                      <a:rPr lang="en-US" altLang="zh-CN" sz="2800" i="1" dirty="0" smtClean="0">
                        <a:latin typeface="Cambria Math" panose="02040503050406030204" pitchFamily="18" charset="0"/>
                      </a:rPr>
                      <m:t>𝑦</m:t>
                    </m:r>
                  </m:oMath>
                </a14:m>
                <a:r>
                  <a:rPr lang="zh-CN" altLang="zh-CN" sz="2800" dirty="0"/>
                  <a:t>执行第二种宇宙重组操作。</a:t>
                </a:r>
              </a:p>
              <a:p>
                <a:pPr lvl="1"/>
                <a14:m>
                  <m:oMath xmlns:m="http://schemas.openxmlformats.org/officeDocument/2006/math">
                    <m:r>
                      <a:rPr lang="en-US" altLang="zh-CN" sz="2800" i="1" dirty="0" smtClean="0">
                        <a:latin typeface="Cambria Math" panose="02040503050406030204" pitchFamily="18" charset="0"/>
                      </a:rPr>
                      <m:t>𝑚𝑒𝑒𝑡</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𝑥</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𝑦</m:t>
                    </m:r>
                  </m:oMath>
                </a14:m>
                <a:r>
                  <a:rPr lang="zh-CN" altLang="zh-CN" sz="2800" dirty="0"/>
                  <a:t>表示对事件</a:t>
                </a:r>
                <a14:m>
                  <m:oMath xmlns:m="http://schemas.openxmlformats.org/officeDocument/2006/math">
                    <m:r>
                      <a:rPr lang="en-US" altLang="zh-CN" sz="2800" i="1" dirty="0" smtClean="0">
                        <a:latin typeface="Cambria Math" panose="02040503050406030204" pitchFamily="18" charset="0"/>
                      </a:rPr>
                      <m:t>𝑥</m:t>
                    </m:r>
                  </m:oMath>
                </a14:m>
                <a:r>
                  <a:rPr lang="zh-CN" altLang="zh-CN" sz="2800" dirty="0"/>
                  <a:t>和</a:t>
                </a:r>
                <a14:m>
                  <m:oMath xmlns:m="http://schemas.openxmlformats.org/officeDocument/2006/math">
                    <m:r>
                      <a:rPr lang="en-US" altLang="zh-CN" sz="2800" i="1" dirty="0" smtClean="0">
                        <a:latin typeface="Cambria Math" panose="02040503050406030204" pitchFamily="18" charset="0"/>
                      </a:rPr>
                      <m:t>𝑦</m:t>
                    </m:r>
                  </m:oMath>
                </a14:m>
                <a:r>
                  <a:rPr lang="zh-CN" altLang="zh-CN" sz="2800" dirty="0"/>
                  <a:t>查询（查询见题目描述）。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13" t="-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891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sz="4800" dirty="0"/>
              <a:t>C2OI2015</a:t>
            </a:r>
            <a:r>
              <a:rPr lang="en-US" altLang="zh-CN" dirty="0"/>
              <a:t>]</a:t>
            </a:r>
            <a:r>
              <a:rPr lang="zh-CN" altLang="en-US" dirty="0"/>
              <a:t>告别娑婆（备用题）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1"/>
                <a:r>
                  <a:rPr lang="zh-CN" altLang="en-US" sz="2800" dirty="0"/>
                  <a:t>这道题我们可以简化为这样。</a:t>
                </a:r>
                <a:endParaRPr lang="en-US" altLang="zh-CN" sz="2800" dirty="0"/>
              </a:p>
              <a:p>
                <a:pPr lvl="1"/>
                <a:r>
                  <a:rPr lang="zh-CN" altLang="en-US" sz="2800" dirty="0"/>
                  <a:t>给定一棵树，有</a:t>
                </a:r>
                <a14:m>
                  <m:oMath xmlns:m="http://schemas.openxmlformats.org/officeDocument/2006/math">
                    <m:r>
                      <a:rPr lang="en-US" altLang="zh-CN" sz="2800" b="0" i="1" smtClean="0">
                        <a:latin typeface="Cambria Math" panose="02040503050406030204" pitchFamily="18" charset="0"/>
                      </a:rPr>
                      <m:t>𝑛</m:t>
                    </m:r>
                  </m:oMath>
                </a14:m>
                <a:r>
                  <a:rPr lang="zh-CN" altLang="en-US" sz="2800" dirty="0"/>
                  <a:t>个点，每个点都有编号</a:t>
                </a:r>
                <a14:m>
                  <m:oMath xmlns:m="http://schemas.openxmlformats.org/officeDocument/2006/math">
                    <m:r>
                      <a:rPr lang="en-US" altLang="zh-CN" sz="2800" b="0" i="1" smtClean="0">
                        <a:latin typeface="Cambria Math" panose="02040503050406030204" pitchFamily="18" charset="0"/>
                      </a:rPr>
                      <m:t>1..</m:t>
                    </m:r>
                    <m:r>
                      <a:rPr lang="en-US" altLang="zh-CN" sz="2800" b="0" i="1" smtClean="0">
                        <a:latin typeface="Cambria Math" panose="02040503050406030204" pitchFamily="18" charset="0"/>
                      </a:rPr>
                      <m:t>𝑛</m:t>
                    </m:r>
                  </m:oMath>
                </a14:m>
                <a:r>
                  <a:rPr lang="zh-CN" altLang="en-US" sz="2800" dirty="0"/>
                  <a:t>。</a:t>
                </a:r>
                <a:endParaRPr lang="en-US" altLang="zh-CN" sz="2800" dirty="0"/>
              </a:p>
              <a:p>
                <a:pPr lvl="1"/>
                <a:r>
                  <a:rPr lang="zh-CN" altLang="en-US" sz="2800" dirty="0"/>
                  <a:t>要求支持下面两种操作：</a:t>
                </a:r>
                <a:endParaRPr lang="en-US" altLang="zh-CN" sz="2800" dirty="0"/>
              </a:p>
              <a:p>
                <a:pPr lvl="1"/>
                <a:r>
                  <a:rPr lang="en-US" altLang="zh-CN" sz="2800" dirty="0"/>
                  <a:t>1.</a:t>
                </a:r>
                <a:r>
                  <a:rPr lang="zh-CN" altLang="en-US" sz="2800" dirty="0"/>
                  <a:t>查询编号为</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的点和编号为</a:t>
                </a:r>
                <a14:m>
                  <m:oMath xmlns:m="http://schemas.openxmlformats.org/officeDocument/2006/math">
                    <m:r>
                      <a:rPr lang="en-US" altLang="zh-CN" sz="2800" i="1" dirty="0" smtClean="0">
                        <a:latin typeface="Cambria Math" panose="02040503050406030204" pitchFamily="18" charset="0"/>
                      </a:rPr>
                      <m:t>𝑦</m:t>
                    </m:r>
                    <m:r>
                      <a:rPr lang="zh-CN" altLang="en-US" sz="2800" i="1" dirty="0">
                        <a:latin typeface="Cambria Math" panose="02040503050406030204" pitchFamily="18" charset="0"/>
                      </a:rPr>
                      <m:t>的</m:t>
                    </m:r>
                  </m:oMath>
                </a14:m>
                <a:r>
                  <a:rPr lang="zh-CN" altLang="en-US" sz="2800" dirty="0"/>
                  <a:t>点的</a:t>
                </a:r>
                <a14:m>
                  <m:oMath xmlns:m="http://schemas.openxmlformats.org/officeDocument/2006/math">
                    <m:r>
                      <a:rPr lang="en-US" altLang="zh-CN" sz="2800" i="1" dirty="0" smtClean="0">
                        <a:latin typeface="Cambria Math" panose="02040503050406030204" pitchFamily="18" charset="0"/>
                      </a:rPr>
                      <m:t>𝐿𝐶𝐴</m:t>
                    </m:r>
                  </m:oMath>
                </a14:m>
                <a:r>
                  <a:rPr lang="zh-CN" altLang="en-US" sz="2800" dirty="0"/>
                  <a:t>的编号</a:t>
                </a:r>
                <a:endParaRPr lang="en-US" altLang="zh-CN" sz="2800" dirty="0"/>
              </a:p>
              <a:p>
                <a:pPr lvl="1"/>
                <a:r>
                  <a:rPr lang="en-US" altLang="zh-CN" sz="2800" dirty="0"/>
                  <a:t>2.</a:t>
                </a:r>
                <a:r>
                  <a:rPr lang="zh-CN" altLang="en-US" sz="2800" dirty="0"/>
                  <a:t>交换编号为</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的点和编号为</a:t>
                </a:r>
                <a14:m>
                  <m:oMath xmlns:m="http://schemas.openxmlformats.org/officeDocument/2006/math">
                    <m:r>
                      <a:rPr lang="en-US" altLang="zh-CN" sz="2800" i="1" dirty="0" smtClean="0">
                        <a:latin typeface="Cambria Math" panose="02040503050406030204" pitchFamily="18" charset="0"/>
                      </a:rPr>
                      <m:t>𝑦</m:t>
                    </m:r>
                  </m:oMath>
                </a14:m>
                <a:r>
                  <a:rPr lang="zh-CN" altLang="en-US" sz="2800" dirty="0"/>
                  <a:t>的点的编号交换</a:t>
                </a:r>
                <a:endParaRPr lang="en-US" altLang="zh-CN" sz="2800" dirty="0"/>
              </a:p>
              <a:p>
                <a:pPr lvl="1"/>
                <a:r>
                  <a:rPr lang="en-US" altLang="zh-CN" sz="2800" dirty="0"/>
                  <a:t>3.</a:t>
                </a:r>
                <a:r>
                  <a:rPr lang="zh-CN" altLang="en-US" sz="2800" dirty="0"/>
                  <a:t>将编号为</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的点至编号为</a:t>
                </a:r>
                <a14:m>
                  <m:oMath xmlns:m="http://schemas.openxmlformats.org/officeDocument/2006/math">
                    <m:r>
                      <a:rPr lang="en-US" altLang="zh-CN" sz="2800" i="1" dirty="0" smtClean="0">
                        <a:latin typeface="Cambria Math" panose="02040503050406030204" pitchFamily="18" charset="0"/>
                      </a:rPr>
                      <m:t>𝑦</m:t>
                    </m:r>
                  </m:oMath>
                </a14:m>
                <a:r>
                  <a:rPr lang="zh-CN" altLang="en-US" sz="2800" dirty="0"/>
                  <a:t>的点的路径上所有点编号设置为前一个路径上点的编号，编号为</a:t>
                </a:r>
                <a14:m>
                  <m:oMath xmlns:m="http://schemas.openxmlformats.org/officeDocument/2006/math">
                    <m:r>
                      <a:rPr lang="en-US" altLang="zh-CN" sz="2800" i="1" dirty="0" smtClean="0">
                        <a:latin typeface="Cambria Math" panose="02040503050406030204" pitchFamily="18" charset="0"/>
                      </a:rPr>
                      <m:t>𝑥</m:t>
                    </m:r>
                  </m:oMath>
                </a14:m>
                <a:r>
                  <a:rPr lang="zh-CN" altLang="en-US" sz="2800" dirty="0"/>
                  <a:t>的点编号设置为</a:t>
                </a:r>
                <a14:m>
                  <m:oMath xmlns:m="http://schemas.openxmlformats.org/officeDocument/2006/math">
                    <m:r>
                      <a:rPr lang="en-US" altLang="zh-CN" sz="2800" i="1" dirty="0" smtClean="0">
                        <a:latin typeface="Cambria Math" panose="02040503050406030204" pitchFamily="18" charset="0"/>
                      </a:rPr>
                      <m:t>𝑦</m:t>
                    </m:r>
                  </m:oMath>
                </a14:m>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13" t="-2576"/>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271365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sz="5400" dirty="0"/>
              <a:t>C2OI2015</a:t>
            </a:r>
            <a:r>
              <a:rPr lang="en-US" altLang="zh-CN" dirty="0"/>
              <a:t>]</a:t>
            </a:r>
            <a:r>
              <a:rPr lang="zh-CN" altLang="en-US" dirty="0"/>
              <a:t>告别娑婆（备用题）</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lvl="1"/>
                <a:r>
                  <a:rPr lang="zh-CN" altLang="en-US" sz="2400" dirty="0"/>
                  <a:t>当我们将题目简化以后，思路就明了多了。</a:t>
                </a:r>
                <a:endParaRPr lang="en-US" altLang="zh-CN" sz="2400" dirty="0"/>
              </a:p>
              <a:p>
                <a:pPr lvl="1"/>
                <a:r>
                  <a:rPr lang="zh-CN" altLang="en-US" sz="2400" dirty="0"/>
                  <a:t>我们维护树原来的形状，回答询问就可以看成找到编号</a:t>
                </a:r>
                <a14:m>
                  <m:oMath xmlns:m="http://schemas.openxmlformats.org/officeDocument/2006/math">
                    <m:r>
                      <a:rPr lang="en-US" altLang="zh-CN" sz="2400" b="0" i="1" smtClean="0">
                        <a:latin typeface="Cambria Math" panose="02040503050406030204" pitchFamily="18" charset="0"/>
                      </a:rPr>
                      <m:t>𝑥</m:t>
                    </m:r>
                  </m:oMath>
                </a14:m>
                <a:r>
                  <a:rPr lang="zh-CN" altLang="en-US" sz="2400" dirty="0"/>
                  <a:t>和编号</a:t>
                </a:r>
                <a14:m>
                  <m:oMath xmlns:m="http://schemas.openxmlformats.org/officeDocument/2006/math">
                    <m:r>
                      <a:rPr lang="en-US" altLang="zh-CN" sz="2400" b="0" i="1" smtClean="0">
                        <a:latin typeface="Cambria Math" panose="02040503050406030204" pitchFamily="18" charset="0"/>
                      </a:rPr>
                      <m:t>𝑦</m:t>
                    </m:r>
                  </m:oMath>
                </a14:m>
                <a:r>
                  <a:rPr lang="zh-CN" altLang="en-US" sz="2400" dirty="0"/>
                  <a:t>目前所对应的两个点，在树上求两点</a:t>
                </a:r>
                <a14:m>
                  <m:oMath xmlns:m="http://schemas.openxmlformats.org/officeDocument/2006/math">
                    <m:r>
                      <a:rPr lang="en-US" altLang="zh-CN" sz="2400" i="1" dirty="0" smtClean="0">
                        <a:latin typeface="Cambria Math" panose="02040503050406030204" pitchFamily="18" charset="0"/>
                      </a:rPr>
                      <m:t>𝐿𝐶𝐴</m:t>
                    </m:r>
                  </m:oMath>
                </a14:m>
                <a:r>
                  <a:rPr lang="zh-CN" altLang="en-US" sz="2400" dirty="0"/>
                  <a:t>再回答该点现在的编号。</a:t>
                </a:r>
                <a:endParaRPr lang="en-US" altLang="zh-CN" sz="2400" dirty="0"/>
              </a:p>
              <a:p>
                <a:pPr lvl="1"/>
                <a:r>
                  <a:rPr lang="zh-CN" altLang="en-US" sz="2400" dirty="0"/>
                  <a:t>所以我们需要维护的是目前编号对应的点，以及点对应的编号。</a:t>
                </a:r>
                <a:endParaRPr lang="en-US" altLang="zh-CN" sz="2400" dirty="0"/>
              </a:p>
              <a:p>
                <a:pPr lvl="1"/>
                <a:endParaRPr lang="en-US" altLang="zh-CN" sz="2400" dirty="0"/>
              </a:p>
              <a:p>
                <a:pPr lvl="1"/>
                <a:r>
                  <a:rPr lang="zh-CN" altLang="en-US" sz="2400" dirty="0"/>
                  <a:t>再看看修改操作，交换操作是很简单的，但是路径修改就有点麻烦了。</a:t>
                </a:r>
                <a:endParaRPr lang="en-US" altLang="zh-CN" sz="2400" dirty="0"/>
              </a:p>
              <a:p>
                <a:pPr lvl="1"/>
                <a:r>
                  <a:rPr lang="zh-CN" altLang="en-US" sz="2400" dirty="0"/>
                  <a:t>我们可以考虑使用树链剖分，将路径上每条重路径最靠近编号为</a:t>
                </a:r>
                <a14:m>
                  <m:oMath xmlns:m="http://schemas.openxmlformats.org/officeDocument/2006/math">
                    <m:r>
                      <a:rPr lang="en-US" altLang="zh-CN" sz="2400" b="0" i="1" smtClean="0">
                        <a:latin typeface="Cambria Math" panose="02040503050406030204" pitchFamily="18" charset="0"/>
                      </a:rPr>
                      <m:t>𝑦</m:t>
                    </m:r>
                  </m:oMath>
                </a14:m>
                <a:r>
                  <a:rPr lang="zh-CN" altLang="en-US" sz="2400" dirty="0"/>
                  <a:t>的点的编号，设置为下一条重路径的开始点的编号，然后剩余的点的编号全部向右（靠近编号为</a:t>
                </a:r>
                <a14:m>
                  <m:oMath xmlns:m="http://schemas.openxmlformats.org/officeDocument/2006/math">
                    <m:r>
                      <a:rPr lang="en-US" altLang="zh-CN" sz="2400" b="0" i="1" smtClean="0">
                        <a:latin typeface="Cambria Math" panose="02040503050406030204" pitchFamily="18" charset="0"/>
                      </a:rPr>
                      <m:t>𝑦</m:t>
                    </m:r>
                  </m:oMath>
                </a14:m>
                <a:r>
                  <a:rPr lang="zh-CN" altLang="en-US" sz="2400" dirty="0"/>
                  <a:t>的点的方向）位移。最后将原先编号为</a:t>
                </a:r>
                <a14:m>
                  <m:oMath xmlns:m="http://schemas.openxmlformats.org/officeDocument/2006/math">
                    <m:r>
                      <a:rPr lang="en-US" altLang="zh-CN" sz="2400" b="0" i="1" smtClean="0">
                        <a:latin typeface="Cambria Math" panose="02040503050406030204" pitchFamily="18" charset="0"/>
                      </a:rPr>
                      <m:t>𝑥</m:t>
                    </m:r>
                  </m:oMath>
                </a14:m>
                <a:r>
                  <a:rPr lang="zh-CN" altLang="en-US" sz="2400" dirty="0"/>
                  <a:t>的点编号设置为</a:t>
                </a:r>
                <a14:m>
                  <m:oMath xmlns:m="http://schemas.openxmlformats.org/officeDocument/2006/math">
                    <m:r>
                      <a:rPr lang="en-US" altLang="zh-CN" sz="2400" b="0" i="1" smtClean="0">
                        <a:latin typeface="Cambria Math" panose="02040503050406030204" pitchFamily="18" charset="0"/>
                      </a:rPr>
                      <m:t>𝑦</m:t>
                    </m:r>
                  </m:oMath>
                </a14:m>
                <a:r>
                  <a:rPr lang="zh-CN" altLang="en-US" sz="2400" dirty="0"/>
                  <a:t>即可。</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1970" r="-2320"/>
                </a:stretch>
              </a:blipFill>
            </p:spPr>
            <p:txBody>
              <a:bodyPr/>
              <a:lstStyle/>
              <a:p>
                <a:r>
                  <a:rPr lang="zh-CN" altLang="en-US">
                    <a:noFill/>
                  </a:rPr>
                  <a:t> </a:t>
                </a:r>
                <a:endParaRPr lang="zh-CN" altLang="en-US">
                  <a:noFill/>
                </a:endParaRPr>
              </a:p>
            </p:txBody>
          </p:sp>
        </mc:Fallback>
      </mc:AlternateContent>
    </p:spTree>
    <p:extLst>
      <p:ext uri="{BB962C8B-B14F-4D97-AF65-F5344CB8AC3E}">
        <p14:creationId xmlns:p14="http://schemas.microsoft.com/office/powerpoint/2010/main" val="3317033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anim calcmode="lin" valueType="num">
                                      <p:cBhvr>
                                        <p:cTn id="1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1000"/>
                                        <p:tgtEl>
                                          <p:spTgt spid="3">
                                            <p:txEl>
                                              <p:pRg st="2" end="2"/>
                                            </p:txEl>
                                          </p:spTgt>
                                        </p:tgtEl>
                                      </p:cBhvr>
                                    </p:animEffect>
                                    <p:anim calcmode="lin" valueType="num">
                                      <p:cBhvr>
                                        <p:cTn id="2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en-US" altLang="zh-CN" sz="4800" dirty="0"/>
              <a:t>C2OI2015</a:t>
            </a:r>
            <a:r>
              <a:rPr lang="en-US" altLang="zh-CN" dirty="0"/>
              <a:t>]</a:t>
            </a:r>
            <a:r>
              <a:rPr lang="zh-CN" altLang="en-US" dirty="0"/>
              <a:t>告别娑婆（备用题）</a:t>
            </a:r>
          </a:p>
        </p:txBody>
      </p:sp>
      <p:sp>
        <p:nvSpPr>
          <p:cNvPr id="3" name="内容占位符 2"/>
          <p:cNvSpPr>
            <a:spLocks noGrp="1"/>
          </p:cNvSpPr>
          <p:nvPr>
            <p:ph idx="1"/>
          </p:nvPr>
        </p:nvSpPr>
        <p:spPr/>
        <p:txBody>
          <a:bodyPr>
            <a:normAutofit/>
          </a:bodyPr>
          <a:lstStyle/>
          <a:p>
            <a:pPr lvl="1"/>
            <a:r>
              <a:rPr lang="zh-CN" altLang="en-US" sz="2400" dirty="0"/>
              <a:t>那我们用什么数据结构来维持这种两个位置交换和区间右移的操作呢？</a:t>
            </a:r>
            <a:endParaRPr lang="en-US" altLang="zh-CN" sz="2400" dirty="0"/>
          </a:p>
          <a:p>
            <a:pPr lvl="1"/>
            <a:endParaRPr lang="en-US" altLang="zh-CN" sz="2400" dirty="0"/>
          </a:p>
          <a:p>
            <a:pPr lvl="1"/>
            <a:r>
              <a:rPr lang="zh-CN" altLang="en-US" sz="2400" dirty="0"/>
              <a:t>之前我们都是使用线段树来维护，但是在这里，如果用线段树来进行区间移动，就有些复杂了。所以我们考虑用更加灵活的数据结构</a:t>
            </a:r>
            <a:r>
              <a:rPr lang="en-US" altLang="zh-CN" sz="2400" dirty="0"/>
              <a:t>——</a:t>
            </a:r>
            <a:r>
              <a:rPr lang="zh-CN" altLang="en-US" sz="2400" dirty="0"/>
              <a:t>序列之王</a:t>
            </a:r>
            <a:r>
              <a:rPr lang="en-US" altLang="zh-CN" sz="2400" dirty="0"/>
              <a:t>splay</a:t>
            </a:r>
            <a:r>
              <a:rPr lang="zh-CN" altLang="en-US" sz="2400" dirty="0"/>
              <a:t>来进行树链剖分。</a:t>
            </a:r>
            <a:r>
              <a:rPr lang="en-US" altLang="zh-CN" sz="2400" dirty="0"/>
              <a:t>splay</a:t>
            </a:r>
            <a:r>
              <a:rPr lang="zh-CN" altLang="en-US" sz="2400" dirty="0"/>
              <a:t>能够更加方便地执行区间移动操作。</a:t>
            </a:r>
            <a:endParaRPr lang="en-US" altLang="zh-CN" sz="2400" dirty="0"/>
          </a:p>
          <a:p>
            <a:pPr lvl="1"/>
            <a:endParaRPr lang="en-US" altLang="zh-CN" sz="2400" dirty="0"/>
          </a:p>
          <a:p>
            <a:pPr lvl="1"/>
            <a:r>
              <a:rPr lang="zh-CN" altLang="en-US" sz="2400" dirty="0"/>
              <a:t>具体的操作细节就交给大家下去思考。</a:t>
            </a:r>
          </a:p>
        </p:txBody>
      </p:sp>
    </p:spTree>
    <p:extLst>
      <p:ext uri="{BB962C8B-B14F-4D97-AF65-F5344CB8AC3E}">
        <p14:creationId xmlns:p14="http://schemas.microsoft.com/office/powerpoint/2010/main" val="366163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1000"/>
                                        <p:tgtEl>
                                          <p:spTgt spid="3">
                                            <p:txEl>
                                              <p:pRg st="2" end="2"/>
                                            </p:txEl>
                                          </p:spTgt>
                                        </p:tgtEl>
                                      </p:cBhvr>
                                    </p:animEffect>
                                    <p:anim calcmode="lin" valueType="num">
                                      <p:cBhvr>
                                        <p:cTn id="1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的平衡</a:t>
            </a:r>
            <a:r>
              <a:rPr lang="en-US" altLang="zh-CN" dirty="0"/>
              <a:t>(</a:t>
            </a:r>
            <a:r>
              <a:rPr lang="zh-CN" altLang="en-US" dirty="0"/>
              <a:t>备用内容</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zh-CN" altLang="en-US" dirty="0"/>
                  <a:t>有一个定理：把一个序列随机打乱，然后按顺序插入二叉查找树中，那么这颗二叉查找树树高期望为</a:t>
                </a:r>
                <a14:m>
                  <m:oMath xmlns:m="http://schemas.openxmlformats.org/officeDocument/2006/math">
                    <m:r>
                      <m:rPr>
                        <m:sty m:val="p"/>
                      </m:rPr>
                      <a:rPr lang="en-US" altLang="zh-CN" i="1" dirty="0" smtClean="0">
                        <a:latin typeface="Cambria Math" panose="02040503050406030204" pitchFamily="18" charset="0"/>
                      </a:rPr>
                      <m:t>log</m:t>
                    </m:r>
                    <m:r>
                      <a:rPr lang="zh-CN" altLang="en-US" i="1" dirty="0">
                        <a:latin typeface="Cambria Math" panose="02040503050406030204" pitchFamily="18" charset="0"/>
                      </a:rPr>
                      <m:t>⁡</m:t>
                    </m:r>
                  </m:oMath>
                </a14:m>
                <a:r>
                  <a:rPr lang="zh-CN" altLang="en-US" dirty="0"/>
                  <a:t>。待会儿我们会进行证明。</a:t>
                </a:r>
              </a:p>
              <a:p>
                <a14:m>
                  <m:oMath xmlns:m="http://schemas.openxmlformats.org/officeDocument/2006/math">
                    <m:r>
                      <a:rPr lang="en-US" altLang="zh-CN" i="1" dirty="0" smtClean="0">
                        <a:latin typeface="Cambria Math" panose="02040503050406030204" pitchFamily="18" charset="0"/>
                      </a:rPr>
                      <m:t>𝑇𝑟𝑒𝑎𝑝</m:t>
                    </m:r>
                  </m:oMath>
                </a14:m>
                <a:r>
                  <a:rPr lang="zh-CN" altLang="en-US" dirty="0"/>
                  <a:t>便是运用了这种思想。但是我们大多时候并不能知道了这个序列再插入二叉查找树，而是要支持插入操作，而不是只有建树操作。这时候，</a:t>
                </a:r>
                <a14:m>
                  <m:oMath xmlns:m="http://schemas.openxmlformats.org/officeDocument/2006/math">
                    <m:r>
                      <a:rPr lang="en-US" altLang="zh-CN" i="1" dirty="0" smtClean="0">
                        <a:latin typeface="Cambria Math" panose="02040503050406030204" pitchFamily="18" charset="0"/>
                      </a:rPr>
                      <m:t>𝑓𝑖𝑥</m:t>
                    </m:r>
                  </m:oMath>
                </a14:m>
                <a:r>
                  <a:rPr lang="zh-CN" altLang="en-US" dirty="0"/>
                  <a:t>就起作用了。</a:t>
                </a:r>
              </a:p>
              <a:p>
                <a14:m>
                  <m:oMath xmlns:m="http://schemas.openxmlformats.org/officeDocument/2006/math">
                    <m:r>
                      <a:rPr lang="en-US" altLang="zh-CN" i="1" dirty="0" smtClean="0">
                        <a:latin typeface="Cambria Math" panose="02040503050406030204" pitchFamily="18" charset="0"/>
                      </a:rPr>
                      <m:t>𝑓𝑖𝑥</m:t>
                    </m:r>
                  </m:oMath>
                </a14:m>
                <a:r>
                  <a:rPr lang="zh-CN" altLang="en-US" dirty="0"/>
                  <a:t>是我们随机出的序列，然后按</a:t>
                </a:r>
                <a14:m>
                  <m:oMath xmlns:m="http://schemas.openxmlformats.org/officeDocument/2006/math">
                    <m:r>
                      <a:rPr lang="zh-CN" altLang="en-US" i="1" dirty="0" smtClean="0">
                        <a:latin typeface="Cambria Math" panose="02040503050406030204" pitchFamily="18" charset="0"/>
                      </a:rPr>
                      <m:t>照</m:t>
                    </m:r>
                    <m:r>
                      <a:rPr lang="en-US" altLang="zh-CN" i="1" dirty="0" err="1">
                        <a:latin typeface="Cambria Math" panose="02040503050406030204" pitchFamily="18" charset="0"/>
                      </a:rPr>
                      <m:t>𝑇𝑟𝑒𝑎𝑝</m:t>
                    </m:r>
                  </m:oMath>
                </a14:m>
                <a:r>
                  <a:rPr lang="zh-CN" altLang="en-US" dirty="0"/>
                  <a:t>的定义，先按照二叉查找树那样插入，返回时检索父亲的</a:t>
                </a:r>
                <a14:m>
                  <m:oMath xmlns:m="http://schemas.openxmlformats.org/officeDocument/2006/math">
                    <m:r>
                      <a:rPr lang="en-US" altLang="zh-CN" i="1" dirty="0" smtClean="0">
                        <a:latin typeface="Cambria Math" panose="02040503050406030204" pitchFamily="18" charset="0"/>
                      </a:rPr>
                      <m:t>𝑓𝑖𝑥</m:t>
                    </m:r>
                  </m:oMath>
                </a14:m>
                <a:r>
                  <a:rPr lang="zh-CN" altLang="en-US" dirty="0"/>
                  <a:t>是否小于儿子的</a:t>
                </a:r>
                <a14:m>
                  <m:oMath xmlns:m="http://schemas.openxmlformats.org/officeDocument/2006/math">
                    <m:r>
                      <a:rPr lang="en-US" altLang="zh-CN" i="1" dirty="0" smtClean="0">
                        <a:latin typeface="Cambria Math" panose="02040503050406030204" pitchFamily="18" charset="0"/>
                      </a:rPr>
                      <m:t>𝑓𝑖𝑥</m:t>
                    </m:r>
                  </m:oMath>
                </a14:m>
                <a:r>
                  <a:rPr lang="zh-CN" altLang="en-US" dirty="0"/>
                  <a:t>，不是就旋转调整。我们发现，</a:t>
                </a:r>
                <a14:m>
                  <m:oMath xmlns:m="http://schemas.openxmlformats.org/officeDocument/2006/math">
                    <m:r>
                      <a:rPr lang="en-US" altLang="zh-CN" i="1" dirty="0" smtClean="0">
                        <a:latin typeface="Cambria Math" panose="02040503050406030204" pitchFamily="18" charset="0"/>
                      </a:rPr>
                      <m:t>𝑇𝑟𝑒𝑎𝑝</m:t>
                    </m:r>
                  </m:oMath>
                </a14:m>
                <a:r>
                  <a:rPr lang="zh-CN" altLang="en-US" dirty="0"/>
                  <a:t>的定义使得这样做的效果等同于把序列随机打乱再插入！也就是说，</a:t>
                </a:r>
                <a14:m>
                  <m:oMath xmlns:m="http://schemas.openxmlformats.org/officeDocument/2006/math">
                    <m:r>
                      <a:rPr lang="en-US" altLang="zh-CN" i="1" dirty="0" smtClean="0">
                        <a:latin typeface="Cambria Math" panose="02040503050406030204" pitchFamily="18" charset="0"/>
                      </a:rPr>
                      <m:t>𝑇𝑟𝑒𝑎𝑝</m:t>
                    </m:r>
                    <m:r>
                      <a:rPr lang="zh-CN" altLang="en-US" i="1" dirty="0">
                        <a:latin typeface="Cambria Math" panose="02040503050406030204" pitchFamily="18" charset="0"/>
                      </a:rPr>
                      <m:t>的树高期望为</m:t>
                    </m:r>
                    <m:r>
                      <m:rPr>
                        <m:sty m:val="p"/>
                      </m:rPr>
                      <a:rPr lang="en-US" altLang="zh-CN" i="1" dirty="0">
                        <a:latin typeface="Cambria Math" panose="02040503050406030204" pitchFamily="18" charset="0"/>
                      </a:rPr>
                      <m:t>log</m:t>
                    </m:r>
                    <m:r>
                      <a:rPr lang="zh-CN" altLang="en-US" i="1" dirty="0">
                        <a:latin typeface="Cambria Math" panose="02040503050406030204" pitchFamily="18" charset="0"/>
                      </a:rPr>
                      <m:t>⁡</m:t>
                    </m:r>
                  </m:oMath>
                </a14:m>
                <a:r>
                  <a:rPr lang="zh-CN" altLang="en-US" dirty="0"/>
                  <a:t>。</a:t>
                </a:r>
              </a:p>
              <a:p>
                <a:r>
                  <a:rPr lang="zh-CN" altLang="en-US" dirty="0">
                    <a:solidFill>
                      <a:srgbClr val="FF0000"/>
                    </a:solidFill>
                  </a:rPr>
                  <a:t>注意，期望为</a:t>
                </a:r>
                <a14:m>
                  <m:oMath xmlns:m="http://schemas.openxmlformats.org/officeDocument/2006/math">
                    <m:r>
                      <m:rPr>
                        <m:sty m:val="p"/>
                      </m:rPr>
                      <a:rPr lang="en-US" altLang="zh-CN" i="1" dirty="0" smtClean="0">
                        <a:solidFill>
                          <a:srgbClr val="FF0000"/>
                        </a:solidFill>
                        <a:latin typeface="Cambria Math" panose="02040503050406030204" pitchFamily="18" charset="0"/>
                      </a:rPr>
                      <m:t>log</m:t>
                    </m:r>
                    <m:r>
                      <a:rPr lang="zh-CN" altLang="en-US" i="1" dirty="0">
                        <a:solidFill>
                          <a:srgbClr val="FF0000"/>
                        </a:solidFill>
                        <a:latin typeface="Cambria Math" panose="02040503050406030204" pitchFamily="18" charset="0"/>
                      </a:rPr>
                      <m:t>的前提条件是</m:t>
                    </m:r>
                    <m:r>
                      <a:rPr lang="en-US" altLang="zh-CN" i="1" dirty="0">
                        <a:solidFill>
                          <a:srgbClr val="FF0000"/>
                        </a:solidFill>
                        <a:latin typeface="Cambria Math" panose="02040503050406030204" pitchFamily="18" charset="0"/>
                      </a:rPr>
                      <m:t>𝑓𝑖𝑥</m:t>
                    </m:r>
                  </m:oMath>
                </a14:m>
                <a:r>
                  <a:rPr lang="zh-CN" altLang="en-US" dirty="0">
                    <a:solidFill>
                      <a:srgbClr val="FF0000"/>
                    </a:solidFill>
                  </a:rPr>
                  <a:t>值是随机的！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54" t="-1818" r="-4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6939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定理的证明</a:t>
            </a:r>
            <a:r>
              <a:rPr lang="en-US" altLang="zh-CN" dirty="0"/>
              <a:t>(</a:t>
            </a:r>
            <a:r>
              <a:rPr lang="zh-CN" altLang="en-US" dirty="0"/>
              <a:t>备用内容</a:t>
            </a:r>
            <a:r>
              <a:rPr lang="en-US" altLang="zh-CN"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我们给节点编号，定义</a:t>
                </a:r>
                <a14:m>
                  <m:oMath xmlns:m="http://schemas.openxmlformats.org/officeDocument/2006/math">
                    <m:r>
                      <a:rPr lang="en-US" altLang="zh-CN" i="1" dirty="0" smtClean="0">
                        <a:latin typeface="Cambria Math" panose="02040503050406030204" pitchFamily="18" charset="0"/>
                      </a:rPr>
                      <m:t>𝑘𝑒𝑦</m:t>
                    </m:r>
                    <m:r>
                      <a:rPr lang="zh-CN" altLang="en-US" i="1" dirty="0">
                        <a:latin typeface="Cambria Math" panose="02040503050406030204" pitchFamily="18" charset="0"/>
                      </a:rPr>
                      <m:t>值第</m:t>
                    </m:r>
                    <m:r>
                      <a:rPr lang="en-US" altLang="zh-CN" i="1" dirty="0" err="1">
                        <a:latin typeface="Cambria Math" panose="02040503050406030204" pitchFamily="18" charset="0"/>
                      </a:rPr>
                      <m:t>𝑖</m:t>
                    </m:r>
                  </m:oMath>
                </a14:m>
                <a:r>
                  <a:rPr lang="zh-CN" altLang="en-US" dirty="0"/>
                  <a:t>小的是编号</a:t>
                </a:r>
                <a14:m>
                  <m:oMath xmlns:m="http://schemas.openxmlformats.org/officeDocument/2006/math">
                    <m:r>
                      <a:rPr lang="en-US" altLang="zh-CN" i="1" dirty="0" smtClean="0">
                        <a:latin typeface="Cambria Math" panose="02040503050406030204" pitchFamily="18" charset="0"/>
                      </a:rPr>
                      <m:t>𝑖</m:t>
                    </m:r>
                  </m:oMath>
                </a14:m>
                <a:r>
                  <a:rPr lang="zh-CN" altLang="en-US" dirty="0"/>
                  <a:t>。</a:t>
                </a:r>
              </a:p>
              <a:p>
                <a:r>
                  <a:rPr lang="zh-CN" altLang="en-US" dirty="0"/>
                  <a:t>那么这颗二叉查找树的中序遍历是</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𝑛</m:t>
                    </m:r>
                  </m:oMath>
                </a14:m>
                <a:endParaRPr lang="en-US" altLang="zh-CN" dirty="0"/>
              </a:p>
              <a:p>
                <a:r>
                  <a:rPr lang="zh-CN" altLang="en-US" dirty="0"/>
                  <a:t>用</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𝐴</m:t>
                        </m:r>
                      </m:e>
                      <m:sub>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sub>
                    </m:sSub>
                  </m:oMath>
                </a14:m>
                <a:r>
                  <a:rPr lang="zh-CN" altLang="en-US" dirty="0"/>
                  <a:t>这个变量表示编号</a:t>
                </a:r>
                <a14:m>
                  <m:oMath xmlns:m="http://schemas.openxmlformats.org/officeDocument/2006/math">
                    <m:r>
                      <a:rPr lang="en-US" altLang="zh-CN" i="1" dirty="0" smtClean="0">
                        <a:latin typeface="Cambria Math" panose="02040503050406030204" pitchFamily="18" charset="0"/>
                      </a:rPr>
                      <m:t>𝑖</m:t>
                    </m:r>
                  </m:oMath>
                </a14:m>
                <a:r>
                  <a:rPr lang="zh-CN" altLang="en-US" dirty="0"/>
                  <a:t>是否是编号</a:t>
                </a:r>
                <a14:m>
                  <m:oMath xmlns:m="http://schemas.openxmlformats.org/officeDocument/2006/math">
                    <m:r>
                      <a:rPr lang="en-US" altLang="zh-CN" i="1" dirty="0" smtClean="0">
                        <a:latin typeface="Cambria Math" panose="02040503050406030204" pitchFamily="18" charset="0"/>
                      </a:rPr>
                      <m:t>𝑗</m:t>
                    </m:r>
                  </m:oMath>
                </a14:m>
                <a:r>
                  <a:rPr lang="zh-CN" altLang="en-US" dirty="0"/>
                  <a:t>的祖先，</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𝐴</m:t>
                        </m:r>
                      </m:e>
                      <m:sub>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sub>
                    </m:sSub>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zh-CN" altLang="en-US" dirty="0"/>
                  <a:t>则表示</a:t>
                </a:r>
                <a14:m>
                  <m:oMath xmlns:m="http://schemas.openxmlformats.org/officeDocument/2006/math">
                    <m:r>
                      <a:rPr lang="en-US" altLang="zh-CN" i="1" dirty="0" smtClean="0">
                        <a:latin typeface="Cambria Math" panose="02040503050406030204" pitchFamily="18" charset="0"/>
                      </a:rPr>
                      <m:t>𝑖</m:t>
                    </m:r>
                    <m:r>
                      <a:rPr lang="zh-CN" altLang="en-US" i="1" dirty="0">
                        <a:latin typeface="Cambria Math" panose="02040503050406030204" pitchFamily="18" charset="0"/>
                      </a:rPr>
                      <m:t>是</m:t>
                    </m:r>
                    <m:r>
                      <a:rPr lang="en-US" altLang="zh-CN" i="1" dirty="0">
                        <a:latin typeface="Cambria Math" panose="02040503050406030204" pitchFamily="18" charset="0"/>
                      </a:rPr>
                      <m:t>𝑗</m:t>
                    </m:r>
                  </m:oMath>
                </a14:m>
                <a:r>
                  <a:rPr lang="zh-CN" altLang="en-US" dirty="0"/>
                  <a:t>的祖先。</a:t>
                </a:r>
              </a:p>
              <a:p>
                <a:r>
                  <a:rPr lang="zh-CN" altLang="en-US" dirty="0"/>
                  <a:t>接着我们来探讨</a:t>
                </a:r>
                <a14:m>
                  <m:oMath xmlns:m="http://schemas.openxmlformats.org/officeDocument/2006/math">
                    <m:r>
                      <a:rPr lang="en-US" altLang="zh-CN" i="1" dirty="0" smtClean="0">
                        <a:latin typeface="Cambria Math" panose="02040503050406030204" pitchFamily="18" charset="0"/>
                      </a:rPr>
                      <m:t>𝑖</m:t>
                    </m:r>
                  </m:oMath>
                </a14:m>
                <a:r>
                  <a:rPr lang="zh-CN" altLang="en-US" dirty="0"/>
                  <a:t>什么时候是</a:t>
                </a:r>
                <a14:m>
                  <m:oMath xmlns:m="http://schemas.openxmlformats.org/officeDocument/2006/math">
                    <m:r>
                      <a:rPr lang="en-US" altLang="zh-CN" i="1" dirty="0" smtClean="0">
                        <a:latin typeface="Cambria Math" panose="02040503050406030204" pitchFamily="18" charset="0"/>
                      </a:rPr>
                      <m:t>𝑗</m:t>
                    </m:r>
                  </m:oMath>
                </a14:m>
                <a:r>
                  <a:rPr lang="zh-CN" altLang="en-US" dirty="0"/>
                  <a:t>的祖先？</a:t>
                </a:r>
              </a:p>
              <a:p>
                <a:r>
                  <a:rPr lang="zh-CN" altLang="en-US" dirty="0"/>
                  <a:t>假如存在</a:t>
                </a:r>
                <a14:m>
                  <m:oMath xmlns:m="http://schemas.openxmlformats.org/officeDocument/2006/math">
                    <m:r>
                      <a:rPr lang="en-US" altLang="zh-CN" i="1" dirty="0" smtClean="0">
                        <a:latin typeface="Cambria Math" panose="02040503050406030204" pitchFamily="18" charset="0"/>
                      </a:rPr>
                      <m:t>𝑖</m:t>
                    </m:r>
                    <m:r>
                      <a:rPr lang="en-US" altLang="zh-CN" i="1" dirty="0">
                        <a:latin typeface="Cambria Math" panose="02040503050406030204" pitchFamily="18" charset="0"/>
                      </a:rPr>
                      <m:t>&lt;</m:t>
                    </m:r>
                    <m:r>
                      <a:rPr lang="en-US" altLang="zh-CN" i="1" dirty="0">
                        <a:latin typeface="Cambria Math" panose="02040503050406030204" pitchFamily="18" charset="0"/>
                      </a:rPr>
                      <m:t>𝑘</m:t>
                    </m:r>
                    <m:r>
                      <a:rPr lang="en-US" altLang="zh-CN" i="1" dirty="0">
                        <a:latin typeface="Cambria Math" panose="02040503050406030204" pitchFamily="18" charset="0"/>
                      </a:rPr>
                      <m:t>&lt;</m:t>
                    </m:r>
                    <m:r>
                      <a:rPr lang="en-US" altLang="zh-CN" i="1" dirty="0">
                        <a:latin typeface="Cambria Math" panose="02040503050406030204" pitchFamily="18" charset="0"/>
                      </a:rPr>
                      <m:t>𝑗</m:t>
                    </m:r>
                    <m:r>
                      <a:rPr lang="zh-CN" altLang="en-US" i="1" dirty="0">
                        <a:latin typeface="Cambria Math" panose="02040503050406030204" pitchFamily="18" charset="0"/>
                      </a:rPr>
                      <m:t>，</m:t>
                    </m:r>
                    <m:r>
                      <a:rPr lang="zh-CN" altLang="en-US" i="1" dirty="0">
                        <a:latin typeface="Cambria Math" panose="02040503050406030204" pitchFamily="18" charset="0"/>
                      </a:rPr>
                      <m:t>满足</m:t>
                    </m:r>
                    <m:r>
                      <a:rPr lang="en-US" altLang="zh-CN" i="1" dirty="0">
                        <a:latin typeface="Cambria Math" panose="02040503050406030204" pitchFamily="18" charset="0"/>
                      </a:rPr>
                      <m:t>𝑓𝑖𝑥</m:t>
                    </m:r>
                    <m:r>
                      <a:rPr lang="en-US" altLang="zh-CN" i="1" dirty="0">
                        <a:latin typeface="Cambria Math" panose="02040503050406030204" pitchFamily="18" charset="0"/>
                      </a:rPr>
                      <m:t>(</m:t>
                    </m:r>
                    <m:r>
                      <a:rPr lang="en-US" altLang="zh-CN" i="1" dirty="0">
                        <a:latin typeface="Cambria Math" panose="02040503050406030204" pitchFamily="18" charset="0"/>
                      </a:rPr>
                      <m:t>𝑘</m:t>
                    </m:r>
                    <m:r>
                      <a:rPr lang="en-US" altLang="zh-CN" i="1" dirty="0">
                        <a:latin typeface="Cambria Math" panose="02040503050406030204" pitchFamily="18" charset="0"/>
                      </a:rPr>
                      <m:t>)</m:t>
                    </m:r>
                    <m:r>
                      <a:rPr lang="zh-CN" altLang="en-US" i="1" dirty="0">
                        <a:latin typeface="Cambria Math" panose="02040503050406030204" pitchFamily="18" charset="0"/>
                      </a:rPr>
                      <m:t>比</m:t>
                    </m:r>
                    <m:r>
                      <a:rPr lang="en-US" altLang="zh-CN" i="1" dirty="0">
                        <a:latin typeface="Cambria Math" panose="02040503050406030204" pitchFamily="18" charset="0"/>
                      </a:rPr>
                      <m:t>𝑓𝑖𝑥</m:t>
                    </m:r>
                    <m:r>
                      <a:rPr lang="en-US" altLang="zh-CN" i="1" dirty="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m:t>
                    </m:r>
                    <m:r>
                      <a:rPr lang="zh-CN" altLang="en-US" i="1" dirty="0">
                        <a:latin typeface="Cambria Math" panose="02040503050406030204" pitchFamily="18" charset="0"/>
                      </a:rPr>
                      <m:t>和</m:t>
                    </m:r>
                    <m:r>
                      <a:rPr lang="en-US" altLang="zh-CN" i="1" dirty="0">
                        <a:latin typeface="Cambria Math" panose="02040503050406030204" pitchFamily="18" charset="0"/>
                      </a:rPr>
                      <m:t>𝑓𝑖𝑥</m:t>
                    </m:r>
                    <m:r>
                      <a:rPr lang="en-US" altLang="zh-CN" i="1" dirty="0">
                        <a:latin typeface="Cambria Math" panose="02040503050406030204" pitchFamily="18" charset="0"/>
                      </a:rPr>
                      <m:t>(</m:t>
                    </m:r>
                    <m:r>
                      <a:rPr lang="en-US" altLang="zh-CN" i="1" dirty="0">
                        <a:latin typeface="Cambria Math" panose="02040503050406030204" pitchFamily="18" charset="0"/>
                      </a:rPr>
                      <m:t>𝑗</m:t>
                    </m:r>
                    <m:r>
                      <a:rPr lang="en-US" altLang="zh-CN" i="1" dirty="0">
                        <a:latin typeface="Cambria Math" panose="02040503050406030204" pitchFamily="18" charset="0"/>
                      </a:rPr>
                      <m:t>)</m:t>
                    </m:r>
                  </m:oMath>
                </a14:m>
                <a:r>
                  <a:rPr lang="zh-CN" altLang="en-US" dirty="0"/>
                  <a:t>都小，那么</a:t>
                </a:r>
                <a14:m>
                  <m:oMath xmlns:m="http://schemas.openxmlformats.org/officeDocument/2006/math">
                    <m:r>
                      <a:rPr lang="en-US" altLang="zh-CN" i="1" dirty="0" smtClean="0">
                        <a:latin typeface="Cambria Math" panose="02040503050406030204" pitchFamily="18" charset="0"/>
                      </a:rPr>
                      <m:t>𝑖</m:t>
                    </m:r>
                    <m:r>
                      <a:rPr lang="zh-CN" altLang="en-US" i="1" dirty="0">
                        <a:latin typeface="Cambria Math" panose="02040503050406030204" pitchFamily="18" charset="0"/>
                      </a:rPr>
                      <m:t>就在</m:t>
                    </m:r>
                    <m:r>
                      <a:rPr lang="en-US" altLang="zh-CN" i="1" dirty="0">
                        <a:latin typeface="Cambria Math" panose="02040503050406030204" pitchFamily="18" charset="0"/>
                      </a:rPr>
                      <m:t>𝑘</m:t>
                    </m:r>
                  </m:oMath>
                </a14:m>
                <a:r>
                  <a:rPr lang="zh-CN" altLang="en-US" dirty="0"/>
                  <a:t>的左子树，</a:t>
                </a:r>
                <a14:m>
                  <m:oMath xmlns:m="http://schemas.openxmlformats.org/officeDocument/2006/math">
                    <m:r>
                      <a:rPr lang="en-US" altLang="zh-CN" i="1" dirty="0" smtClean="0">
                        <a:latin typeface="Cambria Math" panose="02040503050406030204" pitchFamily="18" charset="0"/>
                      </a:rPr>
                      <m:t>𝑗</m:t>
                    </m:r>
                  </m:oMath>
                </a14:m>
                <a:r>
                  <a:rPr lang="zh-CN" altLang="en-US" dirty="0"/>
                  <a:t>就在</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的右子树</m:t>
                    </m:r>
                    <m:r>
                      <a:rPr lang="zh-CN" altLang="en-US" i="1" dirty="0">
                        <a:latin typeface="Cambria Math" panose="02040503050406030204" pitchFamily="18" charset="0"/>
                      </a:rPr>
                      <m:t>，</m:t>
                    </m:r>
                    <m:r>
                      <a:rPr lang="en-US" altLang="zh-CN" i="1" dirty="0" err="1">
                        <a:latin typeface="Cambria Math" panose="02040503050406030204" pitchFamily="18" charset="0"/>
                      </a:rPr>
                      <m:t>𝑖</m:t>
                    </m:r>
                    <m:r>
                      <a:rPr lang="zh-CN" altLang="en-US" i="1" dirty="0">
                        <a:latin typeface="Cambria Math" panose="02040503050406030204" pitchFamily="18" charset="0"/>
                      </a:rPr>
                      <m:t>显然不是</m:t>
                    </m:r>
                    <m:r>
                      <a:rPr lang="en-US" altLang="zh-CN" i="1" dirty="0">
                        <a:latin typeface="Cambria Math" panose="02040503050406030204" pitchFamily="18" charset="0"/>
                      </a:rPr>
                      <m:t>𝑗</m:t>
                    </m:r>
                  </m:oMath>
                </a14:m>
                <a:r>
                  <a:rPr lang="zh-CN" altLang="en-US" dirty="0"/>
                  <a:t>的祖先。</a:t>
                </a:r>
              </a:p>
              <a:p>
                <a:r>
                  <a:rPr lang="zh-CN" altLang="en-US" dirty="0"/>
                  <a:t>如果</a:t>
                </a:r>
                <a14:m>
                  <m:oMath xmlns:m="http://schemas.openxmlformats.org/officeDocument/2006/math">
                    <m:r>
                      <a:rPr lang="en-US" altLang="zh-CN" i="1" dirty="0" smtClean="0">
                        <a:latin typeface="Cambria Math" panose="02040503050406030204" pitchFamily="18" charset="0"/>
                      </a:rPr>
                      <m:t>𝑗</m:t>
                    </m:r>
                    <m:r>
                      <a:rPr lang="zh-CN" altLang="en-US" i="1" dirty="0">
                        <a:latin typeface="Cambria Math" panose="02040503050406030204" pitchFamily="18" charset="0"/>
                      </a:rPr>
                      <m:t>是</m:t>
                    </m:r>
                    <m:r>
                      <a:rPr lang="en-US" altLang="zh-CN" i="1" dirty="0">
                        <a:latin typeface="Cambria Math" panose="02040503050406030204" pitchFamily="18" charset="0"/>
                      </a:rPr>
                      <m:t>[</m:t>
                    </m:r>
                    <m:r>
                      <a:rPr lang="en-US" altLang="zh-CN" i="1" dirty="0" err="1">
                        <a:latin typeface="Cambria Math" panose="02040503050406030204" pitchFamily="18" charset="0"/>
                      </a:rPr>
                      <m:t>𝑖</m:t>
                    </m:r>
                    <m:r>
                      <a:rPr lang="en-US" altLang="zh-CN" i="1" dirty="0" err="1">
                        <a:latin typeface="Cambria Math" panose="02040503050406030204" pitchFamily="18" charset="0"/>
                      </a:rPr>
                      <m:t>,</m:t>
                    </m:r>
                    <m:r>
                      <a:rPr lang="en-US" altLang="zh-CN" i="1" dirty="0" err="1">
                        <a:latin typeface="Cambria Math" panose="02040503050406030204" pitchFamily="18" charset="0"/>
                      </a:rPr>
                      <m:t>𝑗</m:t>
                    </m:r>
                    <m:r>
                      <a:rPr lang="en-US" altLang="zh-CN" i="1" dirty="0">
                        <a:latin typeface="Cambria Math" panose="02040503050406030204" pitchFamily="18" charset="0"/>
                      </a:rPr>
                      <m:t>]</m:t>
                    </m:r>
                    <m:r>
                      <a:rPr lang="zh-CN" altLang="en-US" i="1" dirty="0">
                        <a:latin typeface="Cambria Math" panose="02040503050406030204" pitchFamily="18" charset="0"/>
                      </a:rPr>
                      <m:t>中</m:t>
                    </m:r>
                    <m:r>
                      <a:rPr lang="en-US" altLang="zh-CN" i="1" dirty="0">
                        <a:latin typeface="Cambria Math" panose="02040503050406030204" pitchFamily="18" charset="0"/>
                      </a:rPr>
                      <m:t>𝑓𝑖𝑥</m:t>
                    </m:r>
                    <m:r>
                      <a:rPr lang="zh-CN" altLang="en-US" i="1" dirty="0">
                        <a:latin typeface="Cambria Math" panose="02040503050406030204" pitchFamily="18" charset="0"/>
                      </a:rPr>
                      <m:t>最小的</m:t>
                    </m:r>
                    <m:r>
                      <a:rPr lang="zh-CN" altLang="en-US" i="1" dirty="0">
                        <a:latin typeface="Cambria Math" panose="02040503050406030204" pitchFamily="18" charset="0"/>
                      </a:rPr>
                      <m:t>，</m:t>
                    </m:r>
                    <m:r>
                      <a:rPr lang="zh-CN" altLang="en-US" i="1" dirty="0">
                        <a:latin typeface="Cambria Math" panose="02040503050406030204" pitchFamily="18" charset="0"/>
                      </a:rPr>
                      <m:t>那么</m:t>
                    </m:r>
                    <m:r>
                      <a:rPr lang="en-US" altLang="zh-CN" i="1" dirty="0">
                        <a:latin typeface="Cambria Math" panose="02040503050406030204" pitchFamily="18" charset="0"/>
                      </a:rPr>
                      <m:t>𝑗</m:t>
                    </m:r>
                  </m:oMath>
                </a14:m>
                <a:r>
                  <a:rPr lang="zh-CN" altLang="en-US" dirty="0"/>
                  <a:t>就会变</a:t>
                </a:r>
                <a14:m>
                  <m:oMath xmlns:m="http://schemas.openxmlformats.org/officeDocument/2006/math">
                    <m:r>
                      <a:rPr lang="zh-CN" altLang="en-US" i="1" dirty="0" smtClean="0">
                        <a:latin typeface="Cambria Math" panose="02040503050406030204" pitchFamily="18" charset="0"/>
                      </a:rPr>
                      <m:t>成</m:t>
                    </m:r>
                    <m:r>
                      <a:rPr lang="en-US" altLang="zh-CN" i="1" dirty="0" err="1">
                        <a:latin typeface="Cambria Math" panose="02040503050406030204" pitchFamily="18" charset="0"/>
                      </a:rPr>
                      <m:t>𝑖</m:t>
                    </m:r>
                  </m:oMath>
                </a14:m>
                <a:r>
                  <a:rPr lang="zh-CN" altLang="en-US" dirty="0"/>
                  <a:t>的祖先了。</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13" t="-1818" r="-6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18226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期望高度为</a:t>
            </a:r>
            <a:r>
              <a:rPr lang="en-US" altLang="zh-CN" dirty="0"/>
              <a:t>log n (</a:t>
            </a:r>
            <a:r>
              <a:rPr lang="zh-CN" altLang="en-US" dirty="0"/>
              <a:t>备用内容</a:t>
            </a:r>
            <a:r>
              <a:rPr lang="en-US" altLang="zh-CN" dirty="0"/>
              <a:t>)</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因此，我们可以想到。</a:t>
                </a:r>
                <a14:m>
                  <m:oMath xmlns:m="http://schemas.openxmlformats.org/officeDocument/2006/math">
                    <m:r>
                      <a:rPr lang="en-US" altLang="zh-CN" i="1" dirty="0" smtClean="0">
                        <a:latin typeface="Cambria Math" panose="02040503050406030204" pitchFamily="18" charset="0"/>
                      </a:rPr>
                      <m:t>𝑖</m:t>
                    </m:r>
                    <m:r>
                      <a:rPr lang="zh-CN" altLang="en-US" i="1" dirty="0">
                        <a:latin typeface="Cambria Math" panose="02040503050406030204" pitchFamily="18" charset="0"/>
                      </a:rPr>
                      <m:t>要成为</m:t>
                    </m:r>
                    <m:r>
                      <a:rPr lang="en-US" altLang="zh-CN" i="1" dirty="0">
                        <a:latin typeface="Cambria Math" panose="02040503050406030204" pitchFamily="18" charset="0"/>
                      </a:rPr>
                      <m:t>𝑗</m:t>
                    </m:r>
                    <m:r>
                      <a:rPr lang="zh-CN" altLang="en-US" i="1" dirty="0">
                        <a:latin typeface="Cambria Math" panose="02040503050406030204" pitchFamily="18" charset="0"/>
                      </a:rPr>
                      <m:t>的祖先</m:t>
                    </m:r>
                    <m:r>
                      <a:rPr lang="zh-CN" altLang="en-US" i="1" dirty="0">
                        <a:latin typeface="Cambria Math" panose="02040503050406030204" pitchFamily="18" charset="0"/>
                      </a:rPr>
                      <m:t>，</m:t>
                    </m:r>
                    <m:r>
                      <a:rPr lang="zh-CN" altLang="en-US" i="1" dirty="0">
                        <a:latin typeface="Cambria Math" panose="02040503050406030204" pitchFamily="18" charset="0"/>
                      </a:rPr>
                      <m:t>必须是</m:t>
                    </m:r>
                    <m:r>
                      <a:rPr lang="en-US" altLang="zh-CN" i="1" dirty="0">
                        <a:latin typeface="Cambria Math" panose="02040503050406030204" pitchFamily="18" charset="0"/>
                      </a:rPr>
                      <m:t>[</m:t>
                    </m:r>
                    <m:r>
                      <a:rPr lang="en-US" altLang="zh-CN" i="1" dirty="0" err="1">
                        <a:latin typeface="Cambria Math" panose="02040503050406030204" pitchFamily="18" charset="0"/>
                      </a:rPr>
                      <m:t>𝑖</m:t>
                    </m:r>
                    <m:r>
                      <a:rPr lang="en-US" altLang="zh-CN" i="1" dirty="0" err="1">
                        <a:latin typeface="Cambria Math" panose="02040503050406030204" pitchFamily="18" charset="0"/>
                      </a:rPr>
                      <m:t>,</m:t>
                    </m:r>
                    <m:r>
                      <a:rPr lang="en-US" altLang="zh-CN" i="1" dirty="0" err="1">
                        <a:latin typeface="Cambria Math" panose="02040503050406030204" pitchFamily="18" charset="0"/>
                      </a:rPr>
                      <m:t>𝑗</m:t>
                    </m:r>
                    <m:r>
                      <a:rPr lang="en-US" altLang="zh-CN" i="1" dirty="0">
                        <a:latin typeface="Cambria Math" panose="02040503050406030204" pitchFamily="18" charset="0"/>
                      </a:rPr>
                      <m:t>]</m:t>
                    </m:r>
                    <m:r>
                      <a:rPr lang="zh-CN" altLang="en-US" i="1" dirty="0">
                        <a:latin typeface="Cambria Math" panose="02040503050406030204" pitchFamily="18" charset="0"/>
                      </a:rPr>
                      <m:t>中</m:t>
                    </m:r>
                    <m:r>
                      <a:rPr lang="en-US" altLang="zh-CN" i="1" dirty="0">
                        <a:latin typeface="Cambria Math" panose="02040503050406030204" pitchFamily="18" charset="0"/>
                      </a:rPr>
                      <m:t>𝑓𝑖𝑥</m:t>
                    </m:r>
                  </m:oMath>
                </a14:m>
                <a:r>
                  <a:rPr lang="zh-CN" altLang="en-US" dirty="0"/>
                  <a:t>最小的，这个概率为</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𝑗</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𝑖</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oMath>
                </a14:m>
                <a:endParaRPr lang="en-US" altLang="zh-CN" dirty="0"/>
              </a:p>
              <a:p>
                <a:r>
                  <a:rPr lang="zh-CN" altLang="en-US" dirty="0"/>
                  <a:t>那么我们可以知道</a:t>
                </a:r>
                <a14:m>
                  <m:oMath xmlns:m="http://schemas.openxmlformats.org/officeDocument/2006/math">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𝐴</m:t>
                        </m:r>
                      </m:e>
                      <m:sub>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𝑗</m:t>
                        </m:r>
                      </m:sub>
                    </m:sSub>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r>
                      <a:rPr lang="en-US" altLang="zh-CN" i="1" dirty="0">
                        <a:latin typeface="Cambria Math" panose="02040503050406030204" pitchFamily="18" charset="0"/>
                      </a:rPr>
                      <m:t>𝑗</m:t>
                    </m:r>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a:latin typeface="Cambria Math" panose="02040503050406030204" pitchFamily="18" charset="0"/>
                      </a:rPr>
                      <m:t>)</m:t>
                    </m:r>
                  </m:oMath>
                </a14:m>
                <a:r>
                  <a:rPr lang="zh-CN" altLang="en-US" dirty="0"/>
                  <a:t>，即</a:t>
                </a:r>
                <a14:m>
                  <m:oMath xmlns:m="http://schemas.openxmlformats.org/officeDocument/2006/math">
                    <m:r>
                      <a:rPr lang="en-US" altLang="zh-CN" i="1" dirty="0" smtClean="0">
                        <a:latin typeface="Cambria Math" panose="02040503050406030204" pitchFamily="18" charset="0"/>
                      </a:rPr>
                      <m:t>𝐴𝑖</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𝑗</m:t>
                    </m:r>
                  </m:oMath>
                </a14:m>
                <a:r>
                  <a:rPr lang="zh-CN" altLang="en-US" dirty="0"/>
                  <a:t>的期望。</a:t>
                </a:r>
              </a:p>
              <a:p>
                <a:r>
                  <a:rPr lang="zh-CN" altLang="en-US" dirty="0"/>
                  <a:t>考虑如何得到期望高度。就是找到期望深度最大的点，显然</a:t>
                </a:r>
                <a14:m>
                  <m:oMath xmlns:m="http://schemas.openxmlformats.org/officeDocument/2006/math">
                    <m:r>
                      <a:rPr lang="en-US" altLang="zh-CN" i="1" dirty="0" smtClean="0">
                        <a:latin typeface="Cambria Math" panose="02040503050406030204" pitchFamily="18" charset="0"/>
                      </a:rPr>
                      <m:t>𝑛</m:t>
                    </m:r>
                  </m:oMath>
                </a14:m>
                <a:r>
                  <a:rPr lang="zh-CN" altLang="en-US" dirty="0"/>
                  <a:t>会是期望深度最大的点。让我们计算一下</a:t>
                </a:r>
                <a14:m>
                  <m:oMath xmlns:m="http://schemas.openxmlformats.org/officeDocument/2006/math">
                    <m:r>
                      <a:rPr lang="en-US" altLang="zh-CN" i="1" dirty="0" smtClean="0">
                        <a:latin typeface="Cambria Math" panose="02040503050406030204" pitchFamily="18" charset="0"/>
                      </a:rPr>
                      <m:t>𝑛</m:t>
                    </m:r>
                  </m:oMath>
                </a14:m>
                <a:r>
                  <a:rPr lang="zh-CN" altLang="en-US" dirty="0"/>
                  <a:t>的期望深度，深度就相当于祖先的个数，那么</a:t>
                </a:r>
              </a:p>
              <a:p>
                <a14:m>
                  <m:oMath xmlns:m="http://schemas.openxmlformats.org/officeDocument/2006/math">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𝐷</m:t>
                        </m:r>
                      </m:e>
                      <m:sub>
                        <m:r>
                          <a:rPr lang="en-US" altLang="zh-CN" i="1" dirty="0" err="1">
                            <a:latin typeface="Cambria Math" panose="02040503050406030204" pitchFamily="18" charset="0"/>
                          </a:rPr>
                          <m:t>𝑛</m:t>
                        </m:r>
                      </m:sub>
                    </m:sSub>
                    <m:r>
                      <a:rPr lang="en-US" altLang="zh-CN" i="1" dirty="0">
                        <a:latin typeface="Cambria Math" panose="02040503050406030204" pitchFamily="18" charset="0"/>
                      </a:rPr>
                      <m:t>)=</m:t>
                    </m:r>
                    <m:r>
                      <a:rPr lang="en-US" altLang="zh-CN" i="1" dirty="0">
                        <a:latin typeface="Cambria Math" panose="02040503050406030204" pitchFamily="18" charset="0"/>
                      </a:rPr>
                      <m:t>𝑠𝑖𝑔𝑚𝑎</m:t>
                    </m:r>
                    <m:r>
                      <a:rPr lang="en-US" altLang="zh-CN" i="1" dirty="0">
                        <a:latin typeface="Cambria Math" panose="02040503050406030204" pitchFamily="18" charset="0"/>
                      </a:rPr>
                      <m:t>{</m:t>
                    </m:r>
                    <m:r>
                      <a:rPr lang="en-US" altLang="zh-CN" i="1" dirty="0">
                        <a:latin typeface="Cambria Math" panose="02040503050406030204" pitchFamily="18" charset="0"/>
                      </a:rPr>
                      <m:t>𝐸</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𝐴</m:t>
                        </m:r>
                      </m:e>
                      <m:sub>
                        <m:r>
                          <a:rPr lang="en-US" altLang="zh-CN" i="1" dirty="0">
                            <a:latin typeface="Cambria Math" panose="02040503050406030204" pitchFamily="18" charset="0"/>
                          </a:rPr>
                          <m:t>𝑖</m:t>
                        </m:r>
                        <m:r>
                          <a:rPr lang="en-US" altLang="zh-CN" i="1" dirty="0">
                            <a:latin typeface="Cambria Math" panose="02040503050406030204" pitchFamily="18" charset="0"/>
                          </a:rPr>
                          <m:t>,</m:t>
                        </m:r>
                        <m:r>
                          <a:rPr lang="en-US" altLang="zh-CN" i="1" dirty="0">
                            <a:latin typeface="Cambria Math" panose="02040503050406030204" pitchFamily="18" charset="0"/>
                          </a:rPr>
                          <m:t>𝑛</m:t>
                        </m:r>
                      </m:sub>
                    </m:sSub>
                    <m:r>
                      <a:rPr lang="en-US" altLang="zh-CN" i="1" dirty="0">
                        <a:latin typeface="Cambria Math" panose="02040503050406030204" pitchFamily="18" charset="0"/>
                      </a:rPr>
                      <m:t>)}[</m:t>
                    </m:r>
                    <m:r>
                      <a:rPr lang="en-US" altLang="zh-CN" i="1" dirty="0">
                        <a:latin typeface="Cambria Math" panose="02040503050406030204" pitchFamily="18" charset="0"/>
                      </a:rPr>
                      <m:t>1</m:t>
                    </m:r>
                    <m:r>
                      <a:rPr lang="en-US" altLang="zh-CN" i="1" dirty="0" smtClean="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&lt;</m:t>
                    </m:r>
                    <m:r>
                      <a:rPr lang="en-US" altLang="zh-CN" i="1" dirty="0">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a:p>
                <a14:m>
                  <m:oMath xmlns:m="http://schemas.openxmlformats.org/officeDocument/2006/math">
                    <m:r>
                      <a:rPr lang="en-US" altLang="zh-CN" i="1" dirty="0" smtClean="0">
                        <a:latin typeface="Cambria Math" panose="02040503050406030204" pitchFamily="18" charset="0"/>
                      </a:rPr>
                      <m:t>𝐸</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𝐷</m:t>
                        </m:r>
                      </m:e>
                      <m:sub>
                        <m:r>
                          <a:rPr lang="en-US" altLang="zh-CN" i="1" dirty="0" err="1">
                            <a:latin typeface="Cambria Math" panose="02040503050406030204" pitchFamily="18" charset="0"/>
                          </a:rPr>
                          <m:t>𝑛</m:t>
                        </m:r>
                      </m:sub>
                    </m:sSub>
                    <m:r>
                      <a:rPr lang="en-US" altLang="zh-CN" i="1" dirty="0">
                        <a:latin typeface="Cambria Math" panose="02040503050406030204" pitchFamily="18" charset="0"/>
                      </a:rPr>
                      <m:t>)=</m:t>
                    </m:r>
                    <m:r>
                      <a:rPr lang="en-US" altLang="zh-CN" i="1" dirty="0">
                        <a:latin typeface="Cambria Math" panose="02040503050406030204" pitchFamily="18" charset="0"/>
                      </a:rPr>
                      <m:t>𝑠𝑖𝑔𝑚𝑎</m:t>
                    </m:r>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err="1">
                            <a:latin typeface="Cambria Math" panose="02040503050406030204" pitchFamily="18" charset="0"/>
                          </a:rPr>
                          <m:t>𝑖</m:t>
                        </m:r>
                      </m:den>
                    </m:f>
                    <m:r>
                      <a:rPr lang="en-US" altLang="zh-CN" i="1" dirty="0">
                        <a:latin typeface="Cambria Math" panose="02040503050406030204" pitchFamily="18" charset="0"/>
                      </a:rPr>
                      <m:t>}</m:t>
                    </m:r>
                  </m:oMath>
                </a14:m>
                <a:endParaRPr lang="en-US" altLang="zh-CN" dirty="0"/>
              </a:p>
              <a:p>
                <a14:m>
                  <m:oMath xmlns:m="http://schemas.openxmlformats.org/officeDocument/2006/math">
                    <m:r>
                      <a:rPr lang="zh-CN" altLang="en-US" i="1" dirty="0" smtClean="0">
                        <a:latin typeface="Cambria Math" panose="02040503050406030204" pitchFamily="18" charset="0"/>
                      </a:rPr>
                      <m:t>我们得到了</m:t>
                    </m:r>
                    <m:r>
                      <a:rPr lang="en-US" altLang="zh-CN" i="1" dirty="0">
                        <a:latin typeface="Cambria Math" panose="02040503050406030204" pitchFamily="18" charset="0"/>
                      </a:rPr>
                      <m:t>𝐸</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a:latin typeface="Cambria Math" panose="02040503050406030204" pitchFamily="18" charset="0"/>
                          </a:rPr>
                          <m:t>𝐷</m:t>
                        </m:r>
                      </m:e>
                      <m:sub>
                        <m:r>
                          <a:rPr lang="en-US" altLang="zh-CN" i="1" dirty="0" err="1">
                            <a:latin typeface="Cambria Math" panose="02040503050406030204" pitchFamily="18" charset="0"/>
                          </a:rPr>
                          <m:t>𝑛</m:t>
                        </m:r>
                      </m:sub>
                    </m:sSub>
                    <m:r>
                      <a:rPr lang="en-US" altLang="zh-CN" b="0" i="1" dirty="0" smtClean="0">
                        <a:latin typeface="Cambria Math" panose="02040503050406030204" pitchFamily="18" charset="0"/>
                      </a:rPr>
                      <m:t> </m:t>
                    </m:r>
                    <m:r>
                      <a:rPr lang="en-US" altLang="zh-CN" i="1" dirty="0">
                        <a:latin typeface="Cambria Math" panose="02040503050406030204" pitchFamily="18" charset="0"/>
                      </a:rPr>
                      <m:t>)&lt;=</m:t>
                    </m:r>
                    <m:r>
                      <m:rPr>
                        <m:sty m:val="p"/>
                      </m:rPr>
                      <a:rPr lang="en-US" altLang="zh-CN" i="1" dirty="0">
                        <a:latin typeface="Cambria Math" panose="02040503050406030204" pitchFamily="18" charset="0"/>
                      </a:rPr>
                      <m:t>log</m:t>
                    </m:r>
                    <m:r>
                      <a:rPr lang="en-US" altLang="zh-CN" i="1" dirty="0">
                        <a:latin typeface="Cambria Math" panose="02040503050406030204" pitchFamily="18" charset="0"/>
                      </a:rPr>
                      <m:t>⁡</m:t>
                    </m:r>
                    <m:r>
                      <a:rPr lang="en-US" altLang="zh-CN" i="1" dirty="0">
                        <a:latin typeface="Cambria Math" panose="02040503050406030204" pitchFamily="18" charset="0"/>
                      </a:rPr>
                      <m:t>𝑛</m:t>
                    </m:r>
                    <m:r>
                      <a:rPr lang="zh-CN" altLang="en-US" i="1" dirty="0">
                        <a:latin typeface="Cambria Math" panose="02040503050406030204" pitchFamily="18" charset="0"/>
                      </a:rPr>
                      <m:t>！</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254" t="-1818" r="-7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1933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C20E7B-B049-44EB-B2D0-C338E431E052}"/>
              </a:ext>
            </a:extLst>
          </p:cNvPr>
          <p:cNvSpPr>
            <a:spLocks noGrp="1"/>
          </p:cNvSpPr>
          <p:nvPr>
            <p:ph type="title"/>
          </p:nvPr>
        </p:nvSpPr>
        <p:spPr/>
        <p:txBody>
          <a:bodyPr/>
          <a:lstStyle/>
          <a:p>
            <a:r>
              <a:rPr lang="zh-CN" altLang="en-US" dirty="0"/>
              <a:t>永恒的契约</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967541E-C29B-4693-B395-03DE8B00041F}"/>
                  </a:ext>
                </a:extLst>
              </p:cNvPr>
              <p:cNvSpPr>
                <a:spLocks noGrp="1"/>
              </p:cNvSpPr>
              <p:nvPr>
                <p:ph idx="1"/>
              </p:nvPr>
            </p:nvSpPr>
            <p:spPr/>
            <p:txBody>
              <a:bodyPr>
                <a:normAutofit/>
              </a:bodyPr>
              <a:lstStyle/>
              <a:p>
                <a:r>
                  <a:rPr lang="zh-CN" altLang="en-US" dirty="0"/>
                  <a:t>现在我们再来考虑如何解决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a:rPr lang="zh-CN" altLang="en-US" i="1">
                        <a:latin typeface="Cambria Math" panose="02040503050406030204" pitchFamily="18" charset="0"/>
                      </a:rPr>
                      <m:t>。</m:t>
                    </m:r>
                  </m:oMath>
                </a14:m>
                <a:endParaRPr lang="en-US" altLang="zh-CN" dirty="0"/>
              </a:p>
              <a:p>
                <a:r>
                  <a:rPr lang="zh-CN" altLang="en-US" dirty="0"/>
                  <a:t>刚刚考虑</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r>
                      <a:rPr lang="zh-CN" altLang="en-US" i="1">
                        <a:latin typeface="Cambria Math" panose="02040503050406030204" pitchFamily="18" charset="0"/>
                      </a:rPr>
                      <m:t>时</m:t>
                    </m:r>
                  </m:oMath>
                </a14:m>
                <a:r>
                  <a:rPr lang="zh-CN" altLang="en-US" dirty="0"/>
                  <a:t>，我们假设了石头高度不一，把这个假设去掉后，我们发现在维护单调栈的时候，会出现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𝑥</m:t>
                        </m:r>
                      </m:sub>
                    </m:sSub>
                  </m:oMath>
                </a14:m>
                <a:r>
                  <a:rPr lang="zh-CN" altLang="en-US" dirty="0"/>
                  <a:t>的情况，</a:t>
                </a:r>
                <a14:m>
                  <m:oMath xmlns:m="http://schemas.openxmlformats.org/officeDocument/2006/math">
                    <m:r>
                      <a:rPr lang="en-US" altLang="zh-CN" i="1" dirty="0">
                        <a:latin typeface="Cambria Math" panose="02040503050406030204" pitchFamily="18" charset="0"/>
                      </a:rPr>
                      <m:t>𝑥</m:t>
                    </m:r>
                  </m:oMath>
                </a14:m>
                <a:r>
                  <a:rPr lang="zh-CN" altLang="en-US" dirty="0"/>
                  <a:t>为栈顶石头。</a:t>
                </a:r>
                <a:endParaRPr lang="en-US" altLang="zh-CN" dirty="0"/>
              </a:p>
              <a:p>
                <a:r>
                  <a:rPr lang="zh-CN" altLang="en-US" dirty="0"/>
                  <a:t>这个时候，我们对于栈的元素我们不再记录石头编号与高度，而是记录高度与石头的个数，即在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𝑥</m:t>
                        </m:r>
                      </m:sub>
                    </m:sSub>
                    <m:r>
                      <a:rPr lang="zh-CN" altLang="en-US" i="1">
                        <a:latin typeface="Cambria Math" panose="02040503050406030204" pitchFamily="18" charset="0"/>
                      </a:rPr>
                      <m:t>时</m:t>
                    </m:r>
                  </m:oMath>
                </a14:m>
                <a:r>
                  <a:rPr lang="zh-CN" altLang="en-US" dirty="0"/>
                  <a:t>，我们不把石头</a:t>
                </a:r>
                <a14:m>
                  <m:oMath xmlns:m="http://schemas.openxmlformats.org/officeDocument/2006/math">
                    <m:r>
                      <a:rPr lang="en-US" altLang="zh-CN" i="1">
                        <a:latin typeface="Cambria Math" panose="02040503050406030204" pitchFamily="18" charset="0"/>
                      </a:rPr>
                      <m:t>𝑖</m:t>
                    </m:r>
                    <m:r>
                      <a:rPr lang="zh-CN" altLang="en-US" i="1">
                        <a:latin typeface="Cambria Math" panose="02040503050406030204" pitchFamily="18" charset="0"/>
                      </a:rPr>
                      <m:t>加入</m:t>
                    </m:r>
                  </m:oMath>
                </a14:m>
                <a:r>
                  <a:rPr lang="zh-CN" altLang="en-US" dirty="0"/>
                  <a:t>栈里，而是让</a:t>
                </a:r>
                <a14:m>
                  <m:oMath xmlns:m="http://schemas.openxmlformats.org/officeDocument/2006/math">
                    <m:r>
                      <a:rPr lang="en-US" altLang="zh-CN" i="1">
                        <a:latin typeface="Cambria Math" panose="02040503050406030204" pitchFamily="18" charset="0"/>
                      </a:rPr>
                      <m:t>𝑡𝑜𝑡</m:t>
                    </m:r>
                    <m:r>
                      <a:rPr lang="en-US" altLang="zh-CN" i="1">
                        <a:latin typeface="Cambria Math" panose="02040503050406030204" pitchFamily="18" charset="0"/>
                      </a:rPr>
                      <m:t>[</m:t>
                    </m:r>
                    <m:r>
                      <a:rPr lang="en-US" altLang="zh-CN" i="1">
                        <a:latin typeface="Cambria Math" panose="02040503050406030204" pitchFamily="18" charset="0"/>
                      </a:rPr>
                      <m:t>𝑡𝑜𝑝</m:t>
                    </m:r>
                    <m:r>
                      <a:rPr lang="en-US" altLang="zh-CN" i="1">
                        <a:latin typeface="Cambria Math" panose="02040503050406030204" pitchFamily="18" charset="0"/>
                      </a:rPr>
                      <m:t>]</m:t>
                    </m:r>
                  </m:oMath>
                </a14:m>
                <a:r>
                  <a:rPr lang="en-US" altLang="zh-CN" dirty="0"/>
                  <a:t>++</a:t>
                </a:r>
                <a:r>
                  <a:rPr lang="zh-CN" altLang="en-US" dirty="0"/>
                  <a:t>，其中</a:t>
                </a:r>
                <a14:m>
                  <m:oMath xmlns:m="http://schemas.openxmlformats.org/officeDocument/2006/math">
                    <m:r>
                      <a:rPr lang="en-US" altLang="zh-CN" i="1" dirty="0">
                        <a:latin typeface="Cambria Math" panose="02040503050406030204" pitchFamily="18" charset="0"/>
                      </a:rPr>
                      <m:t>𝑡𝑜𝑡</m:t>
                    </m:r>
                    <m:r>
                      <a:rPr lang="en-US" altLang="zh-CN" i="1" dirty="0">
                        <a:latin typeface="Cambria Math" panose="02040503050406030204" pitchFamily="18" charset="0"/>
                      </a:rPr>
                      <m:t>[</m:t>
                    </m:r>
                    <m:r>
                      <a:rPr lang="en-US" altLang="zh-CN" i="1" dirty="0">
                        <a:latin typeface="Cambria Math" panose="02040503050406030204" pitchFamily="18" charset="0"/>
                      </a:rPr>
                      <m:t>𝑡𝑜𝑝</m:t>
                    </m:r>
                    <m:r>
                      <a:rPr lang="en-US" altLang="zh-CN" i="1" dirty="0">
                        <a:latin typeface="Cambria Math" panose="02040503050406030204" pitchFamily="18" charset="0"/>
                      </a:rPr>
                      <m:t>]</m:t>
                    </m:r>
                  </m:oMath>
                </a14:m>
                <a:r>
                  <a:rPr lang="zh-CN" altLang="en-US" dirty="0"/>
                  <a:t>表示记录于</a:t>
                </a:r>
                <a14:m>
                  <m:oMath xmlns:m="http://schemas.openxmlformats.org/officeDocument/2006/math">
                    <m:r>
                      <a:rPr lang="en-US" altLang="zh-CN" i="1" dirty="0">
                        <a:latin typeface="Cambria Math" panose="02040503050406030204" pitchFamily="18" charset="0"/>
                      </a:rPr>
                      <m:t>𝑡𝑜𝑝</m:t>
                    </m:r>
                  </m:oMath>
                </a14:m>
                <a:r>
                  <a:rPr lang="zh-CN" altLang="en-US" dirty="0"/>
                  <a:t>位置的石头有多少个。</a:t>
                </a:r>
                <a:endParaRPr lang="en-US" altLang="zh-CN" dirty="0"/>
              </a:p>
              <a:p>
                <a:r>
                  <a:rPr lang="zh-CN" altLang="en-US" dirty="0"/>
                  <a:t>这样，每次出现这种情况，我们直接给答案加上</a:t>
                </a:r>
                <a14:m>
                  <m:oMath xmlns:m="http://schemas.openxmlformats.org/officeDocument/2006/math">
                    <m:r>
                      <a:rPr lang="en-US" altLang="zh-CN" i="1">
                        <a:latin typeface="Cambria Math" panose="02040503050406030204" pitchFamily="18" charset="0"/>
                      </a:rPr>
                      <m:t>𝑡𝑜𝑡</m:t>
                    </m:r>
                    <m:d>
                      <m:dPr>
                        <m:begChr m:val="["/>
                        <m:endChr m:val="]"/>
                        <m:ctrlPr>
                          <a:rPr lang="en-US" altLang="zh-CN" i="1">
                            <a:latin typeface="Cambria Math" panose="02040503050406030204" pitchFamily="18" charset="0"/>
                          </a:rPr>
                        </m:ctrlPr>
                      </m:dPr>
                      <m:e>
                        <m:r>
                          <m:rPr>
                            <m:sty m:val="p"/>
                          </m:rPr>
                          <a:rPr lang="en-US" altLang="zh-CN" i="1">
                            <a:latin typeface="Cambria Math" panose="02040503050406030204" pitchFamily="18" charset="0"/>
                          </a:rPr>
                          <m:t>top</m:t>
                        </m:r>
                      </m:e>
                    </m:d>
                    <m:r>
                      <a:rPr lang="en-US" altLang="zh-CN" i="1">
                        <a:latin typeface="Cambria Math" panose="02040503050406030204" pitchFamily="18" charset="0"/>
                      </a:rPr>
                      <m:t>−</m:t>
                    </m:r>
                    <m:r>
                      <a:rPr lang="en-US" altLang="zh-CN" i="1">
                        <a:latin typeface="Cambria Math" panose="02040503050406030204" pitchFamily="18" charset="0"/>
                      </a:rPr>
                      <m:t>1</m:t>
                    </m:r>
                  </m:oMath>
                </a14:m>
                <a:r>
                  <a:rPr lang="zh-CN" altLang="en-US" dirty="0"/>
                  <a:t>，这样就解决了</a:t>
                </a:r>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𝑗</m:t>
                        </m:r>
                      </m:sub>
                    </m:sSub>
                  </m:oMath>
                </a14:m>
                <a:endParaRPr lang="zh-CN" altLang="zh-CN" dirty="0"/>
              </a:p>
              <a:p>
                <a:endParaRPr lang="zh-CN" altLang="en-US" dirty="0"/>
              </a:p>
            </p:txBody>
          </p:sp>
        </mc:Choice>
        <mc:Fallback>
          <p:sp>
            <p:nvSpPr>
              <p:cNvPr id="3" name="内容占位符 2">
                <a:extLst>
                  <a:ext uri="{FF2B5EF4-FFF2-40B4-BE49-F238E27FC236}">
                    <a16:creationId xmlns:a16="http://schemas.microsoft.com/office/drawing/2014/main" id="{6967541E-C29B-4693-B395-03DE8B00041F}"/>
                  </a:ext>
                </a:extLst>
              </p:cNvPr>
              <p:cNvSpPr>
                <a:spLocks noGrp="1" noRot="1" noChangeAspect="1" noMove="1" noResize="1" noEditPoints="1" noAdjustHandles="1" noChangeArrowheads="1" noChangeShapeType="1" noTextEdit="1"/>
              </p:cNvSpPr>
              <p:nvPr>
                <p:ph idx="1"/>
              </p:nvPr>
            </p:nvSpPr>
            <p:spPr>
              <a:blipFill>
                <a:blip r:embed="rId2"/>
                <a:stretch>
                  <a:fillRect l="-313" t="-1515"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01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6CB53-4CF8-48EA-A1B0-B849E63E0DC2}"/>
              </a:ext>
            </a:extLst>
          </p:cNvPr>
          <p:cNvSpPr>
            <a:spLocks noGrp="1"/>
          </p:cNvSpPr>
          <p:nvPr>
            <p:ph type="title"/>
          </p:nvPr>
        </p:nvSpPr>
        <p:spPr/>
        <p:txBody>
          <a:bodyPr/>
          <a:lstStyle/>
          <a:p>
            <a:r>
              <a:rPr lang="zh-CN" altLang="en-US" dirty="0"/>
              <a:t>并查集</a:t>
            </a:r>
          </a:p>
        </p:txBody>
      </p:sp>
      <p:sp>
        <p:nvSpPr>
          <p:cNvPr id="3" name="内容占位符 2">
            <a:extLst>
              <a:ext uri="{FF2B5EF4-FFF2-40B4-BE49-F238E27FC236}">
                <a16:creationId xmlns:a16="http://schemas.microsoft.com/office/drawing/2014/main" id="{E8514C97-F3BA-4B2B-8D9C-CA5330F35627}"/>
              </a:ext>
            </a:extLst>
          </p:cNvPr>
          <p:cNvSpPr>
            <a:spLocks noGrp="1"/>
          </p:cNvSpPr>
          <p:nvPr>
            <p:ph idx="1"/>
          </p:nvPr>
        </p:nvSpPr>
        <p:spPr/>
        <p:txBody>
          <a:bodyPr/>
          <a:lstStyle/>
          <a:p>
            <a:r>
              <a:rPr lang="zh-CN" altLang="en-US" dirty="0"/>
              <a:t>我们常常遇到这样一种问题：维护若干个集合，集合里面有若干的元素。</a:t>
            </a:r>
            <a:endParaRPr lang="en-US" altLang="zh-CN" dirty="0"/>
          </a:p>
          <a:p>
            <a:r>
              <a:rPr lang="zh-CN" altLang="en-US" dirty="0"/>
              <a:t>也就是说，我们需要实现这样的操作：</a:t>
            </a:r>
            <a:endParaRPr lang="en-US" altLang="zh-CN" dirty="0"/>
          </a:p>
          <a:p>
            <a:r>
              <a:rPr lang="en-US" altLang="zh-CN" dirty="0"/>
              <a:t>1</a:t>
            </a:r>
            <a:r>
              <a:rPr lang="zh-CN" altLang="en-US" dirty="0"/>
              <a:t>，合并两个不相交的集合</a:t>
            </a:r>
            <a:endParaRPr lang="en-US" altLang="zh-CN" dirty="0"/>
          </a:p>
          <a:p>
            <a:r>
              <a:rPr lang="en-US" altLang="zh-CN" dirty="0"/>
              <a:t>2</a:t>
            </a:r>
            <a:r>
              <a:rPr lang="zh-CN" altLang="en-US" dirty="0"/>
              <a:t>，询问一个元素在哪个集合，进而回答两个元素是否在同一个集合。</a:t>
            </a:r>
            <a:endParaRPr lang="en-US" altLang="zh-CN" dirty="0"/>
          </a:p>
          <a:p>
            <a:r>
              <a:rPr lang="zh-CN" altLang="en-US" dirty="0"/>
              <a:t>我们使用并查集，能够快速解决这个问题。</a:t>
            </a:r>
          </a:p>
        </p:txBody>
      </p:sp>
    </p:spTree>
    <p:extLst>
      <p:ext uri="{BB962C8B-B14F-4D97-AF65-F5344CB8AC3E}">
        <p14:creationId xmlns:p14="http://schemas.microsoft.com/office/powerpoint/2010/main" val="1808932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B172C-7314-4B21-B064-E47857E7D130}"/>
              </a:ext>
            </a:extLst>
          </p:cNvPr>
          <p:cNvSpPr>
            <a:spLocks noGrp="1"/>
          </p:cNvSpPr>
          <p:nvPr>
            <p:ph type="title"/>
          </p:nvPr>
        </p:nvSpPr>
        <p:spPr/>
        <p:txBody>
          <a:bodyPr/>
          <a:lstStyle/>
          <a:p>
            <a:r>
              <a:rPr lang="zh-CN" altLang="en-US" dirty="0"/>
              <a:t>并查集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73C0CFB-C82D-43EE-A16D-0FDFA1C35386}"/>
                  </a:ext>
                </a:extLst>
              </p:cNvPr>
              <p:cNvSpPr>
                <a:spLocks noGrp="1"/>
              </p:cNvSpPr>
              <p:nvPr>
                <p:ph idx="1"/>
              </p:nvPr>
            </p:nvSpPr>
            <p:spPr>
              <a:xfrm>
                <a:off x="1024128" y="2286000"/>
                <a:ext cx="9720073" cy="4023360"/>
              </a:xfrm>
            </p:spPr>
            <p:txBody>
              <a:bodyPr>
                <a:normAutofit/>
              </a:bodyPr>
              <a:lstStyle/>
              <a:p>
                <a:r>
                  <a:rPr lang="zh-CN" altLang="en-US" dirty="0"/>
                  <a:t>我们在计算机中常使用有根树来表示一个集合，例如一个集合</a:t>
                </a:r>
                <a14:m>
                  <m:oMath xmlns:m="http://schemas.openxmlformats.org/officeDocument/2006/math">
                    <m:r>
                      <m:rPr>
                        <m:sty m:val="p"/>
                      </m:rPr>
                      <a:rPr lang="en-US" altLang="zh-CN" b="0" i="0" dirty="0" smtClean="0">
                        <a:latin typeface="Cambria Math" panose="02040503050406030204" pitchFamily="18" charset="0"/>
                      </a:rPr>
                      <m:t>S</m:t>
                    </m:r>
                    <m:r>
                      <a:rPr lang="en-US" altLang="zh-CN" b="0" i="0" dirty="0" smtClean="0">
                        <a:latin typeface="Cambria Math" panose="02040503050406030204" pitchFamily="18" charset="0"/>
                      </a:rPr>
                      <m:t>=</m:t>
                    </m:r>
                    <m:r>
                      <a:rPr lang="en-US" altLang="zh-CN" i="1" dirty="0" smtClean="0">
                        <a:latin typeface="Cambria Math" panose="02040503050406030204" pitchFamily="18" charset="0"/>
                      </a:rPr>
                      <m:t>{1</m:t>
                    </m:r>
                    <m:r>
                      <a:rPr lang="en-US" altLang="zh-CN" b="0" i="1" dirty="0" smtClean="0">
                        <a:latin typeface="Cambria Math" panose="02040503050406030204" pitchFamily="18" charset="0"/>
                      </a:rPr>
                      <m:t>,5,7,8</m:t>
                    </m:r>
                    <m:r>
                      <a:rPr lang="en-US" altLang="zh-CN"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i="0" dirty="0">
                    <a:latin typeface="+mj-lt"/>
                  </a:rPr>
                  <a:t>它可能</a:t>
                </a:r>
                <a:r>
                  <a:rPr lang="zh-CN" altLang="en-US" dirty="0"/>
                  <a:t>会被表示为如右图的树：</a:t>
                </a:r>
                <a:endParaRPr lang="en-US" altLang="zh-CN" dirty="0"/>
              </a:p>
              <a:p>
                <a:r>
                  <a:rPr lang="zh-CN" altLang="en-US" dirty="0"/>
                  <a:t>即我们先用点记录数值，然后把他们连成一颗树。</a:t>
                </a:r>
                <a:endParaRPr lang="en-US" altLang="zh-CN" dirty="0"/>
              </a:p>
              <a:p>
                <a:r>
                  <a:rPr lang="zh-CN" altLang="en-US" dirty="0"/>
                  <a:t>树根是随意指定的。当我们询问两个点是否在同一个集合里的</a:t>
                </a:r>
                <a:endParaRPr lang="en-US" altLang="zh-CN" dirty="0"/>
              </a:p>
              <a:p>
                <a:r>
                  <a:rPr lang="zh-CN" altLang="en-US" dirty="0"/>
                  <a:t>时候，我们仅需要查看两个点所在的树是否有同一个根。</a:t>
                </a:r>
                <a:endParaRPr lang="en-US" altLang="zh-CN" dirty="0"/>
              </a:p>
              <a:p>
                <a:r>
                  <a:rPr lang="zh-CN" altLang="en-US" dirty="0"/>
                  <a:t>当合并两个集合的时候，我们只需要把一个集合的树根连接至</a:t>
                </a:r>
                <a:endParaRPr lang="en-US" altLang="zh-CN" dirty="0"/>
              </a:p>
              <a:p>
                <a:r>
                  <a:rPr lang="zh-CN" altLang="en-US" dirty="0"/>
                  <a:t>另一颗树的根即可。</a:t>
                </a:r>
                <a:endParaRPr lang="en-US" altLang="zh-CN" dirty="0"/>
              </a:p>
              <a:p>
                <a:r>
                  <a:rPr lang="zh-CN" altLang="en-US" dirty="0"/>
                  <a:t>让我们看一道例题熟悉一下。</a:t>
                </a:r>
                <a:endParaRPr lang="en-US" altLang="zh-CN" dirty="0"/>
              </a:p>
            </p:txBody>
          </p:sp>
        </mc:Choice>
        <mc:Fallback xmlns="">
          <p:sp>
            <p:nvSpPr>
              <p:cNvPr id="3" name="内容占位符 2">
                <a:extLst>
                  <a:ext uri="{FF2B5EF4-FFF2-40B4-BE49-F238E27FC236}">
                    <a16:creationId xmlns:a16="http://schemas.microsoft.com/office/drawing/2014/main" id="{173C0CFB-C82D-43EE-A16D-0FDFA1C35386}"/>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2"/>
                <a:stretch>
                  <a:fillRect l="-313" t="-1818"/>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8C18A4B9-CD01-4BB4-B360-D8A71CC14DDE}"/>
              </a:ext>
            </a:extLst>
          </p:cNvPr>
          <p:cNvSpPr/>
          <p:nvPr/>
        </p:nvSpPr>
        <p:spPr>
          <a:xfrm>
            <a:off x="9861959" y="3429000"/>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5" name="椭圆 4">
            <a:extLst>
              <a:ext uri="{FF2B5EF4-FFF2-40B4-BE49-F238E27FC236}">
                <a16:creationId xmlns:a16="http://schemas.microsoft.com/office/drawing/2014/main" id="{18F36C23-955C-4CFB-BB4F-874F4F2754E6}"/>
              </a:ext>
            </a:extLst>
          </p:cNvPr>
          <p:cNvSpPr/>
          <p:nvPr/>
        </p:nvSpPr>
        <p:spPr>
          <a:xfrm>
            <a:off x="9450899" y="4238539"/>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椭圆 5">
            <a:extLst>
              <a:ext uri="{FF2B5EF4-FFF2-40B4-BE49-F238E27FC236}">
                <a16:creationId xmlns:a16="http://schemas.microsoft.com/office/drawing/2014/main" id="{57DC8CC4-FBFC-4B83-B0A0-3B60D6F8A580}"/>
              </a:ext>
            </a:extLst>
          </p:cNvPr>
          <p:cNvSpPr/>
          <p:nvPr/>
        </p:nvSpPr>
        <p:spPr>
          <a:xfrm>
            <a:off x="10333140" y="4238539"/>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7" name="椭圆 6">
            <a:extLst>
              <a:ext uri="{FF2B5EF4-FFF2-40B4-BE49-F238E27FC236}">
                <a16:creationId xmlns:a16="http://schemas.microsoft.com/office/drawing/2014/main" id="{0CB6FA01-86B3-4F37-BBDA-C20C9A974C3F}"/>
              </a:ext>
            </a:extLst>
          </p:cNvPr>
          <p:cNvSpPr/>
          <p:nvPr/>
        </p:nvSpPr>
        <p:spPr>
          <a:xfrm>
            <a:off x="10333140" y="4973973"/>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8</a:t>
            </a:r>
            <a:endParaRPr lang="zh-CN" altLang="en-US" dirty="0"/>
          </a:p>
        </p:txBody>
      </p:sp>
      <p:cxnSp>
        <p:nvCxnSpPr>
          <p:cNvPr id="9" name="直接连接符 8">
            <a:extLst>
              <a:ext uri="{FF2B5EF4-FFF2-40B4-BE49-F238E27FC236}">
                <a16:creationId xmlns:a16="http://schemas.microsoft.com/office/drawing/2014/main" id="{8FA41DB0-D7E4-4D7E-A0FE-14B1ABCB5503}"/>
              </a:ext>
            </a:extLst>
          </p:cNvPr>
          <p:cNvCxnSpPr>
            <a:cxnSpLocks/>
            <a:stCxn id="4" idx="3"/>
            <a:endCxn id="5" idx="0"/>
          </p:cNvCxnSpPr>
          <p:nvPr/>
        </p:nvCxnSpPr>
        <p:spPr>
          <a:xfrm flipH="1">
            <a:off x="9656429" y="3779862"/>
            <a:ext cx="265728" cy="458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BD0EA31-E613-4E20-A45B-8AF646312D6D}"/>
              </a:ext>
            </a:extLst>
          </p:cNvPr>
          <p:cNvCxnSpPr>
            <a:cxnSpLocks/>
            <a:stCxn id="4" idx="5"/>
            <a:endCxn id="6" idx="0"/>
          </p:cNvCxnSpPr>
          <p:nvPr/>
        </p:nvCxnSpPr>
        <p:spPr>
          <a:xfrm>
            <a:off x="10212821" y="3779862"/>
            <a:ext cx="325849" cy="458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33E385D-E6AC-435C-8F94-46C6CF493250}"/>
              </a:ext>
            </a:extLst>
          </p:cNvPr>
          <p:cNvCxnSpPr>
            <a:cxnSpLocks/>
            <a:stCxn id="6" idx="4"/>
            <a:endCxn id="7" idx="0"/>
          </p:cNvCxnSpPr>
          <p:nvPr/>
        </p:nvCxnSpPr>
        <p:spPr>
          <a:xfrm>
            <a:off x="10538670" y="4649599"/>
            <a:ext cx="0" cy="3243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4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什么是数据结构</a:t>
            </a:r>
          </a:p>
        </p:txBody>
      </p:sp>
      <p:sp>
        <p:nvSpPr>
          <p:cNvPr id="3" name="内容占位符 2"/>
          <p:cNvSpPr>
            <a:spLocks noGrp="1"/>
          </p:cNvSpPr>
          <p:nvPr>
            <p:ph idx="1"/>
          </p:nvPr>
        </p:nvSpPr>
        <p:spPr/>
        <p:txBody>
          <a:bodyPr>
            <a:normAutofit/>
          </a:bodyPr>
          <a:lstStyle/>
          <a:p>
            <a:pPr marL="128270" lvl="1" indent="0">
              <a:buNone/>
            </a:pPr>
            <a:r>
              <a:rPr lang="zh-CN" altLang="en-US" sz="2400" dirty="0"/>
              <a:t>数据结构其实大家并不陌生，最简单的，一个数组、一个字符串、一棵树也算是数据结构。</a:t>
            </a:r>
            <a:endParaRPr lang="en-US" altLang="zh-CN" sz="2400" dirty="0"/>
          </a:p>
          <a:p>
            <a:pPr marL="128270" lvl="1" indent="0">
              <a:buNone/>
            </a:pPr>
            <a:r>
              <a:rPr lang="zh-CN" altLang="en-US" sz="2400" dirty="0"/>
              <a:t>数据结构储存了一定类型的数据，比如字符、数字。</a:t>
            </a:r>
            <a:endParaRPr lang="en-US" altLang="zh-CN" sz="2400" dirty="0"/>
          </a:p>
          <a:p>
            <a:pPr marL="128270" lvl="1" indent="0">
              <a:buNone/>
            </a:pPr>
            <a:r>
              <a:rPr lang="zh-CN" altLang="en-US" sz="2400" dirty="0"/>
              <a:t>数据结构具有一定的组织形式，比如一个字符串，每个字符和前后字符连在一起；一棵树，每个节点和父亲、儿子节点连在一起。</a:t>
            </a:r>
          </a:p>
        </p:txBody>
      </p:sp>
      <p:sp>
        <p:nvSpPr>
          <p:cNvPr id="4" name="椭圆 3">
            <a:extLst>
              <a:ext uri="{FF2B5EF4-FFF2-40B4-BE49-F238E27FC236}">
                <a16:creationId xmlns:a16="http://schemas.microsoft.com/office/drawing/2014/main" id="{A36720F6-3D9E-453A-9821-F6252FFBCC4D}"/>
              </a:ext>
            </a:extLst>
          </p:cNvPr>
          <p:cNvSpPr/>
          <p:nvPr/>
        </p:nvSpPr>
        <p:spPr>
          <a:xfrm>
            <a:off x="3081220" y="4297680"/>
            <a:ext cx="394282" cy="400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69A8AEF-96A3-49AC-ADB6-6E13C7E1E761}"/>
              </a:ext>
            </a:extLst>
          </p:cNvPr>
          <p:cNvSpPr/>
          <p:nvPr/>
        </p:nvSpPr>
        <p:spPr>
          <a:xfrm>
            <a:off x="3475502" y="5083728"/>
            <a:ext cx="394282" cy="400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15ECAAC-D259-4752-8B5D-A9DB9E0201CE}"/>
              </a:ext>
            </a:extLst>
          </p:cNvPr>
          <p:cNvSpPr/>
          <p:nvPr/>
        </p:nvSpPr>
        <p:spPr>
          <a:xfrm>
            <a:off x="2544660" y="5083728"/>
            <a:ext cx="394282" cy="400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AAE805F-6031-4871-87F9-6B7C75FF3A63}"/>
              </a:ext>
            </a:extLst>
          </p:cNvPr>
          <p:cNvSpPr/>
          <p:nvPr/>
        </p:nvSpPr>
        <p:spPr>
          <a:xfrm>
            <a:off x="2150378" y="5872629"/>
            <a:ext cx="394282" cy="400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DF9654C-1C9C-4BEA-8CED-C3B44D5E3CD0}"/>
              </a:ext>
            </a:extLst>
          </p:cNvPr>
          <p:cNvSpPr/>
          <p:nvPr/>
        </p:nvSpPr>
        <p:spPr>
          <a:xfrm>
            <a:off x="2884079" y="5872628"/>
            <a:ext cx="394282" cy="400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BFEFBB6-9952-43A1-8CF9-2F88ADA16042}"/>
              </a:ext>
            </a:extLst>
          </p:cNvPr>
          <p:cNvSpPr/>
          <p:nvPr/>
        </p:nvSpPr>
        <p:spPr>
          <a:xfrm>
            <a:off x="3672643" y="5869776"/>
            <a:ext cx="394282" cy="4001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7C9AD36E-9B61-48FD-910A-7C3D121C39AC}"/>
              </a:ext>
            </a:extLst>
          </p:cNvPr>
          <p:cNvCxnSpPr>
            <a:cxnSpLocks/>
            <a:stCxn id="4" idx="3"/>
            <a:endCxn id="9" idx="7"/>
          </p:cNvCxnSpPr>
          <p:nvPr/>
        </p:nvCxnSpPr>
        <p:spPr>
          <a:xfrm flipH="1">
            <a:off x="2881201" y="4639234"/>
            <a:ext cx="257760" cy="5030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4D2065B-9B6C-477A-95F5-21DA88DF4412}"/>
              </a:ext>
            </a:extLst>
          </p:cNvPr>
          <p:cNvCxnSpPr>
            <a:cxnSpLocks/>
            <a:stCxn id="9" idx="3"/>
            <a:endCxn id="10" idx="0"/>
          </p:cNvCxnSpPr>
          <p:nvPr/>
        </p:nvCxnSpPr>
        <p:spPr>
          <a:xfrm flipH="1">
            <a:off x="2347519" y="5425282"/>
            <a:ext cx="254882" cy="447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968AAE83-FE1A-432A-A508-784837B544A3}"/>
              </a:ext>
            </a:extLst>
          </p:cNvPr>
          <p:cNvCxnSpPr>
            <a:cxnSpLocks/>
            <a:stCxn id="9" idx="5"/>
            <a:endCxn id="11" idx="0"/>
          </p:cNvCxnSpPr>
          <p:nvPr/>
        </p:nvCxnSpPr>
        <p:spPr>
          <a:xfrm>
            <a:off x="2881201" y="5425282"/>
            <a:ext cx="200019" cy="447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565DD23-229E-4B03-946C-76223FAC8397}"/>
              </a:ext>
            </a:extLst>
          </p:cNvPr>
          <p:cNvCxnSpPr>
            <a:cxnSpLocks/>
            <a:stCxn id="4" idx="5"/>
            <a:endCxn id="6" idx="0"/>
          </p:cNvCxnSpPr>
          <p:nvPr/>
        </p:nvCxnSpPr>
        <p:spPr>
          <a:xfrm>
            <a:off x="3417761" y="4639234"/>
            <a:ext cx="254882" cy="444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A172FA2-8D43-41B8-B934-804DD63769D0}"/>
              </a:ext>
            </a:extLst>
          </p:cNvPr>
          <p:cNvCxnSpPr>
            <a:cxnSpLocks/>
            <a:endCxn id="12" idx="0"/>
          </p:cNvCxnSpPr>
          <p:nvPr/>
        </p:nvCxnSpPr>
        <p:spPr>
          <a:xfrm>
            <a:off x="3739179" y="5483883"/>
            <a:ext cx="130605" cy="385893"/>
          </a:xfrm>
          <a:prstGeom prst="line">
            <a:avLst/>
          </a:prstGeom>
        </p:spPr>
        <p:style>
          <a:lnRef idx="1">
            <a:schemeClr val="accent1"/>
          </a:lnRef>
          <a:fillRef idx="0">
            <a:schemeClr val="accent1"/>
          </a:fillRef>
          <a:effectRef idx="0">
            <a:schemeClr val="accent1"/>
          </a:effectRef>
          <a:fontRef idx="minor">
            <a:schemeClr val="tx1"/>
          </a:fontRef>
        </p:style>
      </p:cxnSp>
      <p:sp>
        <p:nvSpPr>
          <p:cNvPr id="28" name="矩形: 圆角 27">
            <a:extLst>
              <a:ext uri="{FF2B5EF4-FFF2-40B4-BE49-F238E27FC236}">
                <a16:creationId xmlns:a16="http://schemas.microsoft.com/office/drawing/2014/main" id="{51FAC43F-C72A-4FCE-9E95-892A7A470220}"/>
              </a:ext>
            </a:extLst>
          </p:cNvPr>
          <p:cNvSpPr/>
          <p:nvPr/>
        </p:nvSpPr>
        <p:spPr>
          <a:xfrm>
            <a:off x="5167618" y="5039387"/>
            <a:ext cx="4874004" cy="444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Hello world! I am a new program!</a:t>
            </a:r>
            <a:endParaRPr lang="zh-CN" altLang="en-US" dirty="0"/>
          </a:p>
        </p:txBody>
      </p:sp>
    </p:spTree>
    <p:extLst>
      <p:ext uri="{BB962C8B-B14F-4D97-AF65-F5344CB8AC3E}">
        <p14:creationId xmlns:p14="http://schemas.microsoft.com/office/powerpoint/2010/main" val="42074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P spid="11" grpId="0" animBg="1"/>
      <p:bldP spid="12"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591179F-FFB8-4D52-870C-2B6195D76262}"/>
              </a:ext>
            </a:extLst>
          </p:cNvPr>
          <p:cNvSpPr>
            <a:spLocks noGrp="1" noChangeArrowheads="1"/>
          </p:cNvSpPr>
          <p:nvPr>
            <p:ph type="title"/>
          </p:nvPr>
        </p:nvSpPr>
        <p:spPr/>
        <p:txBody>
          <a:bodyPr/>
          <a:lstStyle/>
          <a:p>
            <a:pPr eaLnBrk="1" hangingPunct="1">
              <a:defRPr/>
            </a:pPr>
            <a:r>
              <a:rPr lang="zh-CN" altLang="en-US" dirty="0"/>
              <a:t>例题：亲戚</a:t>
            </a:r>
          </a:p>
        </p:txBody>
      </p:sp>
      <mc:AlternateContent xmlns:mc="http://schemas.openxmlformats.org/markup-compatibility/2006" xmlns:a14="http://schemas.microsoft.com/office/drawing/2010/main">
        <mc:Choice Requires="a14">
          <p:sp>
            <p:nvSpPr>
              <p:cNvPr id="20483" name="Rectangle 3">
                <a:extLst>
                  <a:ext uri="{FF2B5EF4-FFF2-40B4-BE49-F238E27FC236}">
                    <a16:creationId xmlns:a16="http://schemas.microsoft.com/office/drawing/2014/main" id="{32CB2434-C1AD-4D9B-946B-4ABDE77EA163}"/>
                  </a:ext>
                </a:extLst>
              </p:cNvPr>
              <p:cNvSpPr>
                <a:spLocks noGrp="1" noChangeArrowheads="1"/>
              </p:cNvSpPr>
              <p:nvPr>
                <p:ph type="body" idx="1"/>
              </p:nvPr>
            </p:nvSpPr>
            <p:spPr/>
            <p:txBody>
              <a:bodyPr/>
              <a:lstStyle/>
              <a:p>
                <a:pPr eaLnBrk="1" hangingPunct="1">
                  <a:lnSpc>
                    <a:spcPct val="90000"/>
                  </a:lnSpc>
                  <a:defRPr/>
                </a:pPr>
                <a:r>
                  <a:rPr lang="zh-CN" altLang="en-US" dirty="0"/>
                  <a:t>若某个家族人员过于庞大，要判断两个是否是亲戚，确实还很不容易，现在给出某个亲戚关系图，求任意给出的两个人是否具有亲戚关系。</a:t>
                </a:r>
              </a:p>
              <a:p>
                <a:pPr eaLnBrk="1" hangingPunct="1">
                  <a:lnSpc>
                    <a:spcPct val="90000"/>
                  </a:lnSpc>
                  <a:defRPr/>
                </a:pPr>
                <a:r>
                  <a:rPr lang="zh-CN" altLang="en-US" dirty="0"/>
                  <a:t>规定：</a:t>
                </a:r>
                <a14:m>
                  <m:oMath xmlns:m="http://schemas.openxmlformats.org/officeDocument/2006/math">
                    <m:r>
                      <a:rPr lang="en-US" altLang="zh-CN" i="1" dirty="0" smtClean="0">
                        <a:latin typeface="Cambria Math" panose="02040503050406030204" pitchFamily="18" charset="0"/>
                      </a:rPr>
                      <m:t>𝑥</m:t>
                    </m:r>
                    <m:r>
                      <a:rPr lang="zh-CN" altLang="en-US" i="1" dirty="0" smtClean="0">
                        <a:latin typeface="Cambria Math" panose="02040503050406030204" pitchFamily="18" charset="0"/>
                      </a:rPr>
                      <m:t>和</m:t>
                    </m:r>
                    <m:r>
                      <a:rPr lang="en-US" altLang="zh-CN" i="1" dirty="0" smtClean="0">
                        <a:latin typeface="Cambria Math" panose="02040503050406030204" pitchFamily="18" charset="0"/>
                      </a:rPr>
                      <m:t>𝑦</m:t>
                    </m:r>
                  </m:oMath>
                </a14:m>
                <a:r>
                  <a:rPr lang="zh-CN" altLang="en-US" dirty="0"/>
                  <a:t>是亲戚，</a:t>
                </a:r>
                <a14:m>
                  <m:oMath xmlns:m="http://schemas.openxmlformats.org/officeDocument/2006/math">
                    <m:r>
                      <a:rPr lang="en-US" altLang="zh-CN" i="1" dirty="0" smtClean="0">
                        <a:latin typeface="Cambria Math" panose="02040503050406030204" pitchFamily="18" charset="0"/>
                      </a:rPr>
                      <m:t>𝑦</m:t>
                    </m:r>
                    <m:r>
                      <a:rPr lang="zh-CN" altLang="en-US" i="1" dirty="0" smtClean="0">
                        <a:latin typeface="Cambria Math" panose="02040503050406030204" pitchFamily="18" charset="0"/>
                      </a:rPr>
                      <m:t>和</m:t>
                    </m:r>
                    <m:r>
                      <a:rPr lang="en-US" altLang="zh-CN" i="1" dirty="0" smtClean="0">
                        <a:latin typeface="Cambria Math" panose="02040503050406030204" pitchFamily="18" charset="0"/>
                      </a:rPr>
                      <m:t>𝑧</m:t>
                    </m:r>
                  </m:oMath>
                </a14:m>
                <a:r>
                  <a:rPr lang="zh-CN" altLang="en-US" dirty="0"/>
                  <a:t>是亲戚，那么</a:t>
                </a:r>
                <a14:m>
                  <m:oMath xmlns:m="http://schemas.openxmlformats.org/officeDocument/2006/math">
                    <m:r>
                      <a:rPr lang="en-US" altLang="zh-CN" i="1" dirty="0" smtClean="0">
                        <a:latin typeface="Cambria Math" panose="02040503050406030204" pitchFamily="18" charset="0"/>
                      </a:rPr>
                      <m:t>𝑥</m:t>
                    </m:r>
                    <m:r>
                      <a:rPr lang="zh-CN" altLang="en-US" i="1" dirty="0" smtClean="0">
                        <a:latin typeface="Cambria Math" panose="02040503050406030204" pitchFamily="18" charset="0"/>
                      </a:rPr>
                      <m:t>和</m:t>
                    </m:r>
                    <m:r>
                      <a:rPr lang="en-US" altLang="zh-CN" i="1" dirty="0" smtClean="0">
                        <a:latin typeface="Cambria Math" panose="02040503050406030204" pitchFamily="18" charset="0"/>
                      </a:rPr>
                      <m:t>𝑧</m:t>
                    </m:r>
                  </m:oMath>
                </a14:m>
                <a:r>
                  <a:rPr lang="zh-CN" altLang="en-US" dirty="0"/>
                  <a:t>也是亲戚。如果</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oMath>
                </a14:m>
                <a:r>
                  <a:rPr lang="zh-CN" altLang="en-US" dirty="0"/>
                  <a:t>是亲戚，那么</a:t>
                </a:r>
                <a14:m>
                  <m:oMath xmlns:m="http://schemas.openxmlformats.org/officeDocument/2006/math">
                    <m:r>
                      <a:rPr lang="en-US" altLang="zh-CN" i="1" dirty="0" smtClean="0">
                        <a:latin typeface="Cambria Math" panose="02040503050406030204" pitchFamily="18" charset="0"/>
                      </a:rPr>
                      <m:t>𝑥</m:t>
                    </m:r>
                  </m:oMath>
                </a14:m>
                <a:r>
                  <a:rPr lang="zh-CN" altLang="en-US" dirty="0"/>
                  <a:t>的亲戚都是</a:t>
                </a:r>
                <a14:m>
                  <m:oMath xmlns:m="http://schemas.openxmlformats.org/officeDocument/2006/math">
                    <m:r>
                      <a:rPr lang="en-US" altLang="zh-CN" i="1" dirty="0" smtClean="0">
                        <a:latin typeface="Cambria Math" panose="02040503050406030204" pitchFamily="18" charset="0"/>
                      </a:rPr>
                      <m:t>𝑦</m:t>
                    </m:r>
                  </m:oMath>
                </a14:m>
                <a:r>
                  <a:rPr lang="zh-CN" altLang="en-US" dirty="0"/>
                  <a:t>的亲戚，</a:t>
                </a:r>
                <a14:m>
                  <m:oMath xmlns:m="http://schemas.openxmlformats.org/officeDocument/2006/math">
                    <m:r>
                      <a:rPr lang="en-US" altLang="zh-CN" i="1" dirty="0" smtClean="0">
                        <a:latin typeface="Cambria Math" panose="02040503050406030204" pitchFamily="18" charset="0"/>
                      </a:rPr>
                      <m:t>𝑦</m:t>
                    </m:r>
                  </m:oMath>
                </a14:m>
                <a:r>
                  <a:rPr lang="zh-CN" altLang="en-US" dirty="0"/>
                  <a:t>的亲戚也都是</a:t>
                </a:r>
                <a14:m>
                  <m:oMath xmlns:m="http://schemas.openxmlformats.org/officeDocument/2006/math">
                    <m:r>
                      <a:rPr lang="en-US" altLang="zh-CN" i="1" dirty="0" smtClean="0">
                        <a:latin typeface="Cambria Math" panose="02040503050406030204" pitchFamily="18" charset="0"/>
                      </a:rPr>
                      <m:t>𝑥</m:t>
                    </m:r>
                  </m:oMath>
                </a14:m>
                <a:r>
                  <a:rPr lang="zh-CN" altLang="en-US" dirty="0"/>
                  <a:t>的亲戚。</a:t>
                </a:r>
                <a:endParaRPr lang="en-US" altLang="zh-CN" dirty="0"/>
              </a:p>
              <a:p>
                <a:pPr>
                  <a:defRPr/>
                </a:pPr>
                <a:r>
                  <a:rPr lang="zh-CN" altLang="en-US" dirty="0"/>
                  <a:t>具体地，给</a:t>
                </a:r>
                <a14:m>
                  <m:oMath xmlns:m="http://schemas.openxmlformats.org/officeDocument/2006/math">
                    <m:r>
                      <a:rPr lang="zh-CN" altLang="en-US" sz="2000" i="1" dirty="0">
                        <a:latin typeface="Cambria Math" panose="02040503050406030204" pitchFamily="18" charset="0"/>
                      </a:rPr>
                      <m:t>出</m:t>
                    </m:r>
                    <m:r>
                      <a:rPr lang="en-US" altLang="zh-CN" sz="2000" i="1" dirty="0" smtClean="0">
                        <a:latin typeface="Cambria Math" panose="02040503050406030204" pitchFamily="18" charset="0"/>
                      </a:rPr>
                      <m:t>𝑛</m:t>
                    </m:r>
                  </m:oMath>
                </a14:m>
                <a:r>
                  <a:rPr lang="zh-CN" altLang="en-US" sz="2000" dirty="0"/>
                  <a:t>个人，</a:t>
                </a:r>
                <a14:m>
                  <m:oMath xmlns:m="http://schemas.openxmlformats.org/officeDocument/2006/math">
                    <m:r>
                      <a:rPr lang="en-US" altLang="zh-CN" sz="2000" i="1" dirty="0" smtClean="0">
                        <a:latin typeface="Cambria Math" panose="02040503050406030204" pitchFamily="18" charset="0"/>
                      </a:rPr>
                      <m:t>𝑚</m:t>
                    </m:r>
                  </m:oMath>
                </a14:m>
                <a:r>
                  <a:rPr lang="zh-CN" altLang="en-US" sz="2000" dirty="0"/>
                  <a:t>个亲戚关系，以及</a:t>
                </a:r>
                <a14:m>
                  <m:oMath xmlns:m="http://schemas.openxmlformats.org/officeDocument/2006/math">
                    <m:r>
                      <a:rPr lang="en-US" altLang="zh-CN" sz="2000" b="0" i="1" smtClean="0">
                        <a:latin typeface="Cambria Math" panose="02040503050406030204" pitchFamily="18" charset="0"/>
                      </a:rPr>
                      <m:t>𝑝</m:t>
                    </m:r>
                  </m:oMath>
                </a14:m>
                <a:r>
                  <a:rPr lang="zh-CN" altLang="en-US" sz="2000" dirty="0"/>
                  <a:t>个询问，每对关系与询问均包含两个数</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zh-CN" altLang="en-US" sz="2000" i="1">
                        <a:latin typeface="Cambria Math" panose="02040503050406030204" pitchFamily="18" charset="0"/>
                      </a:rPr>
                      <m:t>，</m:t>
                    </m:r>
                  </m:oMath>
                </a14:m>
                <a:r>
                  <a:rPr lang="zh-CN" altLang="en-US" dirty="0"/>
                  <a:t>表示</a:t>
                </a:r>
                <a14:m>
                  <m:oMath xmlns:m="http://schemas.openxmlformats.org/officeDocument/2006/math">
                    <m:r>
                      <a:rPr lang="en-US" altLang="zh-CN" i="1" dirty="0" smtClean="0">
                        <a:latin typeface="Cambria Math" panose="02040503050406030204" pitchFamily="18" charset="0"/>
                      </a:rPr>
                      <m:t>𝑥</m:t>
                    </m:r>
                    <m:r>
                      <a:rPr lang="zh-CN" altLang="en-US" i="1" dirty="0" smtClean="0">
                        <a:latin typeface="Cambria Math" panose="02040503050406030204" pitchFamily="18" charset="0"/>
                      </a:rPr>
                      <m:t>和</m:t>
                    </m:r>
                    <m:r>
                      <a:rPr lang="en-US" altLang="zh-CN" i="1" dirty="0" smtClean="0">
                        <a:latin typeface="Cambria Math" panose="02040503050406030204" pitchFamily="18" charset="0"/>
                      </a:rPr>
                      <m:t>𝑦</m:t>
                    </m:r>
                  </m:oMath>
                </a14:m>
                <a:r>
                  <a:rPr lang="zh-CN" altLang="en-US" dirty="0"/>
                  <a:t>是亲戚或询问他们是否是亲戚。</a:t>
                </a:r>
                <a:endParaRPr lang="en-US" altLang="zh-CN" dirty="0"/>
              </a:p>
              <a:p>
                <a:pPr>
                  <a:defRPr/>
                </a:pPr>
                <a14:m>
                  <m:oMath xmlns:m="http://schemas.openxmlformats.org/officeDocument/2006/math">
                    <m:r>
                      <a:rPr lang="en-US" altLang="zh-CN" sz="2000" b="0" i="1" smtClean="0">
                        <a:latin typeface="Cambria Math" panose="02040503050406030204" pitchFamily="18" charset="0"/>
                      </a:rPr>
                      <m:t>50%</m:t>
                    </m:r>
                    <m:r>
                      <a:rPr lang="zh-CN" altLang="en-US" sz="2000" i="1">
                        <a:latin typeface="Cambria Math" panose="02040503050406030204" pitchFamily="18" charset="0"/>
                      </a:rPr>
                      <m:t>的</m:t>
                    </m:r>
                  </m:oMath>
                </a14:m>
                <a:r>
                  <a:rPr lang="zh-CN" altLang="en-US" sz="2000" dirty="0">
                    <a:latin typeface="Cambria Math" panose="02040503050406030204" pitchFamily="18" charset="0"/>
                  </a:rPr>
                  <a:t>数据：</a:t>
                </a: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≤5000</m:t>
                    </m:r>
                  </m:oMath>
                </a14:m>
                <a:endParaRPr lang="en-US" altLang="zh-CN" sz="2000" dirty="0">
                  <a:latin typeface="Cambria Math" panose="02040503050406030204" pitchFamily="18" charset="0"/>
                </a:endParaRPr>
              </a:p>
              <a:p>
                <a:pPr>
                  <a:defRPr/>
                </a:pPr>
                <a14:m>
                  <m:oMath xmlns:m="http://schemas.openxmlformats.org/officeDocument/2006/math">
                    <m:r>
                      <a:rPr lang="en-US" altLang="zh-CN" sz="2000" b="0" i="1" dirty="0" smtClean="0">
                        <a:latin typeface="Cambria Math" panose="02040503050406030204" pitchFamily="18" charset="0"/>
                      </a:rPr>
                      <m:t>100%</m:t>
                    </m:r>
                    <m:r>
                      <a:rPr lang="zh-CN" altLang="en-US" sz="2000" i="1" dirty="0">
                        <a:latin typeface="Cambria Math" panose="02040503050406030204" pitchFamily="18" charset="0"/>
                      </a:rPr>
                      <m:t>的数据：</m:t>
                    </m:r>
                    <m:r>
                      <a:rPr lang="en-US" altLang="zh-CN" sz="2000" i="1" dirty="0" smtClean="0">
                        <a:latin typeface="Cambria Math" panose="02040503050406030204" pitchFamily="18" charset="0"/>
                      </a:rPr>
                      <m:t>𝑛</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𝑚</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𝑝</m:t>
                    </m:r>
                    <m:r>
                      <a:rPr lang="en-US" altLang="zh-CN" sz="2000" i="1" dirty="0" smtClean="0">
                        <a:latin typeface="Cambria Math" panose="02040503050406030204" pitchFamily="18" charset="0"/>
                      </a:rPr>
                      <m:t>≤</m:t>
                    </m:r>
                    <m:sSup>
                      <m:sSupPr>
                        <m:ctrlPr>
                          <a:rPr lang="en-US" altLang="zh-CN" sz="2000" b="0" i="1" dirty="0" smtClean="0">
                            <a:latin typeface="Cambria Math" panose="02040503050406030204" pitchFamily="18" charset="0"/>
                          </a:rPr>
                        </m:ctrlPr>
                      </m:sSupPr>
                      <m:e>
                        <m:r>
                          <a:rPr lang="en-US" altLang="zh-CN" sz="2000" i="1" dirty="0">
                            <a:latin typeface="Cambria Math" panose="02040503050406030204" pitchFamily="18" charset="0"/>
                          </a:rPr>
                          <m:t>1</m:t>
                        </m:r>
                        <m:r>
                          <a:rPr lang="en-US" altLang="zh-CN" sz="2000" i="1" dirty="0" smtClean="0">
                            <a:latin typeface="Cambria Math" panose="02040503050406030204" pitchFamily="18" charset="0"/>
                          </a:rPr>
                          <m:t>0</m:t>
                        </m:r>
                      </m:e>
                      <m:sup>
                        <m:r>
                          <a:rPr lang="en-US" altLang="zh-CN" sz="2000" b="0" i="1" dirty="0" smtClean="0">
                            <a:latin typeface="Cambria Math" panose="02040503050406030204" pitchFamily="18" charset="0"/>
                          </a:rPr>
                          <m:t>5</m:t>
                        </m:r>
                      </m:sup>
                    </m:sSup>
                  </m:oMath>
                </a14:m>
                <a:endParaRPr lang="zh-CN" altLang="en-US" dirty="0"/>
              </a:p>
            </p:txBody>
          </p:sp>
        </mc:Choice>
        <mc:Fallback xmlns="">
          <p:sp>
            <p:nvSpPr>
              <p:cNvPr id="20483" name="Rectangle 3">
                <a:extLst>
                  <a:ext uri="{FF2B5EF4-FFF2-40B4-BE49-F238E27FC236}">
                    <a16:creationId xmlns:a16="http://schemas.microsoft.com/office/drawing/2014/main" id="{32CB2434-C1AD-4D9B-946B-4ABDE77EA163}"/>
                  </a:ext>
                </a:extLst>
              </p:cNvPr>
              <p:cNvSpPr>
                <a:spLocks noGrp="1" noRot="1" noChangeAspect="1" noMove="1" noResize="1" noEditPoints="1" noAdjustHandles="1" noChangeArrowheads="1" noChangeShapeType="1" noTextEdit="1"/>
              </p:cNvSpPr>
              <p:nvPr>
                <p:ph type="body" idx="1"/>
              </p:nvPr>
            </p:nvSpPr>
            <p:spPr>
              <a:blipFill>
                <a:blip r:embed="rId2"/>
                <a:stretch>
                  <a:fillRect l="-1129" t="-1818" r="-1003"/>
                </a:stretch>
              </a:blipFill>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83">
                                            <p:txEl>
                                              <p:pRg st="3" end="3"/>
                                            </p:txEl>
                                          </p:spTgt>
                                        </p:tgtEl>
                                        <p:attrNameLst>
                                          <p:attrName>style.visibility</p:attrName>
                                        </p:attrNameLst>
                                      </p:cBhvr>
                                      <p:to>
                                        <p:strVal val="visible"/>
                                      </p:to>
                                    </p:set>
                                    <p:animEffect transition="in" filter="fade">
                                      <p:cBhvr>
                                        <p:cTn id="10" dur="500"/>
                                        <p:tgtEl>
                                          <p:spTgt spid="2048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0483">
                                            <p:txEl>
                                              <p:pRg st="4" end="4"/>
                                            </p:txEl>
                                          </p:spTgt>
                                        </p:tgtEl>
                                        <p:attrNameLst>
                                          <p:attrName>style.visibility</p:attrName>
                                        </p:attrNameLst>
                                      </p:cBhvr>
                                      <p:to>
                                        <p:strVal val="visible"/>
                                      </p:to>
                                    </p:set>
                                    <p:animEffect transition="in" filter="fade">
                                      <p:cBhvr>
                                        <p:cTn id="13" dur="500"/>
                                        <p:tgtEl>
                                          <p:spTgt spid="204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A591179F-FFB8-4D52-870C-2B6195D76262}"/>
              </a:ext>
            </a:extLst>
          </p:cNvPr>
          <p:cNvSpPr>
            <a:spLocks noGrp="1" noChangeArrowheads="1"/>
          </p:cNvSpPr>
          <p:nvPr>
            <p:ph type="title"/>
          </p:nvPr>
        </p:nvSpPr>
        <p:spPr/>
        <p:txBody>
          <a:bodyPr/>
          <a:lstStyle/>
          <a:p>
            <a:pPr eaLnBrk="1" hangingPunct="1">
              <a:defRPr/>
            </a:pPr>
            <a:r>
              <a:rPr lang="zh-CN" altLang="en-US" dirty="0"/>
              <a:t>例题：亲戚</a:t>
            </a:r>
          </a:p>
        </p:txBody>
      </p:sp>
      <mc:AlternateContent xmlns:mc="http://schemas.openxmlformats.org/markup-compatibility/2006" xmlns:a14="http://schemas.microsoft.com/office/drawing/2010/main">
        <mc:Choice Requires="a14">
          <p:sp>
            <p:nvSpPr>
              <p:cNvPr id="20483" name="Rectangle 3">
                <a:extLst>
                  <a:ext uri="{FF2B5EF4-FFF2-40B4-BE49-F238E27FC236}">
                    <a16:creationId xmlns:a16="http://schemas.microsoft.com/office/drawing/2014/main" id="{32CB2434-C1AD-4D9B-946B-4ABDE77EA163}"/>
                  </a:ext>
                </a:extLst>
              </p:cNvPr>
              <p:cNvSpPr>
                <a:spLocks noGrp="1" noChangeArrowheads="1"/>
              </p:cNvSpPr>
              <p:nvPr>
                <p:ph type="body" idx="1"/>
              </p:nvPr>
            </p:nvSpPr>
            <p:spPr>
              <a:xfrm>
                <a:off x="1024128" y="2286000"/>
                <a:ext cx="9720073" cy="4023360"/>
              </a:xfrm>
            </p:spPr>
            <p:txBody>
              <a:bodyPr>
                <a:noAutofit/>
              </a:bodyPr>
              <a:lstStyle/>
              <a:p>
                <a:pPr>
                  <a:defRPr/>
                </a:pPr>
                <a:r>
                  <a:rPr lang="zh-CN" altLang="en-US" dirty="0"/>
                  <a:t>对于</a:t>
                </a:r>
                <a:r>
                  <a:rPr lang="en-US" altLang="zh-CN" dirty="0"/>
                  <a:t>50%</a:t>
                </a:r>
                <a:r>
                  <a:rPr lang="zh-CN" altLang="en-US" dirty="0"/>
                  <a:t>的数据：</a:t>
                </a:r>
                <a:endParaRPr lang="en-US" altLang="zh-CN" dirty="0"/>
              </a:p>
              <a:p>
                <a:pPr>
                  <a:defRPr/>
                </a:pPr>
                <a:r>
                  <a:rPr lang="zh-CN" altLang="en-US" dirty="0"/>
                  <a:t>在表示集合的有根树里面，我们设</a:t>
                </a:r>
                <a14:m>
                  <m:oMath xmlns:m="http://schemas.openxmlformats.org/officeDocument/2006/math">
                    <m:r>
                      <a:rPr lang="en-US" altLang="zh-CN" i="1" dirty="0" smtClean="0">
                        <a:latin typeface="Cambria Math" panose="02040503050406030204" pitchFamily="18" charset="0"/>
                      </a:rPr>
                      <m:t>𝑓𝑎</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𝑖</m:t>
                    </m:r>
                    <m:r>
                      <a:rPr lang="en-US" altLang="zh-CN" i="1" dirty="0" smtClean="0">
                        <a:latin typeface="Cambria Math" panose="02040503050406030204" pitchFamily="18" charset="0"/>
                      </a:rPr>
                      <m:t>]</m:t>
                    </m:r>
                  </m:oMath>
                </a14:m>
                <a:r>
                  <a:rPr lang="zh-CN" altLang="en-US" dirty="0"/>
                  <a:t>表示第</a:t>
                </a:r>
                <a14:m>
                  <m:oMath xmlns:m="http://schemas.openxmlformats.org/officeDocument/2006/math">
                    <m:r>
                      <a:rPr lang="en-US" altLang="zh-CN" i="1" dirty="0" smtClean="0">
                        <a:latin typeface="Cambria Math" panose="02040503050406030204" pitchFamily="18" charset="0"/>
                      </a:rPr>
                      <m:t>𝑖</m:t>
                    </m:r>
                  </m:oMath>
                </a14:m>
                <a:r>
                  <a:rPr lang="zh-CN" altLang="en-US" dirty="0"/>
                  <a:t>个人的父亲节点。特别的，如果他是根，我们令</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oMath>
                </a14:m>
                <a:r>
                  <a:rPr lang="zh-CN" altLang="en-US" dirty="0"/>
                  <a:t>。</a:t>
                </a:r>
                <a:endParaRPr lang="en-US" altLang="zh-CN" dirty="0"/>
              </a:p>
              <a:p>
                <a:pPr>
                  <a:defRPr/>
                </a:pPr>
                <a:r>
                  <a:rPr lang="zh-CN" altLang="en-US" dirty="0"/>
                  <a:t>做法非常简单，初始时，每个点都是单独的一棵树，读入</a:t>
                </a:r>
                <a14:m>
                  <m:oMath xmlns:m="http://schemas.openxmlformats.org/officeDocument/2006/math">
                    <m:r>
                      <a:rPr lang="en-US" altLang="zh-CN" i="1" dirty="0" smtClean="0">
                        <a:latin typeface="Cambria Math" panose="02040503050406030204" pitchFamily="18" charset="0"/>
                      </a:rPr>
                      <m:t>𝑚</m:t>
                    </m:r>
                  </m:oMath>
                </a14:m>
                <a:r>
                  <a:rPr lang="zh-CN" altLang="en-US" dirty="0"/>
                  <a:t>组关系的同时进行集合的合并，即寻找到</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oMath>
                </a14:m>
                <a:r>
                  <a:rPr lang="zh-CN" altLang="en-US" dirty="0"/>
                  <a:t>的根，并把根连起来。之后对</a:t>
                </a:r>
                <a14:m>
                  <m:oMath xmlns:m="http://schemas.openxmlformats.org/officeDocument/2006/math">
                    <m:r>
                      <a:rPr lang="en-US" altLang="zh-CN" i="1" dirty="0" smtClean="0">
                        <a:latin typeface="Cambria Math" panose="02040503050406030204" pitchFamily="18" charset="0"/>
                      </a:rPr>
                      <m:t>𝑝</m:t>
                    </m:r>
                  </m:oMath>
                </a14:m>
                <a:r>
                  <a:rPr lang="zh-CN" altLang="en-US" dirty="0"/>
                  <a:t>组询问</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，只需要让</a:t>
                </a:r>
                <a14:m>
                  <m:oMath xmlns:m="http://schemas.openxmlformats.org/officeDocument/2006/math">
                    <m:r>
                      <a:rPr lang="en-US" altLang="zh-CN" i="1" dirty="0" smtClean="0">
                        <a:latin typeface="Cambria Math" panose="02040503050406030204" pitchFamily="18" charset="0"/>
                      </a:rPr>
                      <m:t>𝑥</m:t>
                    </m:r>
                  </m:oMath>
                </a14:m>
                <a:r>
                  <a:rPr lang="zh-CN" altLang="en-US" dirty="0"/>
                  <a:t>和</a:t>
                </a:r>
                <a14:m>
                  <m:oMath xmlns:m="http://schemas.openxmlformats.org/officeDocument/2006/math">
                    <m:r>
                      <a:rPr lang="en-US" altLang="zh-CN" i="1" dirty="0" smtClean="0">
                        <a:latin typeface="Cambria Math" panose="02040503050406030204" pitchFamily="18" charset="0"/>
                      </a:rPr>
                      <m:t>𝑦</m:t>
                    </m:r>
                  </m:oMath>
                </a14:m>
                <a:r>
                  <a:rPr lang="zh-CN" altLang="en-US" dirty="0"/>
                  <a:t>不断利用</a:t>
                </a:r>
                <a14:m>
                  <m:oMath xmlns:m="http://schemas.openxmlformats.org/officeDocument/2006/math">
                    <m:r>
                      <a:rPr lang="en-US" altLang="zh-CN" i="1" dirty="0" smtClean="0">
                        <a:latin typeface="Cambria Math" panose="02040503050406030204" pitchFamily="18" charset="0"/>
                      </a:rPr>
                      <m:t>𝑓𝑎</m:t>
                    </m:r>
                  </m:oMath>
                </a14:m>
                <a:r>
                  <a:rPr lang="zh-CN" altLang="en-US" dirty="0"/>
                  <a:t>数组往上跳，然后比较</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oMath>
                </a14:m>
                <a:r>
                  <a:rPr lang="zh-CN" altLang="en-US" dirty="0"/>
                  <a:t>最终跳到的节点是否是同一个即可。</a:t>
                </a:r>
                <a:endParaRPr lang="en-US" altLang="zh-CN" dirty="0"/>
              </a:p>
            </p:txBody>
          </p:sp>
        </mc:Choice>
        <mc:Fallback xmlns="">
          <p:sp>
            <p:nvSpPr>
              <p:cNvPr id="20483" name="Rectangle 3">
                <a:extLst>
                  <a:ext uri="{FF2B5EF4-FFF2-40B4-BE49-F238E27FC236}">
                    <a16:creationId xmlns:a16="http://schemas.microsoft.com/office/drawing/2014/main" id="{32CB2434-C1AD-4D9B-946B-4ABDE77EA163}"/>
                  </a:ext>
                </a:extLst>
              </p:cNvPr>
              <p:cNvSpPr>
                <a:spLocks noGrp="1" noRot="1" noChangeAspect="1" noMove="1" noResize="1" noEditPoints="1" noAdjustHandles="1" noChangeArrowheads="1" noChangeShapeType="1" noTextEdit="1"/>
              </p:cNvSpPr>
              <p:nvPr>
                <p:ph type="body" idx="1"/>
              </p:nvPr>
            </p:nvSpPr>
            <p:spPr>
              <a:xfrm>
                <a:off x="1024128" y="2286000"/>
                <a:ext cx="9720073" cy="4023360"/>
              </a:xfrm>
              <a:blipFill>
                <a:blip r:embed="rId2"/>
                <a:stretch>
                  <a:fillRect l="-313" t="-1970" r="-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32573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fade">
                                      <p:cBhvr>
                                        <p:cTn id="7" dur="500"/>
                                        <p:tgtEl>
                                          <p:spTgt spid="204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6D42B-3E42-4BF0-A1EA-FF8306DA15FB}"/>
              </a:ext>
            </a:extLst>
          </p:cNvPr>
          <p:cNvSpPr>
            <a:spLocks noGrp="1"/>
          </p:cNvSpPr>
          <p:nvPr>
            <p:ph type="title"/>
          </p:nvPr>
        </p:nvSpPr>
        <p:spPr/>
        <p:txBody>
          <a:bodyPr/>
          <a:lstStyle/>
          <a:p>
            <a:r>
              <a:rPr lang="zh-CN" altLang="en-US" dirty="0"/>
              <a:t>并查集：路径压缩优化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1843919-1B91-46C4-BE82-561DE5DE375A}"/>
                  </a:ext>
                </a:extLst>
              </p:cNvPr>
              <p:cNvSpPr>
                <a:spLocks noGrp="1"/>
              </p:cNvSpPr>
              <p:nvPr>
                <p:ph idx="1"/>
              </p:nvPr>
            </p:nvSpPr>
            <p:spPr/>
            <p:txBody>
              <a:bodyPr>
                <a:normAutofit/>
              </a:bodyPr>
              <a:lstStyle/>
              <a:p>
                <a:r>
                  <a:rPr lang="zh-CN" altLang="en-US" sz="2000" dirty="0"/>
                  <a:t>注意到上面的方法并不能通过</a:t>
                </a:r>
                <a:r>
                  <a:rPr lang="en-US" altLang="zh-CN" sz="2000" dirty="0"/>
                  <a:t>100%</a:t>
                </a:r>
                <a:r>
                  <a:rPr lang="zh-CN" altLang="en-US" sz="2000" dirty="0"/>
                  <a:t>的数据，因为在最坏情况下，查询的时间复杂度会很大。</a:t>
                </a:r>
                <a:endParaRPr lang="en-US" altLang="zh-CN" sz="2000" dirty="0"/>
              </a:p>
              <a:p>
                <a:r>
                  <a:rPr lang="zh-CN" altLang="en-US" sz="2000" dirty="0"/>
                  <a:t>比如：所有人都在同一颗树里，但是树仅由两条链构成，每次查询的点位于链的末端。这个时候单次查询复杂度</a:t>
                </a:r>
                <a14:m>
                  <m:oMath xmlns:m="http://schemas.openxmlformats.org/officeDocument/2006/math">
                    <m:r>
                      <a:rPr lang="en-US" altLang="zh-CN" sz="2000" i="1" dirty="0" smtClean="0">
                        <a:latin typeface="Cambria Math" panose="02040503050406030204" pitchFamily="18" charset="0"/>
                      </a:rPr>
                      <m:t>𝑂</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m:t>
                    </m:r>
                  </m:oMath>
                </a14:m>
                <a:r>
                  <a:rPr lang="zh-CN" altLang="en-US" sz="2000" dirty="0"/>
                  <a:t>，那么总复杂度</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𝑛𝑝</m:t>
                    </m:r>
                    <m:r>
                      <a:rPr lang="en-US" altLang="zh-CN" sz="2000" b="0" i="1" smtClean="0">
                        <a:latin typeface="Cambria Math" panose="02040503050406030204" pitchFamily="18" charset="0"/>
                      </a:rPr>
                      <m:t>)</m:t>
                    </m:r>
                  </m:oMath>
                </a14:m>
                <a:r>
                  <a:rPr lang="zh-CN" altLang="en-US" sz="2000" dirty="0"/>
                  <a:t>，不能承受。</a:t>
                </a:r>
                <a:endParaRPr lang="en-US" altLang="zh-CN" sz="2000" dirty="0"/>
              </a:p>
              <a:p>
                <a:r>
                  <a:rPr lang="zh-CN" altLang="en-US" sz="2000" dirty="0"/>
                  <a:t>我们要想办法优化。</a:t>
                </a:r>
                <a:endParaRPr lang="en-US" altLang="zh-CN" sz="2000" dirty="0"/>
              </a:p>
              <a:p>
                <a:endParaRPr lang="zh-CN" altLang="en-US" sz="2000" dirty="0"/>
              </a:p>
            </p:txBody>
          </p:sp>
        </mc:Choice>
        <mc:Fallback xmlns="">
          <p:sp>
            <p:nvSpPr>
              <p:cNvPr id="3" name="内容占位符 2">
                <a:extLst>
                  <a:ext uri="{FF2B5EF4-FFF2-40B4-BE49-F238E27FC236}">
                    <a16:creationId xmlns:a16="http://schemas.microsoft.com/office/drawing/2014/main" id="{11843919-1B91-46C4-BE82-561DE5DE375A}"/>
                  </a:ext>
                </a:extLst>
              </p:cNvPr>
              <p:cNvSpPr>
                <a:spLocks noGrp="1" noRot="1" noChangeAspect="1" noMove="1" noResize="1" noEditPoints="1" noAdjustHandles="1" noChangeArrowheads="1" noChangeShapeType="1" noTextEdit="1"/>
              </p:cNvSpPr>
              <p:nvPr>
                <p:ph idx="1"/>
              </p:nvPr>
            </p:nvSpPr>
            <p:spPr>
              <a:blipFill>
                <a:blip r:embed="rId2"/>
                <a:stretch>
                  <a:fillRect l="-188" t="-1515" r="-2257"/>
                </a:stretch>
              </a:blipFill>
            </p:spPr>
            <p:txBody>
              <a:bodyPr/>
              <a:lstStyle/>
              <a:p>
                <a:r>
                  <a:rPr lang="zh-CN" altLang="en-US">
                    <a:noFill/>
                  </a:rPr>
                  <a:t> </a:t>
                </a:r>
              </a:p>
            </p:txBody>
          </p:sp>
        </mc:Fallback>
      </mc:AlternateContent>
      <p:sp>
        <p:nvSpPr>
          <p:cNvPr id="4" name="椭圆 3">
            <a:extLst>
              <a:ext uri="{FF2B5EF4-FFF2-40B4-BE49-F238E27FC236}">
                <a16:creationId xmlns:a16="http://schemas.microsoft.com/office/drawing/2014/main" id="{F40090EF-0AF7-465A-9BB6-EFE294CF8A5F}"/>
              </a:ext>
            </a:extLst>
          </p:cNvPr>
          <p:cNvSpPr/>
          <p:nvPr/>
        </p:nvSpPr>
        <p:spPr>
          <a:xfrm>
            <a:off x="4644007" y="3819061"/>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椭圆 4">
            <a:extLst>
              <a:ext uri="{FF2B5EF4-FFF2-40B4-BE49-F238E27FC236}">
                <a16:creationId xmlns:a16="http://schemas.microsoft.com/office/drawing/2014/main" id="{D07DADA3-E7F7-43FD-9D8F-4434483341F3}"/>
              </a:ext>
            </a:extLst>
          </p:cNvPr>
          <p:cNvSpPr/>
          <p:nvPr/>
        </p:nvSpPr>
        <p:spPr>
          <a:xfrm>
            <a:off x="4232947" y="4628600"/>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a:extLst>
              <a:ext uri="{FF2B5EF4-FFF2-40B4-BE49-F238E27FC236}">
                <a16:creationId xmlns:a16="http://schemas.microsoft.com/office/drawing/2014/main" id="{EC11C2F1-EF94-4C1E-A64C-DC1A8C55B7CE}"/>
              </a:ext>
            </a:extLst>
          </p:cNvPr>
          <p:cNvSpPr/>
          <p:nvPr/>
        </p:nvSpPr>
        <p:spPr>
          <a:xfrm>
            <a:off x="5117286" y="4643113"/>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5C9FF5FC-49B4-47E2-AEC4-ED0766475B17}"/>
              </a:ext>
            </a:extLst>
          </p:cNvPr>
          <p:cNvSpPr/>
          <p:nvPr/>
        </p:nvSpPr>
        <p:spPr>
          <a:xfrm>
            <a:off x="5115188" y="5364034"/>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a:extLst>
              <a:ext uri="{FF2B5EF4-FFF2-40B4-BE49-F238E27FC236}">
                <a16:creationId xmlns:a16="http://schemas.microsoft.com/office/drawing/2014/main" id="{7E37E757-3DAB-4033-B0ED-C8FA1B26B12D}"/>
              </a:ext>
            </a:extLst>
          </p:cNvPr>
          <p:cNvCxnSpPr>
            <a:cxnSpLocks/>
            <a:stCxn id="4" idx="3"/>
            <a:endCxn id="5" idx="0"/>
          </p:cNvCxnSpPr>
          <p:nvPr/>
        </p:nvCxnSpPr>
        <p:spPr>
          <a:xfrm flipH="1">
            <a:off x="4438477" y="4169923"/>
            <a:ext cx="265728" cy="458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17108FD-C7FE-4EF7-8856-B80E9B60BF27}"/>
              </a:ext>
            </a:extLst>
          </p:cNvPr>
          <p:cNvCxnSpPr>
            <a:cxnSpLocks/>
            <a:stCxn id="4" idx="5"/>
            <a:endCxn id="6" idx="0"/>
          </p:cNvCxnSpPr>
          <p:nvPr/>
        </p:nvCxnSpPr>
        <p:spPr>
          <a:xfrm>
            <a:off x="4994869" y="4169923"/>
            <a:ext cx="327947" cy="473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D9D1A6F-6AB1-4A61-9905-98D4E34E813A}"/>
              </a:ext>
            </a:extLst>
          </p:cNvPr>
          <p:cNvCxnSpPr>
            <a:cxnSpLocks/>
            <a:stCxn id="6" idx="4"/>
            <a:endCxn id="7" idx="0"/>
          </p:cNvCxnSpPr>
          <p:nvPr/>
        </p:nvCxnSpPr>
        <p:spPr>
          <a:xfrm flipH="1">
            <a:off x="5320718" y="5054173"/>
            <a:ext cx="2098" cy="309861"/>
          </a:xfrm>
          <a:prstGeom prst="line">
            <a:avLst/>
          </a:prstGeom>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A06A68F3-E790-42B6-86D3-E8D95BD6C3F5}"/>
              </a:ext>
            </a:extLst>
          </p:cNvPr>
          <p:cNvSpPr/>
          <p:nvPr/>
        </p:nvSpPr>
        <p:spPr>
          <a:xfrm>
            <a:off x="4232947" y="5364034"/>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4" name="直接连接符 13">
            <a:extLst>
              <a:ext uri="{FF2B5EF4-FFF2-40B4-BE49-F238E27FC236}">
                <a16:creationId xmlns:a16="http://schemas.microsoft.com/office/drawing/2014/main" id="{DBB3530D-5B90-4FCD-813D-DA1D885C834C}"/>
              </a:ext>
            </a:extLst>
          </p:cNvPr>
          <p:cNvCxnSpPr>
            <a:cxnSpLocks/>
            <a:endCxn id="13" idx="0"/>
          </p:cNvCxnSpPr>
          <p:nvPr/>
        </p:nvCxnSpPr>
        <p:spPr>
          <a:xfrm>
            <a:off x="4438477" y="5039660"/>
            <a:ext cx="0" cy="324374"/>
          </a:xfrm>
          <a:prstGeom prst="line">
            <a:avLst/>
          </a:prstGeom>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6C0EB75F-6CB9-4872-B2F5-084016F427B8}"/>
              </a:ext>
            </a:extLst>
          </p:cNvPr>
          <p:cNvSpPr/>
          <p:nvPr/>
        </p:nvSpPr>
        <p:spPr>
          <a:xfrm>
            <a:off x="4232947" y="6099468"/>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x</a:t>
            </a:r>
            <a:endParaRPr lang="zh-CN" altLang="en-US" dirty="0"/>
          </a:p>
        </p:txBody>
      </p:sp>
      <p:cxnSp>
        <p:nvCxnSpPr>
          <p:cNvPr id="16" name="直接连接符 15">
            <a:extLst>
              <a:ext uri="{FF2B5EF4-FFF2-40B4-BE49-F238E27FC236}">
                <a16:creationId xmlns:a16="http://schemas.microsoft.com/office/drawing/2014/main" id="{28A3ED9F-FD22-42E7-8912-B140A9B8CDBE}"/>
              </a:ext>
            </a:extLst>
          </p:cNvPr>
          <p:cNvCxnSpPr>
            <a:cxnSpLocks/>
            <a:endCxn id="15" idx="0"/>
          </p:cNvCxnSpPr>
          <p:nvPr/>
        </p:nvCxnSpPr>
        <p:spPr>
          <a:xfrm>
            <a:off x="4438477" y="5775094"/>
            <a:ext cx="0" cy="324374"/>
          </a:xfrm>
          <a:prstGeom prst="line">
            <a:avLst/>
          </a:prstGeom>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F0662095-D666-4AF9-A3D7-41527E880288}"/>
              </a:ext>
            </a:extLst>
          </p:cNvPr>
          <p:cNvSpPr/>
          <p:nvPr/>
        </p:nvSpPr>
        <p:spPr>
          <a:xfrm>
            <a:off x="5115188" y="6099468"/>
            <a:ext cx="411060" cy="411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y</a:t>
            </a:r>
            <a:endParaRPr lang="zh-CN" altLang="en-US" dirty="0"/>
          </a:p>
        </p:txBody>
      </p:sp>
      <p:cxnSp>
        <p:nvCxnSpPr>
          <p:cNvPr id="18" name="直接连接符 17">
            <a:extLst>
              <a:ext uri="{FF2B5EF4-FFF2-40B4-BE49-F238E27FC236}">
                <a16:creationId xmlns:a16="http://schemas.microsoft.com/office/drawing/2014/main" id="{5BC374C6-D109-4E01-9BC1-DECFF21B0F09}"/>
              </a:ext>
            </a:extLst>
          </p:cNvPr>
          <p:cNvCxnSpPr>
            <a:cxnSpLocks/>
            <a:endCxn id="17" idx="0"/>
          </p:cNvCxnSpPr>
          <p:nvPr/>
        </p:nvCxnSpPr>
        <p:spPr>
          <a:xfrm>
            <a:off x="5320718" y="5775094"/>
            <a:ext cx="0" cy="3243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26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23E357-F5D2-413E-BBD4-FF20CCA26912}"/>
              </a:ext>
            </a:extLst>
          </p:cNvPr>
          <p:cNvSpPr>
            <a:spLocks noGrp="1"/>
          </p:cNvSpPr>
          <p:nvPr>
            <p:ph type="title"/>
          </p:nvPr>
        </p:nvSpPr>
        <p:spPr/>
        <p:txBody>
          <a:bodyPr/>
          <a:lstStyle/>
          <a:p>
            <a:r>
              <a:rPr lang="zh-CN" altLang="en-US" dirty="0"/>
              <a:t>并查集：路径压缩优化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6F3713-7C98-4DF3-9BBC-5B889BBDFC7D}"/>
                  </a:ext>
                </a:extLst>
              </p:cNvPr>
              <p:cNvSpPr>
                <a:spLocks noGrp="1"/>
              </p:cNvSpPr>
              <p:nvPr>
                <p:ph idx="1"/>
              </p:nvPr>
            </p:nvSpPr>
            <p:spPr/>
            <p:txBody>
              <a:bodyPr/>
              <a:lstStyle/>
              <a:p>
                <a:r>
                  <a:rPr lang="zh-CN" altLang="en-US" dirty="0"/>
                  <a:t>观察到最坏情况中，询问时走的路径重复了很多，那么我们是否可以走了一次之后就不再重复走？</a:t>
                </a:r>
                <a:endParaRPr lang="en-US" altLang="zh-CN" dirty="0"/>
              </a:p>
              <a:p>
                <a:r>
                  <a:rPr lang="zh-CN" altLang="en-US" dirty="0"/>
                  <a:t>观察到，我们只是想知道树的根是谁，并不需要知道走了一条怎样的路。</a:t>
                </a:r>
                <a:endParaRPr lang="en-US" altLang="zh-CN" dirty="0"/>
              </a:p>
              <a:p>
                <a:r>
                  <a:rPr lang="zh-CN" altLang="en-US" dirty="0"/>
                  <a:t>那么得出优化：每次从</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b="0" i="1" dirty="0" smtClean="0">
                            <a:latin typeface="Cambria Math" panose="02040503050406030204" pitchFamily="18" charset="0"/>
                          </a:rPr>
                          <m:t>0</m:t>
                        </m:r>
                      </m:sub>
                    </m:sSub>
                    <m:r>
                      <a:rPr lang="zh-CN" altLang="en-US" i="1" dirty="0">
                        <a:latin typeface="Cambria Math" panose="02040503050406030204" pitchFamily="18" charset="0"/>
                      </a:rPr>
                      <m:t>向上</m:t>
                    </m:r>
                  </m:oMath>
                </a14:m>
                <a:r>
                  <a:rPr lang="zh-CN" altLang="en-US" dirty="0"/>
                  <a:t>跳的时候，假设最终跳到了根</a:t>
                </a:r>
                <a14:m>
                  <m:oMath xmlns:m="http://schemas.openxmlformats.org/officeDocument/2006/math">
                    <m:r>
                      <a:rPr lang="en-US" altLang="zh-CN" i="1" dirty="0" smtClean="0">
                        <a:latin typeface="Cambria Math" panose="02040503050406030204" pitchFamily="18" charset="0"/>
                      </a:rPr>
                      <m:t>𝑟𝑜𝑜𝑡</m:t>
                    </m:r>
                  </m:oMath>
                </a14:m>
                <a:r>
                  <a:rPr lang="zh-CN" altLang="en-US" dirty="0"/>
                  <a:t>，路径上经过了</a:t>
                </a:r>
                <a14:m>
                  <m:oMath xmlns:m="http://schemas.openxmlformats.org/officeDocument/2006/math">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3</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𝑛</m:t>
                        </m:r>
                      </m:sub>
                    </m:sSub>
                    <m:r>
                      <a:rPr lang="en-US" altLang="zh-CN" i="1" dirty="0" smtClean="0">
                        <a:latin typeface="Cambria Math" panose="02040503050406030204" pitchFamily="18" charset="0"/>
                      </a:rPr>
                      <m:t>}</m:t>
                    </m:r>
                    <m:r>
                      <a:rPr lang="zh-CN" altLang="en-US" i="1" dirty="0">
                        <a:latin typeface="Cambria Math" panose="02040503050406030204" pitchFamily="18" charset="0"/>
                      </a:rPr>
                      <m:t>，</m:t>
                    </m:r>
                    <m:r>
                      <a:rPr lang="zh-CN" altLang="en-US" i="1" dirty="0" smtClean="0">
                        <a:latin typeface="Cambria Math" panose="02040503050406030204" pitchFamily="18" charset="0"/>
                      </a:rPr>
                      <m:t>我们</m:t>
                    </m:r>
                  </m:oMath>
                </a14:m>
                <a:r>
                  <a:rPr lang="zh-CN" altLang="en-US" dirty="0"/>
                  <a:t>令</a:t>
                </a:r>
                <a14:m>
                  <m:oMath xmlns:m="http://schemas.openxmlformats.org/officeDocument/2006/math">
                    <m:r>
                      <a:rPr lang="en-US" altLang="zh-CN" b="0" i="1" dirty="0" smtClean="0">
                        <a:latin typeface="Cambria Math" panose="02040503050406030204" pitchFamily="18" charset="0"/>
                      </a:rPr>
                      <m:t>𝑓𝑎</m:t>
                    </m:r>
                    <m:d>
                      <m:dPr>
                        <m:begChr m:val="["/>
                        <m:endChr m:val="]"/>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𝑖</m:t>
                            </m:r>
                          </m:sub>
                        </m:sSub>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𝑟𝑜𝑜𝑡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zh-CN" altLang="en-US" i="1" dirty="0">
                        <a:latin typeface="Cambria Math" panose="02040503050406030204" pitchFamily="18" charset="0"/>
                      </a:rPr>
                      <m:t>。</m:t>
                    </m:r>
                  </m:oMath>
                </a14:m>
                <a:endParaRPr lang="en-US" altLang="zh-CN" dirty="0"/>
              </a:p>
              <a:p>
                <a:r>
                  <a:rPr lang="zh-CN" altLang="en-US" dirty="0"/>
                  <a:t>下次再询问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zh-CN" altLang="en-US" i="1">
                        <a:latin typeface="Cambria Math" panose="02040503050406030204" pitchFamily="18" charset="0"/>
                      </a:rPr>
                      <m:t>时</m:t>
                    </m:r>
                  </m:oMath>
                </a14:m>
                <a:r>
                  <a:rPr lang="zh-CN" altLang="en-US" dirty="0"/>
                  <a:t>，我们只需要跳一次即可，节省了大量时间。</a:t>
                </a:r>
                <a:endParaRPr lang="en-US" altLang="zh-CN" dirty="0"/>
              </a:p>
              <a:p>
                <a:r>
                  <a:rPr lang="zh-CN" altLang="en-US" dirty="0"/>
                  <a:t>对于添加此优化后的时间复杂度无法严格分析，但实践上一般情况下其略小于</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𝑛𝑙𝑜𝑔𝑛</m:t>
                    </m:r>
                    <m:r>
                      <a:rPr lang="en-US" altLang="zh-CN" b="0" i="1" smtClean="0">
                        <a:latin typeface="Cambria Math" panose="02040503050406030204" pitchFamily="18" charset="0"/>
                      </a:rPr>
                      <m:t>)</m:t>
                    </m:r>
                  </m:oMath>
                </a14:m>
                <a:r>
                  <a:rPr lang="zh-CN" altLang="en-US" dirty="0"/>
                  <a:t>。</a:t>
                </a:r>
              </a:p>
            </p:txBody>
          </p:sp>
        </mc:Choice>
        <mc:Fallback xmlns="">
          <p:sp>
            <p:nvSpPr>
              <p:cNvPr id="3" name="内容占位符 2">
                <a:extLst>
                  <a:ext uri="{FF2B5EF4-FFF2-40B4-BE49-F238E27FC236}">
                    <a16:creationId xmlns:a16="http://schemas.microsoft.com/office/drawing/2014/main" id="{0A6F3713-7C98-4DF3-9BBC-5B889BBDFC7D}"/>
                  </a:ext>
                </a:extLst>
              </p:cNvPr>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782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29E3DF1-54DA-4664-ADFF-E82551F68E3F}"/>
              </a:ext>
            </a:extLst>
          </p:cNvPr>
          <p:cNvPicPr>
            <a:picLocks noChangeAspect="1"/>
          </p:cNvPicPr>
          <p:nvPr/>
        </p:nvPicPr>
        <p:blipFill>
          <a:blip r:embed="rId2"/>
          <a:stretch>
            <a:fillRect/>
          </a:stretch>
        </p:blipFill>
        <p:spPr>
          <a:xfrm>
            <a:off x="3310489" y="593437"/>
            <a:ext cx="5571022" cy="5679347"/>
          </a:xfrm>
          <a:prstGeom prst="rect">
            <a:avLst/>
          </a:prstGeom>
        </p:spPr>
      </p:pic>
      <p:sp>
        <p:nvSpPr>
          <p:cNvPr id="4" name="标题 3">
            <a:extLst>
              <a:ext uri="{FF2B5EF4-FFF2-40B4-BE49-F238E27FC236}">
                <a16:creationId xmlns:a16="http://schemas.microsoft.com/office/drawing/2014/main" id="{E5C1A571-BF60-490E-850F-91859715F47F}"/>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68329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4DBDC-EFE5-440A-9251-90B85A1731B2}"/>
              </a:ext>
            </a:extLst>
          </p:cNvPr>
          <p:cNvSpPr>
            <a:spLocks noGrp="1"/>
          </p:cNvSpPr>
          <p:nvPr>
            <p:ph type="title"/>
          </p:nvPr>
        </p:nvSpPr>
        <p:spPr/>
        <p:txBody>
          <a:bodyPr/>
          <a:lstStyle/>
          <a:p>
            <a:r>
              <a:rPr lang="zh-CN" altLang="en-US" dirty="0"/>
              <a:t>并查集：按秩合并优化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FBA95E7-4A23-490A-96CA-6AF6B9B8539E}"/>
                  </a:ext>
                </a:extLst>
              </p:cNvPr>
              <p:cNvSpPr>
                <a:spLocks noGrp="1"/>
              </p:cNvSpPr>
              <p:nvPr>
                <p:ph idx="1"/>
              </p:nvPr>
            </p:nvSpPr>
            <p:spPr>
              <a:xfrm>
                <a:off x="1032517" y="2286000"/>
                <a:ext cx="9720073" cy="4023360"/>
              </a:xfrm>
            </p:spPr>
            <p:txBody>
              <a:bodyPr>
                <a:normAutofit fontScale="85000" lnSpcReduction="10000"/>
              </a:bodyPr>
              <a:lstStyle/>
              <a:p>
                <a:r>
                  <a:rPr lang="zh-CN" altLang="en-US" sz="2400" dirty="0"/>
                  <a:t>这是并查集的另外一个优化，结合路径压缩之后时间复杂度将达到</a:t>
                </a:r>
                <a14:m>
                  <m:oMath xmlns:m="http://schemas.openxmlformats.org/officeDocument/2006/math">
                    <m:r>
                      <a:rPr lang="en-US" altLang="zh-CN" sz="2400" i="1">
                        <a:latin typeface="Cambria Math" panose="02040503050406030204" pitchFamily="18" charset="0"/>
                      </a:rPr>
                      <m:t>𝑂</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𝛼</m:t>
                    </m:r>
                    <m:r>
                      <a:rPr lang="en-US" altLang="zh-CN" sz="2400" i="1">
                        <a:latin typeface="Cambria Math" panose="02040503050406030204" pitchFamily="18" charset="0"/>
                      </a:rPr>
                      <m:t>(</m:t>
                    </m:r>
                    <m:r>
                      <a:rPr lang="en-US" altLang="zh-CN" sz="2400" i="1">
                        <a:latin typeface="Cambria Math" panose="02040503050406030204" pitchFamily="18" charset="0"/>
                      </a:rPr>
                      <m:t>𝑛</m:t>
                    </m:r>
                    <m:r>
                      <a:rPr lang="en-US" altLang="zh-CN" sz="2400" i="1">
                        <a:latin typeface="Cambria Math" panose="02040503050406030204" pitchFamily="18" charset="0"/>
                      </a:rPr>
                      <m:t>))</m:t>
                    </m:r>
                  </m:oMath>
                </a14:m>
                <a:r>
                  <a:rPr lang="zh-CN" altLang="en-US" sz="2400" dirty="0"/>
                  <a:t>，</a:t>
                </a:r>
                <a:endParaRPr lang="en-US" altLang="zh-CN" sz="2400" dirty="0"/>
              </a:p>
              <a:p>
                <a:r>
                  <a:rPr lang="zh-CN" altLang="en-US" sz="2400" dirty="0"/>
                  <a:t>其中</a:t>
                </a:r>
                <a14:m>
                  <m:oMath xmlns:m="http://schemas.openxmlformats.org/officeDocument/2006/math">
                    <m:r>
                      <a:rPr lang="en-US" altLang="zh-CN" sz="2400" b="0" i="1" smtClean="0">
                        <a:latin typeface="Cambria Math" panose="02040503050406030204" pitchFamily="18" charset="0"/>
                      </a:rPr>
                      <m:t>𝛼</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zh-CN" altLang="en-US" sz="2400" i="1">
                        <a:latin typeface="Cambria Math" panose="02040503050406030204" pitchFamily="18" charset="0"/>
                      </a:rPr>
                      <m:t>是</m:t>
                    </m:r>
                  </m:oMath>
                </a14:m>
                <a:r>
                  <a:rPr lang="zh-CN" altLang="en-US" sz="2400" dirty="0"/>
                  <a:t>阿克曼函数的反函数，在</a:t>
                </a:r>
                <a14:m>
                  <m:oMath xmlns:m="http://schemas.openxmlformats.org/officeDocument/2006/math">
                    <m:r>
                      <a:rPr lang="en-US" altLang="zh-CN" sz="2400" i="1" dirty="0" smtClean="0">
                        <a:latin typeface="Cambria Math" panose="02040503050406030204" pitchFamily="18" charset="0"/>
                      </a:rPr>
                      <m:t>𝑛</m:t>
                    </m:r>
                    <m:r>
                      <a:rPr lang="zh-CN" altLang="en-US" sz="2400" i="1" dirty="0" smtClean="0">
                        <a:latin typeface="Cambria Math" panose="02040503050406030204" pitchFamily="18" charset="0"/>
                      </a:rPr>
                      <m:t>为</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10</m:t>
                        </m:r>
                      </m:e>
                      <m:sup>
                        <m:r>
                          <a:rPr lang="en-US" altLang="zh-CN" sz="2400" b="0" i="1" dirty="0" smtClean="0">
                            <a:latin typeface="Cambria Math" panose="02040503050406030204" pitchFamily="18" charset="0"/>
                          </a:rPr>
                          <m:t>6</m:t>
                        </m:r>
                      </m:sup>
                    </m:sSup>
                    <m:r>
                      <a:rPr lang="zh-CN" altLang="en-US" sz="2400" i="1" dirty="0">
                        <a:latin typeface="Cambria Math" panose="02040503050406030204" pitchFamily="18" charset="0"/>
                      </a:rPr>
                      <m:t>级别</m:t>
                    </m:r>
                  </m:oMath>
                </a14:m>
                <a:r>
                  <a:rPr lang="zh-CN" altLang="en-US" sz="2400" dirty="0"/>
                  <a:t>内一般忽略不计，也就是说，近似</a:t>
                </a:r>
                <a14:m>
                  <m:oMath xmlns:m="http://schemas.openxmlformats.org/officeDocument/2006/math">
                    <m:r>
                      <a:rPr lang="en-US" altLang="zh-CN" sz="2400" i="1" dirty="0" smtClean="0">
                        <a:latin typeface="Cambria Math" panose="02040503050406030204" pitchFamily="18" charset="0"/>
                      </a:rPr>
                      <m:t>𝑂</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m:t>
                    </m:r>
                  </m:oMath>
                </a14:m>
                <a:endParaRPr lang="en-US" altLang="zh-CN" sz="2400" dirty="0"/>
              </a:p>
              <a:p>
                <a:r>
                  <a:rPr lang="zh-CN" altLang="en-US" sz="2400" dirty="0"/>
                  <a:t>由于双优化不比单优化快太多，在此不展开。</a:t>
                </a:r>
              </a:p>
            </p:txBody>
          </p:sp>
        </mc:Choice>
        <mc:Fallback xmlns="">
          <p:sp>
            <p:nvSpPr>
              <p:cNvPr id="3" name="内容占位符 2">
                <a:extLst>
                  <a:ext uri="{FF2B5EF4-FFF2-40B4-BE49-F238E27FC236}">
                    <a16:creationId xmlns:a16="http://schemas.microsoft.com/office/drawing/2014/main" id="{6FBA95E7-4A23-490A-96CA-6AF6B9B8539E}"/>
                  </a:ext>
                </a:extLst>
              </p:cNvPr>
              <p:cNvSpPr>
                <a:spLocks noGrp="1" noRot="1" noChangeAspect="1" noMove="1" noResize="1" noEditPoints="1" noAdjustHandles="1" noChangeArrowheads="1" noChangeShapeType="1" noTextEdit="1"/>
              </p:cNvSpPr>
              <p:nvPr>
                <p:ph idx="1"/>
              </p:nvPr>
            </p:nvSpPr>
            <p:spPr>
              <a:xfrm>
                <a:off x="1032517" y="2286000"/>
                <a:ext cx="9720073" cy="4023360"/>
              </a:xfrm>
              <a:blipFill>
                <a:blip r:embed="rId2"/>
                <a:stretch>
                  <a:fillRect l="-188"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7774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867" name="Rectangle 3">
                <a:extLst>
                  <a:ext uri="{FF2B5EF4-FFF2-40B4-BE49-F238E27FC236}">
                    <a16:creationId xmlns:a16="http://schemas.microsoft.com/office/drawing/2014/main" id="{0F91E1AD-B4AA-4262-87D4-B4BCC027D4F0}"/>
                  </a:ext>
                </a:extLst>
              </p:cNvPr>
              <p:cNvSpPr>
                <a:spLocks noGrp="1" noChangeArrowheads="1"/>
              </p:cNvSpPr>
              <p:nvPr>
                <p:ph type="body" idx="1"/>
              </p:nvPr>
            </p:nvSpPr>
            <p:spPr/>
            <p:txBody>
              <a:bodyPr>
                <a:normAutofit/>
              </a:bodyPr>
              <a:lstStyle/>
              <a:p>
                <a:pPr eaLnBrk="1" hangingPunct="1">
                  <a:lnSpc>
                    <a:spcPct val="80000"/>
                  </a:lnSpc>
                  <a:defRPr/>
                </a:pPr>
                <a:r>
                  <a:rPr lang="zh-CN" altLang="en-US" sz="2000" dirty="0"/>
                  <a:t>动物王国中有三类动物</a:t>
                </a:r>
                <a14:m>
                  <m:oMath xmlns:m="http://schemas.openxmlformats.org/officeDocument/2006/math">
                    <m:r>
                      <a:rPr lang="en-US" altLang="zh-CN" sz="2000" i="1" dirty="0" smtClean="0">
                        <a:latin typeface="Cambria Math" panose="02040503050406030204" pitchFamily="18" charset="0"/>
                      </a:rPr>
                      <m:t>𝐴</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𝐵</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𝐶</m:t>
                    </m:r>
                    <m:r>
                      <a:rPr lang="zh-CN" altLang="en-US" sz="2000" i="1" dirty="0">
                        <a:latin typeface="Cambria Math" panose="02040503050406030204" pitchFamily="18" charset="0"/>
                      </a:rPr>
                      <m:t>，</m:t>
                    </m:r>
                    <m:r>
                      <a:rPr lang="en-US" altLang="zh-CN" sz="2000" i="1" dirty="0" smtClean="0">
                        <a:latin typeface="Cambria Math" panose="02040503050406030204" pitchFamily="18" charset="0"/>
                      </a:rPr>
                      <m:t>𝐴</m:t>
                    </m:r>
                    <m:r>
                      <a:rPr lang="zh-CN" altLang="en-US" sz="2000" i="1" dirty="0">
                        <a:latin typeface="Cambria Math" panose="02040503050406030204" pitchFamily="18" charset="0"/>
                      </a:rPr>
                      <m:t>吃</m:t>
                    </m:r>
                    <m:r>
                      <a:rPr lang="en-US" altLang="zh-CN" sz="2000" i="1" dirty="0">
                        <a:latin typeface="Cambria Math" panose="02040503050406030204" pitchFamily="18" charset="0"/>
                      </a:rPr>
                      <m:t>𝐵</m:t>
                    </m:r>
                  </m:oMath>
                </a14:m>
                <a:r>
                  <a:rPr lang="zh-CN" altLang="en-US" sz="2000" i="0" dirty="0">
                    <a:latin typeface="+mj-lt"/>
                  </a:rPr>
                  <a:t>，</a:t>
                </a:r>
                <a14:m>
                  <m:oMath xmlns:m="http://schemas.openxmlformats.org/officeDocument/2006/math">
                    <m:r>
                      <a:rPr lang="zh-CN" altLang="en-US" sz="2000" i="1" dirty="0">
                        <a:latin typeface="Cambria Math" panose="02040503050406030204" pitchFamily="18" charset="0"/>
                      </a:rPr>
                      <m:t> </m:t>
                    </m:r>
                    <m:r>
                      <a:rPr lang="en-US" altLang="zh-CN" sz="2000" i="1" dirty="0">
                        <a:latin typeface="Cambria Math" panose="02040503050406030204" pitchFamily="18" charset="0"/>
                      </a:rPr>
                      <m:t>𝐵</m:t>
                    </m:r>
                  </m:oMath>
                </a14:m>
                <a:r>
                  <a:rPr lang="zh-CN" altLang="en-US" sz="2000" i="0" dirty="0">
                    <a:latin typeface="+mj-lt"/>
                  </a:rPr>
                  <a:t>吃</a:t>
                </a:r>
                <a14:m>
                  <m:oMath xmlns:m="http://schemas.openxmlformats.org/officeDocument/2006/math">
                    <m:r>
                      <a:rPr lang="en-US" altLang="zh-CN" sz="2000" i="1" dirty="0">
                        <a:latin typeface="Cambria Math" panose="02040503050406030204" pitchFamily="18" charset="0"/>
                      </a:rPr>
                      <m:t>𝐶</m:t>
                    </m:r>
                    <m:r>
                      <a:rPr lang="zh-CN" altLang="en-US" sz="2000" i="1" dirty="0">
                        <a:latin typeface="Cambria Math" panose="02040503050406030204" pitchFamily="18" charset="0"/>
                      </a:rPr>
                      <m:t>，</m:t>
                    </m:r>
                    <m:r>
                      <a:rPr lang="en-US" altLang="zh-CN" sz="2000" i="1" dirty="0">
                        <a:latin typeface="Cambria Math" panose="02040503050406030204" pitchFamily="18" charset="0"/>
                      </a:rPr>
                      <m:t>𝐶</m:t>
                    </m:r>
                    <m:r>
                      <a:rPr lang="zh-CN" altLang="en-US" sz="2000" i="1" dirty="0">
                        <a:latin typeface="Cambria Math" panose="02040503050406030204" pitchFamily="18" charset="0"/>
                      </a:rPr>
                      <m:t>吃</m:t>
                    </m:r>
                    <m:r>
                      <a:rPr lang="en-US" altLang="zh-CN" sz="2000" i="1" dirty="0">
                        <a:latin typeface="Cambria Math" panose="02040503050406030204" pitchFamily="18" charset="0"/>
                      </a:rPr>
                      <m:t>𝐴</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现有</m:t>
                    </m:r>
                    <m:r>
                      <a:rPr lang="en-US" altLang="zh-CN" sz="2000" i="1" dirty="0">
                        <a:latin typeface="Cambria Math" panose="02040503050406030204" pitchFamily="18" charset="0"/>
                      </a:rPr>
                      <m:t>𝑁</m:t>
                    </m:r>
                  </m:oMath>
                </a14:m>
                <a:r>
                  <a:rPr lang="zh-CN" altLang="en-US" sz="2000" dirty="0"/>
                  <a:t>个动物，以</a:t>
                </a:r>
                <a14:m>
                  <m:oMath xmlns:m="http://schemas.openxmlformats.org/officeDocument/2006/math">
                    <m:r>
                      <a:rPr lang="en-US" altLang="zh-CN" sz="2000" i="1" dirty="0" smtClean="0">
                        <a:latin typeface="Cambria Math" panose="02040503050406030204" pitchFamily="18" charset="0"/>
                      </a:rPr>
                      <m:t>1</m:t>
                    </m:r>
                    <m:r>
                      <a:rPr lang="zh-CN" altLang="en-US" sz="2000" i="1" dirty="0">
                        <a:latin typeface="Cambria Math" panose="02040503050406030204" pitchFamily="18" charset="0"/>
                      </a:rPr>
                      <m:t>－</m:t>
                    </m:r>
                    <m:r>
                      <a:rPr lang="en-US" altLang="zh-CN" sz="2000" i="1" dirty="0">
                        <a:latin typeface="Cambria Math" panose="02040503050406030204" pitchFamily="18" charset="0"/>
                      </a:rPr>
                      <m:t>𝑁</m:t>
                    </m:r>
                  </m:oMath>
                </a14:m>
                <a:r>
                  <a:rPr lang="zh-CN" altLang="en-US" sz="2000" dirty="0"/>
                  <a:t>编号。每个动物都是</a:t>
                </a:r>
                <a14:m>
                  <m:oMath xmlns:m="http://schemas.openxmlformats.org/officeDocument/2006/math">
                    <m:r>
                      <a:rPr lang="en-US" altLang="zh-CN" sz="2000" i="1" dirty="0" smtClean="0">
                        <a:latin typeface="Cambria Math" panose="02040503050406030204" pitchFamily="18" charset="0"/>
                      </a:rPr>
                      <m:t>𝐴</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𝐵</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𝐶</m:t>
                    </m:r>
                  </m:oMath>
                </a14:m>
                <a:r>
                  <a:rPr lang="zh-CN" altLang="en-US" sz="2000" dirty="0"/>
                  <a:t>中的一种，但是我们并不知道它到底是哪一种。</a:t>
                </a:r>
                <a:endParaRPr lang="en-US" altLang="zh-CN" sz="2000" dirty="0"/>
              </a:p>
              <a:p>
                <a:pPr>
                  <a:defRPr/>
                </a:pPr>
                <a:r>
                  <a:rPr lang="zh-CN" altLang="en-US" sz="2000" dirty="0"/>
                  <a:t>此人按顺序说了</a:t>
                </a:r>
                <a14:m>
                  <m:oMath xmlns:m="http://schemas.openxmlformats.org/officeDocument/2006/math">
                    <m:r>
                      <a:rPr lang="en-US" altLang="zh-CN" sz="2000" i="1" dirty="0" smtClean="0">
                        <a:latin typeface="Cambria Math" panose="02040503050406030204" pitchFamily="18" charset="0"/>
                      </a:rPr>
                      <m:t>𝐾</m:t>
                    </m:r>
                  </m:oMath>
                </a14:m>
                <a:r>
                  <a:rPr lang="zh-CN" altLang="en-US" sz="2000" dirty="0"/>
                  <a:t>句话，第一种说法是“</a:t>
                </a:r>
                <a14:m>
                  <m:oMath xmlns:m="http://schemas.openxmlformats.org/officeDocument/2006/math">
                    <m:r>
                      <a:rPr lang="en-US" altLang="zh-CN" sz="2000" i="1" dirty="0">
                        <a:latin typeface="Cambria Math" panose="02040503050406030204" pitchFamily="18" charset="0"/>
                      </a:rPr>
                      <m:t>1</m:t>
                    </m:r>
                    <m:r>
                      <a:rPr lang="en-US" altLang="zh-CN" sz="2000" i="1" dirty="0">
                        <a:latin typeface="Cambria Math" panose="02040503050406030204" pitchFamily="18" charset="0"/>
                      </a:rPr>
                      <m:t> </m:t>
                    </m:r>
                    <m:r>
                      <a:rPr lang="en-US" altLang="zh-CN" sz="2000" i="1" dirty="0">
                        <a:latin typeface="Cambria Math" panose="02040503050406030204" pitchFamily="18" charset="0"/>
                      </a:rPr>
                      <m:t>𝑋</m:t>
                    </m:r>
                    <m:r>
                      <a:rPr lang="en-US" altLang="zh-CN" sz="2000" i="1" dirty="0">
                        <a:latin typeface="Cambria Math" panose="02040503050406030204" pitchFamily="18" charset="0"/>
                      </a:rPr>
                      <m:t> </m:t>
                    </m:r>
                    <m:r>
                      <a:rPr lang="en-US" altLang="zh-CN" sz="2000" i="1" dirty="0">
                        <a:latin typeface="Cambria Math" panose="02040503050406030204" pitchFamily="18" charset="0"/>
                      </a:rPr>
                      <m:t>𝑌</m:t>
                    </m:r>
                  </m:oMath>
                </a14:m>
                <a:r>
                  <a:rPr lang="en-US" altLang="zh-CN" sz="2000" dirty="0"/>
                  <a:t>”</a:t>
                </a:r>
                <a:r>
                  <a:rPr lang="zh-CN" altLang="en-US" sz="2000" dirty="0"/>
                  <a:t>，表示</a:t>
                </a:r>
                <a14:m>
                  <m:oMath xmlns:m="http://schemas.openxmlformats.org/officeDocument/2006/math">
                    <m:r>
                      <a:rPr lang="en-US" altLang="zh-CN" sz="2000" i="1" dirty="0">
                        <a:latin typeface="Cambria Math" panose="02040503050406030204" pitchFamily="18" charset="0"/>
                      </a:rPr>
                      <m:t>𝑋</m:t>
                    </m:r>
                    <m:r>
                      <a:rPr lang="zh-CN" altLang="en-US" sz="2000" i="1" dirty="0">
                        <a:latin typeface="Cambria Math" panose="02040503050406030204" pitchFamily="18" charset="0"/>
                      </a:rPr>
                      <m:t>和</m:t>
                    </m:r>
                    <m:r>
                      <a:rPr lang="en-US" altLang="zh-CN" sz="2000" i="1" dirty="0">
                        <a:latin typeface="Cambria Math" panose="02040503050406030204" pitchFamily="18" charset="0"/>
                      </a:rPr>
                      <m:t>𝑌</m:t>
                    </m:r>
                  </m:oMath>
                </a14:m>
                <a:r>
                  <a:rPr lang="zh-CN" altLang="en-US" sz="2000" dirty="0"/>
                  <a:t>是同类。</a:t>
                </a:r>
              </a:p>
              <a:p>
                <a:pPr marL="0" indent="0">
                  <a:lnSpc>
                    <a:spcPct val="80000"/>
                  </a:lnSpc>
                  <a:buNone/>
                  <a:defRPr/>
                </a:pPr>
                <a:r>
                  <a:rPr lang="en-US" altLang="zh-CN" sz="2000" dirty="0"/>
                  <a:t>			 </a:t>
                </a:r>
                <a:r>
                  <a:rPr lang="zh-CN" altLang="en-US" sz="2000" dirty="0"/>
                  <a:t>第二种说法是“</a:t>
                </a:r>
                <a14:m>
                  <m:oMath xmlns:m="http://schemas.openxmlformats.org/officeDocument/2006/math">
                    <m:r>
                      <a:rPr lang="en-US" altLang="zh-CN" sz="2000" i="1" dirty="0">
                        <a:latin typeface="Cambria Math" panose="02040503050406030204" pitchFamily="18" charset="0"/>
                      </a:rPr>
                      <m:t>2</m:t>
                    </m:r>
                    <m:r>
                      <a:rPr lang="en-US" altLang="zh-CN" sz="2000" i="1" dirty="0">
                        <a:latin typeface="Cambria Math" panose="02040503050406030204" pitchFamily="18" charset="0"/>
                      </a:rPr>
                      <m:t> </m:t>
                    </m:r>
                    <m:r>
                      <a:rPr lang="en-US" altLang="zh-CN" sz="2000" i="1" dirty="0">
                        <a:latin typeface="Cambria Math" panose="02040503050406030204" pitchFamily="18" charset="0"/>
                      </a:rPr>
                      <m:t>𝑋</m:t>
                    </m:r>
                    <m:r>
                      <a:rPr lang="en-US" altLang="zh-CN" sz="2000" i="1" dirty="0">
                        <a:latin typeface="Cambria Math" panose="02040503050406030204" pitchFamily="18" charset="0"/>
                      </a:rPr>
                      <m:t> </m:t>
                    </m:r>
                    <m:r>
                      <a:rPr lang="en-US" altLang="zh-CN" sz="2000" i="1" dirty="0">
                        <a:latin typeface="Cambria Math" panose="02040503050406030204" pitchFamily="18" charset="0"/>
                      </a:rPr>
                      <m:t>𝑌</m:t>
                    </m:r>
                  </m:oMath>
                </a14:m>
                <a:r>
                  <a:rPr lang="en-US" altLang="zh-CN" sz="2000" dirty="0"/>
                  <a:t>”</a:t>
                </a:r>
                <a:r>
                  <a:rPr lang="zh-CN" altLang="en-US" sz="2000" dirty="0"/>
                  <a:t>，表示</a:t>
                </a:r>
                <a14:m>
                  <m:oMath xmlns:m="http://schemas.openxmlformats.org/officeDocument/2006/math">
                    <m:r>
                      <a:rPr lang="en-US" altLang="zh-CN" sz="2000" i="1" dirty="0">
                        <a:latin typeface="Cambria Math" panose="02040503050406030204" pitchFamily="18" charset="0"/>
                      </a:rPr>
                      <m:t>𝑋</m:t>
                    </m:r>
                    <m:r>
                      <a:rPr lang="zh-CN" altLang="en-US" sz="2000" i="1" dirty="0">
                        <a:latin typeface="Cambria Math" panose="02040503050406030204" pitchFamily="18" charset="0"/>
                      </a:rPr>
                      <m:t>吃</m:t>
                    </m:r>
                    <m:r>
                      <a:rPr lang="en-US" altLang="zh-CN" sz="2000" i="1" dirty="0">
                        <a:latin typeface="Cambria Math" panose="02040503050406030204" pitchFamily="18" charset="0"/>
                      </a:rPr>
                      <m:t>𝑌</m:t>
                    </m:r>
                  </m:oMath>
                </a14:m>
                <a:r>
                  <a:rPr lang="zh-CN" altLang="en-US" sz="2000" dirty="0"/>
                  <a:t>。</a:t>
                </a:r>
                <a:endParaRPr lang="en-US" altLang="zh-CN" sz="2000" dirty="0"/>
              </a:p>
              <a:p>
                <a:pPr>
                  <a:defRPr/>
                </a:pPr>
                <a:r>
                  <a:rPr lang="zh-CN" altLang="en-US" sz="2000" dirty="0"/>
                  <a:t>但这</a:t>
                </a:r>
                <a14:m>
                  <m:oMath xmlns:m="http://schemas.openxmlformats.org/officeDocument/2006/math">
                    <m:r>
                      <a:rPr lang="en-US" altLang="zh-CN" sz="2000" i="1" dirty="0" smtClean="0">
                        <a:latin typeface="Cambria Math" panose="02040503050406030204" pitchFamily="18" charset="0"/>
                      </a:rPr>
                      <m:t>𝐾</m:t>
                    </m:r>
                  </m:oMath>
                </a14:m>
                <a:r>
                  <a:rPr lang="zh-CN" altLang="en-US" sz="2000" dirty="0"/>
                  <a:t>句话真假不明，当一句话满足下列任一条件，这句话就是假话，否则就是真话</a:t>
                </a:r>
              </a:p>
              <a:p>
                <a:pPr>
                  <a:defRPr/>
                </a:pPr>
                <a:r>
                  <a:rPr lang="en-US" altLang="zh-CN" sz="2000" dirty="0"/>
                  <a:t>1</a:t>
                </a:r>
                <a:r>
                  <a:rPr lang="zh-CN" altLang="en-US" sz="2000" dirty="0"/>
                  <a:t>－当前的话与前面的某些真的话冲突，就是假话；</a:t>
                </a:r>
              </a:p>
              <a:p>
                <a:pPr>
                  <a:defRPr/>
                </a:pPr>
                <a:r>
                  <a:rPr lang="en-US" altLang="zh-CN" sz="2000" dirty="0"/>
                  <a:t>2</a:t>
                </a:r>
                <a:r>
                  <a:rPr lang="zh-CN" altLang="en-US" sz="2000" dirty="0"/>
                  <a:t>－当前的话中</a:t>
                </a:r>
                <a14:m>
                  <m:oMath xmlns:m="http://schemas.openxmlformats.org/officeDocument/2006/math">
                    <m:r>
                      <a:rPr lang="en-US" altLang="zh-CN" sz="2000" i="1" dirty="0" smtClean="0">
                        <a:latin typeface="Cambria Math" panose="02040503050406030204" pitchFamily="18" charset="0"/>
                      </a:rPr>
                      <m:t>𝑋</m:t>
                    </m:r>
                    <m:r>
                      <a:rPr lang="zh-CN" altLang="en-US" sz="2000" i="1" dirty="0">
                        <a:latin typeface="Cambria Math" panose="02040503050406030204" pitchFamily="18" charset="0"/>
                      </a:rPr>
                      <m:t>或</m:t>
                    </m:r>
                    <m:r>
                      <a:rPr lang="en-US" altLang="zh-CN" sz="2000" i="1" dirty="0">
                        <a:latin typeface="Cambria Math" panose="02040503050406030204" pitchFamily="18" charset="0"/>
                      </a:rPr>
                      <m:t>𝑌</m:t>
                    </m:r>
                    <m:r>
                      <a:rPr lang="zh-CN" altLang="en-US" sz="2000" i="1" dirty="0">
                        <a:latin typeface="Cambria Math" panose="02040503050406030204" pitchFamily="18" charset="0"/>
                      </a:rPr>
                      <m:t>比</m:t>
                    </m:r>
                    <m:r>
                      <a:rPr lang="en-US" altLang="zh-CN" sz="2000" i="1" dirty="0">
                        <a:latin typeface="Cambria Math" panose="02040503050406030204" pitchFamily="18" charset="0"/>
                      </a:rPr>
                      <m:t>𝑁</m:t>
                    </m:r>
                  </m:oMath>
                </a14:m>
                <a:r>
                  <a:rPr lang="zh-CN" altLang="en-US" sz="2000" dirty="0"/>
                  <a:t>大，或当前的话表示</a:t>
                </a:r>
                <a14:m>
                  <m:oMath xmlns:m="http://schemas.openxmlformats.org/officeDocument/2006/math">
                    <m:r>
                      <a:rPr lang="en-US" altLang="zh-CN" sz="2000" i="1" dirty="0" smtClean="0">
                        <a:latin typeface="Cambria Math" panose="02040503050406030204" pitchFamily="18" charset="0"/>
                      </a:rPr>
                      <m:t>𝑋</m:t>
                    </m:r>
                    <m:r>
                      <a:rPr lang="zh-CN" altLang="en-US" sz="2000" i="1" dirty="0">
                        <a:latin typeface="Cambria Math" panose="02040503050406030204" pitchFamily="18" charset="0"/>
                      </a:rPr>
                      <m:t>吃</m:t>
                    </m:r>
                    <m:r>
                      <a:rPr lang="en-US" altLang="zh-CN" sz="2000" i="1" dirty="0">
                        <a:latin typeface="Cambria Math" panose="02040503050406030204" pitchFamily="18" charset="0"/>
                      </a:rPr>
                      <m:t>𝑋</m:t>
                    </m:r>
                  </m:oMath>
                </a14:m>
                <a:r>
                  <a:rPr lang="zh-CN" altLang="en-US" sz="2000" dirty="0"/>
                  <a:t>，就是假话。</a:t>
                </a:r>
              </a:p>
              <a:p>
                <a:pPr>
                  <a:defRPr/>
                </a:pPr>
                <a:r>
                  <a:rPr lang="zh-CN" altLang="en-US" sz="2000" dirty="0"/>
                  <a:t>求假话的总数。</a:t>
                </a:r>
                <a:endParaRPr lang="en-US" altLang="zh-CN" sz="2000" dirty="0"/>
              </a:p>
              <a:p>
                <a:pPr>
                  <a:defRPr/>
                </a:pPr>
                <a14:m>
                  <m:oMath xmlns:m="http://schemas.openxmlformats.org/officeDocument/2006/math">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50000</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𝐾</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10</m:t>
                        </m:r>
                      </m:e>
                      <m:sup>
                        <m:r>
                          <a:rPr lang="en-US" altLang="zh-CN" sz="2000" b="0" i="1" smtClean="0">
                            <a:latin typeface="Cambria Math" panose="02040503050406030204" pitchFamily="18" charset="0"/>
                          </a:rPr>
                          <m:t>5</m:t>
                        </m:r>
                      </m:sup>
                    </m:sSup>
                  </m:oMath>
                </a14:m>
                <a:r>
                  <a:rPr lang="en-US" altLang="zh-CN" sz="2000" b="0" dirty="0"/>
                  <a:t>.</a:t>
                </a:r>
              </a:p>
            </p:txBody>
          </p:sp>
        </mc:Choice>
        <mc:Fallback xmlns="">
          <p:sp>
            <p:nvSpPr>
              <p:cNvPr id="36867" name="Rectangle 3">
                <a:extLst>
                  <a:ext uri="{FF2B5EF4-FFF2-40B4-BE49-F238E27FC236}">
                    <a16:creationId xmlns:a16="http://schemas.microsoft.com/office/drawing/2014/main" id="{0F91E1AD-B4AA-4262-87D4-B4BCC027D4F0}"/>
                  </a:ext>
                </a:extLst>
              </p:cNvPr>
              <p:cNvSpPr>
                <a:spLocks noGrp="1" noRot="1" noChangeAspect="1" noMove="1" noResize="1" noEditPoints="1" noAdjustHandles="1" noChangeArrowheads="1" noChangeShapeType="1" noTextEdit="1"/>
              </p:cNvSpPr>
              <p:nvPr>
                <p:ph type="body" idx="1"/>
              </p:nvPr>
            </p:nvSpPr>
            <p:spPr>
              <a:blipFill>
                <a:blip r:embed="rId2"/>
                <a:stretch>
                  <a:fillRect l="-1129" t="-197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A7DDEF05-C4D4-4889-8661-3514C47AD10F}"/>
                  </a:ext>
                </a:extLst>
              </p:cNvPr>
              <p:cNvSpPr/>
              <p:nvPr/>
            </p:nvSpPr>
            <p:spPr>
              <a:xfrm>
                <a:off x="1024128" y="6309360"/>
                <a:ext cx="136608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𝑁𝑂𝐼</m:t>
                      </m:r>
                      <m:r>
                        <a:rPr lang="en-US" altLang="zh-CN" i="1" dirty="0" smtClean="0">
                          <a:latin typeface="Cambria Math" panose="02040503050406030204" pitchFamily="18" charset="0"/>
                        </a:rPr>
                        <m:t>2001</m:t>
                      </m:r>
                      <m:r>
                        <a:rPr lang="en-US" altLang="zh-CN" i="1" dirty="0" smtClean="0">
                          <a:latin typeface="Cambria Math" panose="02040503050406030204" pitchFamily="18" charset="0"/>
                        </a:rPr>
                        <m:t>)</m:t>
                      </m:r>
                    </m:oMath>
                  </m:oMathPara>
                </a14:m>
                <a:endParaRPr lang="zh-CN" altLang="en-US" dirty="0"/>
              </a:p>
            </p:txBody>
          </p:sp>
        </mc:Choice>
        <mc:Fallback>
          <p:sp>
            <p:nvSpPr>
              <p:cNvPr id="2" name="矩形 1">
                <a:extLst>
                  <a:ext uri="{FF2B5EF4-FFF2-40B4-BE49-F238E27FC236}">
                    <a16:creationId xmlns:a16="http://schemas.microsoft.com/office/drawing/2014/main" id="{A7DDEF05-C4D4-4889-8661-3514C47AD10F}"/>
                  </a:ext>
                </a:extLst>
              </p:cNvPr>
              <p:cNvSpPr>
                <a:spLocks noRot="1" noChangeAspect="1" noMove="1" noResize="1" noEditPoints="1" noAdjustHandles="1" noChangeArrowheads="1" noChangeShapeType="1" noTextEdit="1"/>
              </p:cNvSpPr>
              <p:nvPr/>
            </p:nvSpPr>
            <p:spPr>
              <a:xfrm>
                <a:off x="1024128" y="6309360"/>
                <a:ext cx="1366080" cy="369332"/>
              </a:xfrm>
              <a:prstGeom prst="rect">
                <a:avLst/>
              </a:prstGeom>
              <a:blipFill>
                <a:blip r:embed="rId3"/>
                <a:stretch>
                  <a:fillRect b="-11475"/>
                </a:stretch>
              </a:blipFill>
            </p:spPr>
            <p:txBody>
              <a:bodyPr/>
              <a:lstStyle/>
              <a:p>
                <a:r>
                  <a:rPr lang="zh-CN" altLang="en-US">
                    <a:noFill/>
                  </a:rPr>
                  <a:t> </a:t>
                </a:r>
              </a:p>
            </p:txBody>
          </p:sp>
        </mc:Fallback>
      </mc:AlternateContent>
      <p:sp>
        <p:nvSpPr>
          <p:cNvPr id="4" name="标题 3">
            <a:extLst>
              <a:ext uri="{FF2B5EF4-FFF2-40B4-BE49-F238E27FC236}">
                <a16:creationId xmlns:a16="http://schemas.microsoft.com/office/drawing/2014/main" id="{29D90564-56FF-4137-8B6C-9BE0A78C6A69}"/>
              </a:ext>
            </a:extLst>
          </p:cNvPr>
          <p:cNvSpPr>
            <a:spLocks noGrp="1"/>
          </p:cNvSpPr>
          <p:nvPr>
            <p:ph type="title"/>
          </p:nvPr>
        </p:nvSpPr>
        <p:spPr/>
        <p:txBody>
          <a:bodyPr/>
          <a:lstStyle/>
          <a:p>
            <a:r>
              <a:rPr lang="zh-CN" altLang="en-US" dirty="0"/>
              <a:t>食物链</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B35B85A7-B159-4281-9F76-83C6400F5ECC}"/>
              </a:ext>
            </a:extLst>
          </p:cNvPr>
          <p:cNvSpPr>
            <a:spLocks noGrp="1" noChangeArrowheads="1"/>
          </p:cNvSpPr>
          <p:nvPr>
            <p:ph type="title"/>
          </p:nvPr>
        </p:nvSpPr>
        <p:spPr>
          <a:xfrm>
            <a:off x="1078451" y="706772"/>
            <a:ext cx="8534400" cy="1219200"/>
          </a:xfrm>
        </p:spPr>
        <p:txBody>
          <a:bodyPr/>
          <a:lstStyle/>
          <a:p>
            <a:pPr>
              <a:defRPr/>
            </a:pPr>
            <a:r>
              <a:rPr lang="zh-CN" altLang="en-US" dirty="0"/>
              <a:t>食物链</a:t>
            </a:r>
          </a:p>
        </p:txBody>
      </p:sp>
      <p:graphicFrame>
        <p:nvGraphicFramePr>
          <p:cNvPr id="40063" name="Group 127">
            <a:extLst>
              <a:ext uri="{FF2B5EF4-FFF2-40B4-BE49-F238E27FC236}">
                <a16:creationId xmlns:a16="http://schemas.microsoft.com/office/drawing/2014/main" id="{BD3CFD7B-5F86-42D4-828B-7662ED082457}"/>
              </a:ext>
            </a:extLst>
          </p:cNvPr>
          <p:cNvGraphicFramePr>
            <a:graphicFrameLocks noGrp="1"/>
          </p:cNvGraphicFramePr>
          <p:nvPr>
            <p:ph idx="1"/>
          </p:nvPr>
        </p:nvGraphicFramePr>
        <p:xfrm>
          <a:off x="1355288" y="2276578"/>
          <a:ext cx="6454775" cy="3566016"/>
        </p:xfrm>
        <a:graphic>
          <a:graphicData uri="http://schemas.openxmlformats.org/drawingml/2006/table">
            <a:tbl>
              <a:tblPr/>
              <a:tblGrid>
                <a:gridCol w="2805112">
                  <a:extLst>
                    <a:ext uri="{9D8B030D-6E8A-4147-A177-3AD203B41FA5}">
                      <a16:colId xmlns:a16="http://schemas.microsoft.com/office/drawing/2014/main" val="20000"/>
                    </a:ext>
                  </a:extLst>
                </a:gridCol>
                <a:gridCol w="3649663">
                  <a:extLst>
                    <a:ext uri="{9D8B030D-6E8A-4147-A177-3AD203B41FA5}">
                      <a16:colId xmlns:a16="http://schemas.microsoft.com/office/drawing/2014/main" val="20001"/>
                    </a:ext>
                  </a:extLst>
                </a:gridCol>
              </a:tblGrid>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输入文件</a:t>
                      </a: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对</a:t>
                      </a:r>
                      <a:r>
                        <a:rPr kumimoji="0"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a:t>
                      </a:r>
                      <a:r>
                        <a:rPr kumimoji="0" lang="zh-CN" altLang="en-US"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句话的分析</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100 7</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0" i="0" u="none" strike="noStrike" cap="none" normalizeH="0" baseline="0">
                        <a:ln>
                          <a:noFill/>
                        </a:ln>
                        <a:solidFill>
                          <a:schemeClr val="tx1"/>
                        </a:solidFill>
                        <a:effectLst>
                          <a:outerShdw blurRad="38100" dist="38100" dir="2700000" algn="tl">
                            <a:srgbClr val="C0C0C0"/>
                          </a:outerShdw>
                        </a:effectLst>
                        <a:latin typeface="Arial"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1 101 1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假话</a:t>
                      </a: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2 1 2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真话</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2 </a:t>
                      </a:r>
                      <a:r>
                        <a:rPr kumimoji="0" lang="en-US" altLang="zh-CN" sz="20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2</a:t>
                      </a: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 3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真话</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2 3 </a:t>
                      </a:r>
                      <a:r>
                        <a:rPr kumimoji="0" lang="en-US" altLang="zh-CN" sz="20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3</a:t>
                      </a: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假话</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1 </a:t>
                      </a:r>
                      <a:r>
                        <a:rPr kumimoji="0" lang="en-US" altLang="zh-CN" sz="20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1</a:t>
                      </a: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 3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假话</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2 3 1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真话</a:t>
                      </a:r>
                      <a:endParaRPr kumimoji="0" lang="zh-CN" altLang="en-US" sz="2000" b="0" i="0" u="none" strike="noStrike" cap="none" normalizeH="0" baseline="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16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1 5 </a:t>
                      </a:r>
                      <a:r>
                        <a:rPr kumimoji="0" lang="en-US" altLang="zh-CN" sz="2000" b="0" i="0" u="none" strike="noStrike" cap="none" normalizeH="0" baseline="0" dirty="0" err="1">
                          <a:ln>
                            <a:noFill/>
                          </a:ln>
                          <a:solidFill>
                            <a:schemeClr val="tx1"/>
                          </a:solidFill>
                          <a:effectLst/>
                          <a:latin typeface="宋体" pitchFamily="2" charset="-122"/>
                          <a:ea typeface="宋体" pitchFamily="2" charset="-122"/>
                          <a:cs typeface="Times New Roman" pitchFamily="18" charset="0"/>
                        </a:rPr>
                        <a:t>5</a:t>
                      </a:r>
                      <a:r>
                        <a:rPr kumimoji="0" lang="en-US" altLang="zh-CN" sz="2000" b="0" i="0" u="none" strike="noStrike" cap="none" normalizeH="0" baseline="0" dirty="0">
                          <a:ln>
                            <a:noFill/>
                          </a:ln>
                          <a:solidFill>
                            <a:schemeClr val="tx1"/>
                          </a:solidFill>
                          <a:effectLst/>
                          <a:latin typeface="宋体" pitchFamily="2" charset="-122"/>
                          <a:ea typeface="宋体" pitchFamily="2" charset="-122"/>
                          <a:cs typeface="Times New Roman" pitchFamily="18" charset="0"/>
                        </a:rPr>
                        <a:t>     </a:t>
                      </a:r>
                      <a:endParaRPr kumimoji="0" lang="en-US" altLang="zh-CN"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真话</a:t>
                      </a:r>
                      <a:endParaRPr kumimoji="0" lang="zh-CN" altLang="en-US" sz="2000" b="0" i="0" u="none" strike="noStrike" cap="none" normalizeH="0" baseline="0" dirty="0">
                        <a:ln>
                          <a:noFill/>
                        </a:ln>
                        <a:solidFill>
                          <a:schemeClr val="tx1"/>
                        </a:solidFill>
                        <a:effectLst/>
                        <a:latin typeface="Times New Roman" pitchFamily="18" charset="0"/>
                        <a:ea typeface="宋体" pitchFamily="2" charset="-122"/>
                      </a:endParaRPr>
                    </a:p>
                  </a:txBody>
                  <a:tcPr marT="45712" marB="45712"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297635F-8BB8-4BEF-AEEA-7A89EDC2A7AD}"/>
              </a:ext>
            </a:extLst>
          </p:cNvPr>
          <p:cNvSpPr>
            <a:spLocks noGrp="1" noChangeArrowheads="1"/>
          </p:cNvSpPr>
          <p:nvPr>
            <p:ph type="title"/>
          </p:nvPr>
        </p:nvSpPr>
        <p:spPr/>
        <p:txBody>
          <a:bodyPr/>
          <a:lstStyle/>
          <a:p>
            <a:pPr>
              <a:defRPr/>
            </a:pPr>
            <a:r>
              <a:rPr lang="zh-CN" altLang="en-US" dirty="0"/>
              <a:t>食物链</a:t>
            </a:r>
          </a:p>
        </p:txBody>
      </p:sp>
      <mc:AlternateContent xmlns:mc="http://schemas.openxmlformats.org/markup-compatibility/2006" xmlns:a14="http://schemas.microsoft.com/office/drawing/2010/main">
        <mc:Choice Requires="a14">
          <p:sp>
            <p:nvSpPr>
              <p:cNvPr id="40963" name="Rectangle 3">
                <a:extLst>
                  <a:ext uri="{FF2B5EF4-FFF2-40B4-BE49-F238E27FC236}">
                    <a16:creationId xmlns:a16="http://schemas.microsoft.com/office/drawing/2014/main" id="{A06AE440-2E24-473A-900D-41981448722E}"/>
                  </a:ext>
                </a:extLst>
              </p:cNvPr>
              <p:cNvSpPr>
                <a:spLocks noGrp="1" noChangeArrowheads="1"/>
              </p:cNvSpPr>
              <p:nvPr>
                <p:ph type="body" idx="1"/>
              </p:nvPr>
            </p:nvSpPr>
            <p:spPr/>
            <p:txBody>
              <a:bodyPr>
                <a:normAutofit/>
              </a:bodyPr>
              <a:lstStyle/>
              <a:p>
                <a:pPr eaLnBrk="1" hangingPunct="1">
                  <a:lnSpc>
                    <a:spcPct val="90000"/>
                  </a:lnSpc>
                  <a:defRPr/>
                </a:pPr>
                <a:r>
                  <a:rPr lang="zh-CN" altLang="en-US" sz="2400" dirty="0"/>
                  <a:t>题目的主要任务在于处理条件</a:t>
                </a:r>
                <a:r>
                  <a:rPr lang="en-US" altLang="zh-CN" sz="2400" dirty="0"/>
                  <a:t>1</a:t>
                </a:r>
                <a:r>
                  <a:rPr lang="zh-CN" altLang="en-US" sz="2400" dirty="0"/>
                  <a:t>。</a:t>
                </a:r>
              </a:p>
              <a:p>
                <a:pPr eaLnBrk="1" hangingPunct="1">
                  <a:lnSpc>
                    <a:spcPct val="90000"/>
                  </a:lnSpc>
                  <a:defRPr/>
                </a:pPr>
                <a:r>
                  <a:rPr lang="zh-CN" altLang="en-US" sz="2400" dirty="0"/>
                  <a:t>一个动物无非就是</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𝐶</m:t>
                    </m:r>
                    <m:r>
                      <a:rPr lang="zh-CN" altLang="en-US" sz="2400" i="1" dirty="0">
                        <a:latin typeface="Cambria Math" panose="02040503050406030204" pitchFamily="18" charset="0"/>
                      </a:rPr>
                      <m:t>三类，</m:t>
                    </m:r>
                  </m:oMath>
                </a14:m>
                <a:r>
                  <a:rPr lang="zh-CN" altLang="en-US" sz="2400" dirty="0"/>
                  <a:t>如果已知动物</a:t>
                </a:r>
                <a14:m>
                  <m:oMath xmlns:m="http://schemas.openxmlformats.org/officeDocument/2006/math">
                    <m:r>
                      <a:rPr lang="en-US" altLang="zh-CN" sz="2400" i="1" dirty="0" smtClean="0">
                        <a:latin typeface="Cambria Math" panose="02040503050406030204" pitchFamily="18" charset="0"/>
                      </a:rPr>
                      <m:t>𝑋</m:t>
                    </m:r>
                    <m:r>
                      <a:rPr lang="zh-CN" altLang="en-US" sz="2400" i="1" dirty="0">
                        <a:latin typeface="Cambria Math" panose="02040503050406030204" pitchFamily="18" charset="0"/>
                      </a:rPr>
                      <m:t>所属种类和</m:t>
                    </m:r>
                    <m:r>
                      <a:rPr lang="en-US" altLang="zh-CN" sz="2400" i="1" dirty="0">
                        <a:latin typeface="Cambria Math" panose="02040503050406030204" pitchFamily="18" charset="0"/>
                      </a:rPr>
                      <m:t>𝑋</m:t>
                    </m:r>
                    <m:r>
                      <a:rPr lang="zh-CN" altLang="en-US" sz="2400" i="1" dirty="0">
                        <a:latin typeface="Cambria Math" panose="02040503050406030204" pitchFamily="18" charset="0"/>
                      </a:rPr>
                      <m:t>、</m:t>
                    </m:r>
                    <m:r>
                      <a:rPr lang="en-US" altLang="zh-CN" sz="2400" i="1" dirty="0">
                        <a:latin typeface="Cambria Math" panose="02040503050406030204" pitchFamily="18" charset="0"/>
                      </a:rPr>
                      <m:t>𝑌</m:t>
                    </m:r>
                  </m:oMath>
                </a14:m>
                <a:r>
                  <a:rPr lang="zh-CN" altLang="en-US" sz="2400" dirty="0"/>
                  <a:t>之间的食物链关系，就一定可以确定出动物</a:t>
                </a:r>
                <a14:m>
                  <m:oMath xmlns:m="http://schemas.openxmlformats.org/officeDocument/2006/math">
                    <m:r>
                      <a:rPr lang="en-US" altLang="zh-CN" sz="2400" i="1" dirty="0" smtClean="0">
                        <a:latin typeface="Cambria Math" panose="02040503050406030204" pitchFamily="18" charset="0"/>
                      </a:rPr>
                      <m:t>𝑌</m:t>
                    </m:r>
                  </m:oMath>
                </a14:m>
                <a:r>
                  <a:rPr lang="zh-CN" altLang="en-US" sz="2400" dirty="0"/>
                  <a:t>的种类，同时某个动物具体属于哪一类并不影响本题的结果。</a:t>
                </a:r>
                <a:endParaRPr lang="en-US" altLang="zh-CN" sz="2400" dirty="0"/>
              </a:p>
              <a:p>
                <a:pPr>
                  <a:defRPr/>
                </a:pPr>
                <a:r>
                  <a:rPr lang="zh-CN" altLang="en-US" sz="2400" dirty="0"/>
                  <a:t>于是，我们不妨开</a:t>
                </a:r>
                <a:r>
                  <a:rPr lang="en-US" altLang="zh-CN" sz="2400" dirty="0"/>
                  <a:t>3</a:t>
                </a:r>
                <a:r>
                  <a:rPr lang="zh-CN" altLang="en-US" sz="2400" dirty="0"/>
                  <a:t>个数组</a:t>
                </a:r>
                <a14:m>
                  <m:oMath xmlns:m="http://schemas.openxmlformats.org/officeDocument/2006/math">
                    <m:r>
                      <a:rPr lang="en-US" altLang="zh-CN" sz="2400" i="1" dirty="0" smtClean="0">
                        <a:latin typeface="Cambria Math" panose="02040503050406030204" pitchFamily="18" charset="0"/>
                      </a:rPr>
                      <m:t>𝐴</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𝐵</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𝐶</m:t>
                    </m:r>
                  </m:oMath>
                </a14:m>
                <a:r>
                  <a:rPr lang="zh-CN" altLang="en-US" sz="2400" dirty="0"/>
                  <a:t>，分别记录着三种类的成员，首先假设第一句有效话中的动物</a:t>
                </a:r>
                <a14:m>
                  <m:oMath xmlns:m="http://schemas.openxmlformats.org/officeDocument/2006/math">
                    <m:r>
                      <a:rPr lang="en-US" altLang="zh-CN" sz="2400" i="1" dirty="0" smtClean="0">
                        <a:latin typeface="Cambria Math" panose="02040503050406030204" pitchFamily="18" charset="0"/>
                      </a:rPr>
                      <m:t>𝑋</m:t>
                    </m:r>
                    <m:r>
                      <a:rPr lang="zh-CN" altLang="en-US" sz="2400" i="1" dirty="0">
                        <a:latin typeface="Cambria Math" panose="02040503050406030204" pitchFamily="18" charset="0"/>
                      </a:rPr>
                      <m:t>为</m:t>
                    </m:r>
                    <m:r>
                      <a:rPr lang="en-US" altLang="zh-CN" sz="2400" i="1" dirty="0">
                        <a:latin typeface="Cambria Math" panose="02040503050406030204" pitchFamily="18" charset="0"/>
                      </a:rPr>
                      <m:t>𝐴</m:t>
                    </m:r>
                  </m:oMath>
                </a14:m>
                <a:r>
                  <a:rPr lang="zh-CN" altLang="en-US" sz="2400" dirty="0"/>
                  <a:t>类，将其放入数组</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a:t>，倘若</a:t>
                </a:r>
                <a14:m>
                  <m:oMath xmlns:m="http://schemas.openxmlformats.org/officeDocument/2006/math">
                    <m:r>
                      <a:rPr lang="en-US" altLang="zh-CN" sz="2400" i="1" dirty="0" smtClean="0">
                        <a:latin typeface="Cambria Math" panose="02040503050406030204" pitchFamily="18" charset="0"/>
                      </a:rPr>
                      <m:t>𝑌</m:t>
                    </m:r>
                    <m:r>
                      <a:rPr lang="zh-CN" altLang="en-US" sz="2400" i="1" dirty="0">
                        <a:latin typeface="Cambria Math" panose="02040503050406030204" pitchFamily="18" charset="0"/>
                      </a:rPr>
                      <m:t>与</m:t>
                    </m:r>
                    <m:r>
                      <a:rPr lang="en-US" altLang="zh-CN" sz="2400" i="1" dirty="0">
                        <a:latin typeface="Cambria Math" panose="02040503050406030204" pitchFamily="18" charset="0"/>
                      </a:rPr>
                      <m:t>𝑋</m:t>
                    </m:r>
                  </m:oMath>
                </a14:m>
                <a:r>
                  <a:rPr lang="zh-CN" altLang="en-US" sz="2400" dirty="0"/>
                  <a:t>同类，则把</a:t>
                </a:r>
                <a14:m>
                  <m:oMath xmlns:m="http://schemas.openxmlformats.org/officeDocument/2006/math">
                    <m:r>
                      <a:rPr lang="en-US" altLang="zh-CN" sz="2400" i="1" dirty="0" smtClean="0">
                        <a:latin typeface="Cambria Math" panose="02040503050406030204" pitchFamily="18" charset="0"/>
                      </a:rPr>
                      <m:t>𝑌</m:t>
                    </m:r>
                    <m:r>
                      <a:rPr lang="zh-CN" altLang="en-US" sz="2400" i="1" dirty="0">
                        <a:latin typeface="Cambria Math" panose="02040503050406030204" pitchFamily="18" charset="0"/>
                      </a:rPr>
                      <m:t>也放入</m:t>
                    </m:r>
                    <m:r>
                      <a:rPr lang="en-US" altLang="zh-CN" sz="2400" i="1" dirty="0">
                        <a:latin typeface="Cambria Math" panose="02040503050406030204" pitchFamily="18" charset="0"/>
                      </a:rPr>
                      <m:t>𝐴</m:t>
                    </m:r>
                    <m:r>
                      <a:rPr lang="zh-CN" altLang="en-US" sz="2400" i="1" dirty="0">
                        <a:latin typeface="Cambria Math" panose="02040503050406030204" pitchFamily="18" charset="0"/>
                      </a:rPr>
                      <m:t>；若</m:t>
                    </m:r>
                    <m:r>
                      <a:rPr lang="en-US" altLang="zh-CN" sz="2400" i="1" dirty="0">
                        <a:latin typeface="Cambria Math" panose="02040503050406030204" pitchFamily="18" charset="0"/>
                      </a:rPr>
                      <m:t>𝑌</m:t>
                    </m:r>
                    <m:r>
                      <a:rPr lang="zh-CN" altLang="en-US" sz="2400" i="1" dirty="0">
                        <a:latin typeface="Cambria Math" panose="02040503050406030204" pitchFamily="18" charset="0"/>
                      </a:rPr>
                      <m:t>被</m:t>
                    </m:r>
                    <m:r>
                      <a:rPr lang="en-US" altLang="zh-CN" sz="2400" i="1" dirty="0">
                        <a:latin typeface="Cambria Math" panose="02040503050406030204" pitchFamily="18" charset="0"/>
                      </a:rPr>
                      <m:t>𝑋</m:t>
                    </m:r>
                    <m:r>
                      <a:rPr lang="zh-CN" altLang="en-US" sz="2400" i="1" dirty="0">
                        <a:latin typeface="Cambria Math" panose="02040503050406030204" pitchFamily="18" charset="0"/>
                      </a:rPr>
                      <m:t>吃，则将</m:t>
                    </m:r>
                    <m:r>
                      <a:rPr lang="en-US" altLang="zh-CN" sz="2400" i="1" dirty="0">
                        <a:latin typeface="Cambria Math" panose="02040503050406030204" pitchFamily="18" charset="0"/>
                      </a:rPr>
                      <m:t>𝑌</m:t>
                    </m:r>
                    <m:r>
                      <a:rPr lang="zh-CN" altLang="en-US" sz="2400" i="1" dirty="0">
                        <a:latin typeface="Cambria Math" panose="02040503050406030204" pitchFamily="18" charset="0"/>
                      </a:rPr>
                      <m:t>放入</m:t>
                    </m:r>
                    <m:r>
                      <a:rPr lang="en-US" altLang="zh-CN" sz="2400" i="1" dirty="0">
                        <a:latin typeface="Cambria Math" panose="02040503050406030204" pitchFamily="18" charset="0"/>
                      </a:rPr>
                      <m:t>𝐵</m:t>
                    </m:r>
                    <m:r>
                      <a:rPr lang="zh-CN" altLang="en-US" sz="2400" i="1" dirty="0">
                        <a:latin typeface="Cambria Math" panose="02040503050406030204" pitchFamily="18" charset="0"/>
                      </a:rPr>
                      <m:t>，</m:t>
                    </m:r>
                  </m:oMath>
                </a14:m>
                <a:r>
                  <a:rPr lang="zh-CN" altLang="en-US" sz="2400" dirty="0"/>
                  <a:t>如此反复操作所有的有效话，就可以确定每个动物的种类，并容易统计出假话的个数。</a:t>
                </a:r>
              </a:p>
              <a:p>
                <a:pPr eaLnBrk="1" hangingPunct="1">
                  <a:lnSpc>
                    <a:spcPct val="90000"/>
                  </a:lnSpc>
                  <a:defRPr/>
                </a:pPr>
                <a:endParaRPr lang="zh-CN" altLang="en-US" sz="2400" dirty="0"/>
              </a:p>
            </p:txBody>
          </p:sp>
        </mc:Choice>
        <mc:Fallback xmlns="">
          <p:sp>
            <p:nvSpPr>
              <p:cNvPr id="40963" name="Rectangle 3">
                <a:extLst>
                  <a:ext uri="{FF2B5EF4-FFF2-40B4-BE49-F238E27FC236}">
                    <a16:creationId xmlns:a16="http://schemas.microsoft.com/office/drawing/2014/main" id="{A06AE440-2E24-473A-900D-41981448722E}"/>
                  </a:ext>
                </a:extLst>
              </p:cNvPr>
              <p:cNvSpPr>
                <a:spLocks noGrp="1" noRot="1" noChangeAspect="1" noMove="1" noResize="1" noEditPoints="1" noAdjustHandles="1" noChangeArrowheads="1" noChangeShapeType="1" noTextEdit="1"/>
              </p:cNvSpPr>
              <p:nvPr>
                <p:ph type="body" idx="1"/>
              </p:nvPr>
            </p:nvSpPr>
            <p:spPr>
              <a:blipFill>
                <a:blip r:embed="rId2"/>
                <a:stretch>
                  <a:fillRect l="-502" t="-2121" r="-1379"/>
                </a:stretch>
              </a:blipFill>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63">
                                            <p:txEl>
                                              <p:pRg st="2" end="2"/>
                                            </p:txEl>
                                          </p:spTgt>
                                        </p:tgtEl>
                                        <p:attrNameLst>
                                          <p:attrName>style.visibility</p:attrName>
                                        </p:attrNameLst>
                                      </p:cBhvr>
                                      <p:to>
                                        <p:strVal val="visible"/>
                                      </p:to>
                                    </p:set>
                                    <p:animEffect transition="in" filter="fade">
                                      <p:cBhvr>
                                        <p:cTn id="7" dur="500"/>
                                        <p:tgtEl>
                                          <p:spTgt spid="409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D058DE6-0AE1-4584-92A9-F2A40EA8A3BB}"/>
              </a:ext>
            </a:extLst>
          </p:cNvPr>
          <p:cNvSpPr>
            <a:spLocks noGrp="1" noChangeArrowheads="1"/>
          </p:cNvSpPr>
          <p:nvPr>
            <p:ph type="title"/>
          </p:nvPr>
        </p:nvSpPr>
        <p:spPr/>
        <p:txBody>
          <a:bodyPr/>
          <a:lstStyle/>
          <a:p>
            <a:pPr eaLnBrk="1" hangingPunct="1">
              <a:defRPr/>
            </a:pPr>
            <a:r>
              <a:rPr lang="zh-CN" altLang="en-US" dirty="0"/>
              <a:t>食物链</a:t>
            </a:r>
          </a:p>
        </p:txBody>
      </p:sp>
      <mc:AlternateContent xmlns:mc="http://schemas.openxmlformats.org/markup-compatibility/2006" xmlns:a14="http://schemas.microsoft.com/office/drawing/2010/main">
        <mc:Choice Requires="a14">
          <p:sp>
            <p:nvSpPr>
              <p:cNvPr id="43011" name="Rectangle 3">
                <a:extLst>
                  <a:ext uri="{FF2B5EF4-FFF2-40B4-BE49-F238E27FC236}">
                    <a16:creationId xmlns:a16="http://schemas.microsoft.com/office/drawing/2014/main" id="{01052BA4-8C27-44B9-89CA-12765163AD7C}"/>
                  </a:ext>
                </a:extLst>
              </p:cNvPr>
              <p:cNvSpPr>
                <a:spLocks noGrp="1" noChangeArrowheads="1"/>
              </p:cNvSpPr>
              <p:nvPr>
                <p:ph type="body" idx="1"/>
              </p:nvPr>
            </p:nvSpPr>
            <p:spPr/>
            <p:txBody>
              <a:bodyPr>
                <a:normAutofit/>
              </a:bodyPr>
              <a:lstStyle/>
              <a:p>
                <a:pPr eaLnBrk="1" hangingPunct="1">
                  <a:lnSpc>
                    <a:spcPct val="90000"/>
                  </a:lnSpc>
                  <a:defRPr/>
                </a:pPr>
                <a:r>
                  <a:rPr lang="zh-CN" altLang="en-US" sz="2400" dirty="0"/>
                  <a:t>上面的算法其实存在巨大的问题，对于一个未知属性的生物我们都定义为</a:t>
                </a:r>
                <a14:m>
                  <m:oMath xmlns:m="http://schemas.openxmlformats.org/officeDocument/2006/math">
                    <m:r>
                      <a:rPr lang="en-US" altLang="zh-CN" sz="2400" i="1" dirty="0" smtClean="0">
                        <a:latin typeface="Cambria Math" panose="02040503050406030204" pitchFamily="18" charset="0"/>
                      </a:rPr>
                      <m:t>𝐴</m:t>
                    </m:r>
                  </m:oMath>
                </a14:m>
                <a:r>
                  <a:rPr lang="zh-CN" altLang="en-US" sz="2400" dirty="0"/>
                  <a:t>类型，这样显然是错的。所以我们不再考虑生物的具体种类，仅考虑相对种类。</a:t>
                </a:r>
                <a:endParaRPr lang="en-US" altLang="zh-CN" sz="2400" dirty="0"/>
              </a:p>
              <a:p>
                <a:pPr eaLnBrk="1" hangingPunct="1">
                  <a:lnSpc>
                    <a:spcPct val="90000"/>
                  </a:lnSpc>
                  <a:defRPr/>
                </a:pPr>
                <a:r>
                  <a:rPr lang="zh-CN" altLang="en-US" sz="2400" dirty="0"/>
                  <a:t>我们会发现并查集很适合解决这一类相对性的问题。为了方便，我们用</a:t>
                </a:r>
                <a14:m>
                  <m:oMath xmlns:m="http://schemas.openxmlformats.org/officeDocument/2006/math">
                    <m:r>
                      <a:rPr lang="en-US" altLang="zh-CN" sz="2400" i="1" dirty="0" smtClean="0">
                        <a:latin typeface="Cambria Math" panose="02040503050406030204" pitchFamily="18" charset="0"/>
                      </a:rPr>
                      <m:t>0,1,2</m:t>
                    </m:r>
                  </m:oMath>
                </a14:m>
                <a:r>
                  <a:rPr lang="zh-CN" altLang="en-US" sz="2400" dirty="0"/>
                  <a:t>表示生物种类</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𝐶</m:t>
                    </m:r>
                  </m:oMath>
                </a14:m>
                <a:r>
                  <a:rPr lang="zh-CN" altLang="en-US" sz="2400" dirty="0"/>
                  <a:t>，并用</a:t>
                </a:r>
                <a14:m>
                  <m:oMath xmlns:m="http://schemas.openxmlformats.org/officeDocument/2006/math">
                    <m:r>
                      <a:rPr lang="en-US" altLang="zh-CN" sz="2400" i="1" dirty="0" smtClean="0">
                        <a:latin typeface="Cambria Math" panose="02040503050406030204" pitchFamily="18" charset="0"/>
                      </a:rPr>
                      <m:t>𝑡𝑦𝑝𝑒</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t>表示该生物种类。</a:t>
                </a:r>
                <a:endParaRPr lang="en-US" altLang="zh-CN" sz="2400" dirty="0"/>
              </a:p>
              <a:p>
                <a:pPr>
                  <a:defRPr/>
                </a:pPr>
                <a:r>
                  <a:rPr lang="zh-CN" altLang="en-US" sz="2400" dirty="0"/>
                  <a:t>同样设</a:t>
                </a:r>
                <a14:m>
                  <m:oMath xmlns:m="http://schemas.openxmlformats.org/officeDocument/2006/math">
                    <m:r>
                      <a:rPr lang="en-US" altLang="zh-CN" sz="2400" b="0" i="1" smtClean="0">
                        <a:latin typeface="Cambria Math" panose="02040503050406030204" pitchFamily="18" charset="0"/>
                      </a:rPr>
                      <m:t>𝑓𝑎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𝑛</m:t>
                        </m:r>
                      </m:e>
                    </m:d>
                    <m:r>
                      <a:rPr lang="en-US" altLang="zh-CN" sz="2400" b="0" i="1" smtClean="0">
                        <a:latin typeface="Cambria Math" panose="02040503050406030204" pitchFamily="18" charset="0"/>
                      </a:rPr>
                      <m:t>,</m:t>
                    </m:r>
                    <m:r>
                      <a:rPr lang="zh-CN" altLang="en-US" sz="2400" i="1">
                        <a:latin typeface="Cambria Math" panose="02040503050406030204" pitchFamily="18" charset="0"/>
                      </a:rPr>
                      <m:t>与此同时</m:t>
                    </m:r>
                  </m:oMath>
                </a14:m>
                <a:r>
                  <a:rPr lang="zh-CN" altLang="en-US" sz="2400" dirty="0"/>
                  <a:t>设</a:t>
                </a:r>
                <a14:m>
                  <m:oMath xmlns:m="http://schemas.openxmlformats.org/officeDocument/2006/math">
                    <m:r>
                      <a:rPr lang="en-US" altLang="zh-CN" sz="2400" b="0" i="1" dirty="0" smtClean="0">
                        <a:latin typeface="Cambria Math" panose="02040503050406030204" pitchFamily="18" charset="0"/>
                      </a:rPr>
                      <m:t>𝑑𝑖𝑠</m:t>
                    </m:r>
                    <m:d>
                      <m:dPr>
                        <m:begChr m:val="["/>
                        <m:endChr m:val="]"/>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𝑛</m:t>
                        </m:r>
                      </m:e>
                    </m:d>
                    <m:r>
                      <a:rPr lang="zh-CN" altLang="en-US" sz="2400" i="1" dirty="0">
                        <a:latin typeface="Cambria Math" panose="02040503050406030204" pitchFamily="18" charset="0"/>
                      </a:rPr>
                      <m:t>，</m:t>
                    </m:r>
                    <m:r>
                      <a:rPr lang="en-US" altLang="zh-CN" sz="2400" b="0" i="1" dirty="0" smtClean="0">
                        <a:latin typeface="Cambria Math" panose="02040503050406030204" pitchFamily="18" charset="0"/>
                      </a:rPr>
                      <m:t>𝑑𝑖𝑠</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oMath>
                </a14:m>
                <a:r>
                  <a:rPr lang="zh-CN" altLang="en-US" sz="2400" dirty="0"/>
                  <a:t>表示</a:t>
                </a:r>
                <a14:m>
                  <m:oMath xmlns:m="http://schemas.openxmlformats.org/officeDocument/2006/math">
                    <m:r>
                      <a:rPr lang="en-US" altLang="zh-CN" sz="2400" b="0" i="1" dirty="0" smtClean="0">
                        <a:latin typeface="Cambria Math" panose="02040503050406030204" pitchFamily="18" charset="0"/>
                      </a:rPr>
                      <m:t>𝑥</m:t>
                    </m:r>
                    <m:r>
                      <a:rPr lang="zh-CN" altLang="en-US" sz="2400" i="1" dirty="0">
                        <a:latin typeface="Cambria Math" panose="02040503050406030204" pitchFamily="18" charset="0"/>
                      </a:rPr>
                      <m:t>与</m:t>
                    </m:r>
                    <m:r>
                      <a:rPr lang="en-US" altLang="zh-CN" sz="2400" b="0" i="1" dirty="0" smtClean="0">
                        <a:latin typeface="Cambria Math" panose="02040503050406030204" pitchFamily="18" charset="0"/>
                      </a:rPr>
                      <m:t>𝑓𝑎</m:t>
                    </m:r>
                    <m:d>
                      <m:dPr>
                        <m:begChr m:val="["/>
                        <m:endChr m:val="]"/>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e>
                    </m:d>
                    <m:r>
                      <a:rPr lang="zh-CN" altLang="en-US" sz="2400" i="1" dirty="0">
                        <a:latin typeface="Cambria Math" panose="02040503050406030204" pitchFamily="18" charset="0"/>
                      </a:rPr>
                      <m:t>生物</m:t>
                    </m:r>
                  </m:oMath>
                </a14:m>
                <a:r>
                  <a:rPr lang="zh-CN" altLang="en-US" sz="2400" dirty="0"/>
                  <a:t>种类的差，</a:t>
                </a:r>
                <a:r>
                  <a:rPr lang="zh-CN" altLang="en-US" sz="2400" b="0" i="0" dirty="0">
                    <a:latin typeface="+mj-lt"/>
                  </a:rPr>
                  <a:t>如果</a:t>
                </a:r>
                <a:r>
                  <a:rPr lang="zh-CN" altLang="en-US" sz="2400" i="0" dirty="0">
                    <a:latin typeface="+mj-lt"/>
                  </a:rPr>
                  <a:t>知道</a:t>
                </a:r>
                <a14:m>
                  <m:oMath xmlns:m="http://schemas.openxmlformats.org/officeDocument/2006/math">
                    <m:r>
                      <a:rPr lang="en-US" altLang="zh-CN" sz="2400" i="1" dirty="0" smtClean="0">
                        <a:latin typeface="Cambria Math" panose="02040503050406030204" pitchFamily="18" charset="0"/>
                      </a:rPr>
                      <m:t>𝑥</m:t>
                    </m:r>
                    <m:r>
                      <a:rPr lang="zh-CN" altLang="en-US" sz="2400" b="0" dirty="0">
                        <a:latin typeface="Cambria Math" panose="02040503050406030204" pitchFamily="18" charset="0"/>
                      </a:rPr>
                      <m:t>与</m:t>
                    </m:r>
                    <m:r>
                      <m:rPr>
                        <m:sty m:val="p"/>
                      </m:rPr>
                      <a:rPr lang="en-US" altLang="zh-CN" sz="2400" i="1" dirty="0" smtClean="0">
                        <a:latin typeface="Cambria Math" panose="02040503050406030204" pitchFamily="18" charset="0"/>
                      </a:rPr>
                      <m:t>fa</m:t>
                    </m:r>
                    <m:d>
                      <m:dPr>
                        <m:begChr m:val="["/>
                        <m:endChr m:val="]"/>
                        <m:ctrlPr>
                          <a:rPr lang="en-US" altLang="zh-CN" sz="2400" b="0" i="1" dirty="0" smtClean="0">
                            <a:latin typeface="Cambria Math" panose="02040503050406030204" pitchFamily="18" charset="0"/>
                          </a:rPr>
                        </m:ctrlPr>
                      </m:dPr>
                      <m:e>
                        <m:r>
                          <a:rPr lang="en-US" altLang="zh-CN" sz="2400" b="0" i="1" dirty="0" smtClean="0">
                            <a:latin typeface="Cambria Math" panose="02040503050406030204" pitchFamily="18" charset="0"/>
                          </a:rPr>
                          <m:t>𝑥</m:t>
                        </m:r>
                      </m:e>
                    </m:d>
                    <m:r>
                      <a:rPr lang="zh-CN" altLang="en-US" sz="2400" i="1" dirty="0">
                        <a:latin typeface="Cambria Math" panose="02040503050406030204" pitchFamily="18" charset="0"/>
                      </a:rPr>
                      <m:t>的种类</m:t>
                    </m:r>
                    <m:r>
                      <a:rPr lang="zh-CN" altLang="en-US" sz="2400" i="1" dirty="0" smtClean="0">
                        <a:latin typeface="Cambria Math" panose="02040503050406030204" pitchFamily="18" charset="0"/>
                      </a:rPr>
                      <m:t>，</m:t>
                    </m:r>
                    <m:r>
                      <a:rPr lang="zh-CN" altLang="en-US" sz="2400" i="1" dirty="0">
                        <a:latin typeface="Cambria Math" panose="02040503050406030204" pitchFamily="18" charset="0"/>
                      </a:rPr>
                      <m:t>那么</m:t>
                    </m:r>
                  </m:oMath>
                </a14:m>
                <a:endParaRPr lang="en-US" altLang="zh-CN" sz="2400" i="1" dirty="0">
                  <a:latin typeface="Cambria Math" panose="02040503050406030204" pitchFamily="18" charset="0"/>
                </a:endParaRPr>
              </a:p>
              <a:p>
                <a:pPr>
                  <a:defRPr/>
                </a:pPr>
                <a14:m>
                  <m:oMath xmlns:m="http://schemas.openxmlformats.org/officeDocument/2006/math">
                    <m:r>
                      <a:rPr lang="en-US" altLang="zh-CN" sz="2400" b="0" i="1" smtClean="0">
                        <a:latin typeface="Cambria Math" panose="02040503050406030204" pitchFamily="18" charset="0"/>
                      </a:rPr>
                      <m:t>𝑑𝑖𝑠</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i="1">
                        <a:latin typeface="Cambria Math" panose="02040503050406030204" pitchFamily="18" charset="0"/>
                      </a:rPr>
                      <m:t>𝑡𝑦𝑝𝑒</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𝑓𝑎</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e>
                    </m:d>
                    <m:r>
                      <a:rPr lang="en-US" altLang="zh-CN" sz="2400" i="1">
                        <a:latin typeface="Cambria Math" panose="02040503050406030204" pitchFamily="18" charset="0"/>
                      </a:rPr>
                      <m:t>−</m:t>
                    </m:r>
                    <m:r>
                      <a:rPr lang="en-US" altLang="zh-CN" sz="2400" i="1">
                        <a:latin typeface="Cambria Math" panose="02040503050406030204" pitchFamily="18" charset="0"/>
                      </a:rPr>
                      <m:t>𝑡𝑦𝑝𝑒</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𝑚𝑜𝑑</m:t>
                        </m:r>
                        <m:r>
                          <a:rPr lang="en-US" altLang="zh-CN" sz="2400" b="0" i="1" smtClean="0">
                            <a:latin typeface="Cambria Math" panose="02040503050406030204" pitchFamily="18" charset="0"/>
                          </a:rPr>
                          <m:t> 3</m:t>
                        </m:r>
                      </m:e>
                    </m:d>
                  </m:oMath>
                </a14:m>
                <a:endParaRPr lang="en-US" altLang="zh-CN" sz="2400" dirty="0"/>
              </a:p>
              <a:p>
                <a:pPr eaLnBrk="1" hangingPunct="1">
                  <a:lnSpc>
                    <a:spcPct val="90000"/>
                  </a:lnSpc>
                  <a:defRPr/>
                </a:pPr>
                <a:endParaRPr lang="en-US" altLang="zh-CN" sz="2400" dirty="0"/>
              </a:p>
            </p:txBody>
          </p:sp>
        </mc:Choice>
        <mc:Fallback xmlns="">
          <p:sp>
            <p:nvSpPr>
              <p:cNvPr id="43011" name="Rectangle 3">
                <a:extLst>
                  <a:ext uri="{FF2B5EF4-FFF2-40B4-BE49-F238E27FC236}">
                    <a16:creationId xmlns:a16="http://schemas.microsoft.com/office/drawing/2014/main" id="{01052BA4-8C27-44B9-89CA-12765163AD7C}"/>
                  </a:ext>
                </a:extLst>
              </p:cNvPr>
              <p:cNvSpPr>
                <a:spLocks noGrp="1" noRot="1" noChangeAspect="1" noMove="1" noResize="1" noEditPoints="1" noAdjustHandles="1" noChangeArrowheads="1" noChangeShapeType="1" noTextEdit="1"/>
              </p:cNvSpPr>
              <p:nvPr>
                <p:ph type="body" idx="1"/>
              </p:nvPr>
            </p:nvSpPr>
            <p:spPr>
              <a:blipFill>
                <a:blip r:embed="rId2"/>
                <a:stretch>
                  <a:fillRect l="-502" t="-1970" r="-502"/>
                </a:stretch>
              </a:blipFill>
            </p:spPr>
            <p:txBody>
              <a:bodyPr/>
              <a:lstStyle/>
              <a:p>
                <a:r>
                  <a:rPr lang="zh-CN" altLang="en-US">
                    <a:noFill/>
                  </a:rPr>
                  <a:t> </a:t>
                </a:r>
              </a:p>
            </p:txBody>
          </p:sp>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animEffect transition="in" filter="fade">
                                      <p:cBhvr>
                                        <p:cTn id="7" dur="500"/>
                                        <p:tgtEl>
                                          <p:spTgt spid="430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011">
                                            <p:txEl>
                                              <p:pRg st="2" end="2"/>
                                            </p:txEl>
                                          </p:spTgt>
                                        </p:tgtEl>
                                        <p:attrNameLst>
                                          <p:attrName>style.visibility</p:attrName>
                                        </p:attrNameLst>
                                      </p:cBhvr>
                                      <p:to>
                                        <p:strVal val="visible"/>
                                      </p:to>
                                    </p:set>
                                    <p:animEffect transition="in" filter="fade">
                                      <p:cBhvr>
                                        <p:cTn id="12" dur="500"/>
                                        <p:tgtEl>
                                          <p:spTgt spid="43011">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3011">
                                            <p:txEl>
                                              <p:pRg st="3" end="3"/>
                                            </p:txEl>
                                          </p:spTgt>
                                        </p:tgtEl>
                                        <p:attrNameLst>
                                          <p:attrName>style.visibility</p:attrName>
                                        </p:attrNameLst>
                                      </p:cBhvr>
                                      <p:to>
                                        <p:strVal val="visible"/>
                                      </p:to>
                                    </p:set>
                                    <p:animEffect transition="in" filter="fade">
                                      <p:cBhvr>
                                        <p:cTn id="15" dur="500"/>
                                        <p:tgtEl>
                                          <p:spTgt spid="430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这个专题讲什么</a:t>
            </a:r>
          </a:p>
        </p:txBody>
      </p:sp>
      <p:sp>
        <p:nvSpPr>
          <p:cNvPr id="3" name="内容占位符 2"/>
          <p:cNvSpPr>
            <a:spLocks noGrp="1"/>
          </p:cNvSpPr>
          <p:nvPr>
            <p:ph idx="1"/>
          </p:nvPr>
        </p:nvSpPr>
        <p:spPr/>
        <p:txBody>
          <a:bodyPr>
            <a:normAutofit/>
          </a:bodyPr>
          <a:lstStyle/>
          <a:p>
            <a:pPr lvl="1"/>
            <a:r>
              <a:rPr lang="zh-CN" altLang="en-US" sz="2800" dirty="0"/>
              <a:t>这一讲，我们将学习各种各样的数据结构及组织起这些结构的基本算法。</a:t>
            </a:r>
            <a:endParaRPr lang="en-US" altLang="zh-CN" sz="2800" dirty="0"/>
          </a:p>
          <a:p>
            <a:pPr lvl="1"/>
            <a:r>
              <a:rPr lang="zh-CN" altLang="en-US" sz="2800" dirty="0"/>
              <a:t>为什么要学数据结构？</a:t>
            </a:r>
            <a:endParaRPr lang="en-US" altLang="zh-CN" sz="2800" dirty="0"/>
          </a:p>
          <a:p>
            <a:pPr lvl="1"/>
            <a:r>
              <a:rPr lang="zh-CN" altLang="en-US" sz="2800" dirty="0"/>
              <a:t>当数据规模大到一定程度，仍然使用简单的数据结构如数组，会导致程序运算效率低下。</a:t>
            </a:r>
            <a:endParaRPr lang="en-US" altLang="zh-CN" sz="2800" dirty="0"/>
          </a:p>
          <a:p>
            <a:pPr lvl="1"/>
            <a:r>
              <a:rPr lang="zh-CN" altLang="en-US" sz="2800" dirty="0"/>
              <a:t>所以我们需要学习更多，来解决更多问题。</a:t>
            </a:r>
          </a:p>
        </p:txBody>
      </p:sp>
    </p:spTree>
    <p:extLst>
      <p:ext uri="{BB962C8B-B14F-4D97-AF65-F5344CB8AC3E}">
        <p14:creationId xmlns:p14="http://schemas.microsoft.com/office/powerpoint/2010/main" val="347443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19894-2538-46C3-9113-281D5422BD2F}"/>
              </a:ext>
            </a:extLst>
          </p:cNvPr>
          <p:cNvSpPr>
            <a:spLocks noGrp="1"/>
          </p:cNvSpPr>
          <p:nvPr>
            <p:ph type="title"/>
          </p:nvPr>
        </p:nvSpPr>
        <p:spPr/>
        <p:txBody>
          <a:bodyPr/>
          <a:lstStyle/>
          <a:p>
            <a:r>
              <a:rPr lang="zh-CN" altLang="en-US" dirty="0"/>
              <a:t>食物链</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C22ABFA-6A76-4DF6-ADF5-B1DACCBB04DE}"/>
                  </a:ext>
                </a:extLst>
              </p:cNvPr>
              <p:cNvSpPr>
                <a:spLocks noGrp="1"/>
              </p:cNvSpPr>
              <p:nvPr>
                <p:ph idx="1"/>
              </p:nvPr>
            </p:nvSpPr>
            <p:spPr/>
            <p:txBody>
              <a:bodyPr>
                <a:normAutofit fontScale="92500"/>
              </a:bodyPr>
              <a:lstStyle/>
              <a:p>
                <a:r>
                  <a:rPr lang="zh-CN" altLang="en-US" dirty="0"/>
                  <a:t>一开始每个动物都是一个集合。当处理询问</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oMath>
                </a14:m>
                <a:r>
                  <a:rPr lang="zh-CN" altLang="en-US" dirty="0"/>
                  <a:t>时，</a:t>
                </a:r>
                <a:endParaRPr lang="en-US" altLang="zh-CN" dirty="0"/>
              </a:p>
              <a:p>
                <a:r>
                  <a:rPr lang="zh-CN" altLang="en-US" dirty="0"/>
                  <a:t>假如他们不在同一个集合里，有两种情况：</a:t>
                </a:r>
                <a:endParaRPr lang="en-US" altLang="zh-CN" dirty="0"/>
              </a:p>
              <a:p>
                <a:pPr marL="0" indent="0">
                  <a:buNone/>
                </a:pPr>
                <a:r>
                  <a:rPr lang="en-US" altLang="zh-CN" dirty="0"/>
                  <a:t>	</a:t>
                </a:r>
                <a14:m>
                  <m:oMath xmlns:m="http://schemas.openxmlformats.org/officeDocument/2006/math">
                    <m:r>
                      <a:rPr lang="en-US" altLang="zh-CN" i="1" dirty="0" smtClean="0">
                        <a:latin typeface="Cambria Math" panose="02040503050406030204" pitchFamily="18" charset="0"/>
                      </a:rPr>
                      <m:t>1</m:t>
                    </m:r>
                    <m:r>
                      <a:rPr lang="zh-CN" altLang="en-US" i="1" dirty="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i="0" dirty="0">
                    <a:latin typeface="+mj-lt"/>
                  </a:rPr>
                  <a:t>是树根，</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𝑑𝑖𝑠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那么一出现</a:t>
                </a:r>
                <a14:m>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 </m:t>
                    </m:r>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smtClean="0">
                        <a:latin typeface="Cambria Math" panose="02040503050406030204" pitchFamily="18" charset="0"/>
                      </a:rPr>
                      <m:t>”</m:t>
                    </m:r>
                  </m:oMath>
                </a14:m>
                <a:r>
                  <a:rPr lang="zh-CN" altLang="en-US" dirty="0"/>
                  <a:t>时，就令</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𝑑𝑖𝑠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=0</m:t>
                    </m:r>
                  </m:oMath>
                </a14:m>
                <a:r>
                  <a:rPr lang="zh-CN" altLang="en-US" dirty="0"/>
                  <a:t>，如果是</a:t>
                </a:r>
                <a14:m>
                  <m:oMath xmlns:m="http://schemas.openxmlformats.org/officeDocument/2006/math">
                    <m:r>
                      <a:rPr lang="en-US" altLang="zh-CN" b="0" i="1" smtClean="0">
                        <a:latin typeface="Cambria Math" panose="02040503050406030204" pitchFamily="18" charset="0"/>
                      </a:rPr>
                      <m:t>“2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zh-CN" altLang="en-US" i="1" smtClean="0">
                        <a:latin typeface="Cambria Math" panose="02040503050406030204" pitchFamily="18" charset="0"/>
                      </a:rPr>
                      <m:t>”</m:t>
                    </m:r>
                    <m:r>
                      <a:rPr lang="zh-CN" altLang="en-US" i="1">
                        <a:latin typeface="Cambria Math" panose="02040503050406030204" pitchFamily="18" charset="0"/>
                      </a:rPr>
                      <m:t>，</m:t>
                    </m:r>
                  </m:oMath>
                </a14:m>
                <a:r>
                  <a:rPr lang="zh-CN" altLang="en-US" dirty="0"/>
                  <a:t>则令</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𝑑𝑖𝑠</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=1</m:t>
                    </m:r>
                    <m:r>
                      <a:rPr lang="en-US" altLang="zh-CN" b="0" i="0" smtClean="0">
                        <a:latin typeface="Cambria Math" panose="02040503050406030204" pitchFamily="18" charset="0"/>
                      </a:rPr>
                      <m:t>.</m:t>
                    </m:r>
                  </m:oMath>
                </a14:m>
                <a:endParaRPr lang="en-US" altLang="zh-CN" dirty="0"/>
              </a:p>
              <a:p>
                <a:pPr marL="0" indent="0">
                  <a:buNone/>
                </a:pPr>
                <a:r>
                  <a:rPr lang="en-US" altLang="zh-CN" dirty="0"/>
                  <a:t>	</a:t>
                </a:r>
                <a14:m>
                  <m:oMath xmlns:m="http://schemas.openxmlformats.org/officeDocument/2006/math">
                    <m:r>
                      <a:rPr lang="en-US" altLang="zh-CN" i="1" dirty="0" smtClean="0">
                        <a:latin typeface="Cambria Math" panose="02040503050406030204" pitchFamily="18" charset="0"/>
                      </a:rPr>
                      <m:t>2</m:t>
                    </m:r>
                    <m:r>
                      <a:rPr lang="zh-CN" altLang="en-US" i="1" dirty="0">
                        <a:latin typeface="Cambria Math" panose="02040503050406030204" pitchFamily="18" charset="0"/>
                      </a:rPr>
                      <m:t>，</m:t>
                    </m:r>
                  </m:oMath>
                </a14:m>
                <a:r>
                  <a:rPr lang="zh-CN" altLang="en-US" dirty="0"/>
                  <a:t>当</a:t>
                </a:r>
                <a14:m>
                  <m:oMath xmlns:m="http://schemas.openxmlformats.org/officeDocument/2006/math">
                    <m:r>
                      <a:rPr lang="en-US" altLang="zh-CN" i="1" dirty="0" smtClean="0">
                        <a:latin typeface="Cambria Math" panose="02040503050406030204" pitchFamily="18" charset="0"/>
                      </a:rPr>
                      <m:t>𝑥</m:t>
                    </m:r>
                    <m:r>
                      <a:rPr lang="zh-CN" altLang="en-US" i="1" dirty="0" smtClean="0">
                        <a:latin typeface="Cambria Math" panose="02040503050406030204" pitchFamily="18" charset="0"/>
                      </a:rPr>
                      <m:t>和</m:t>
                    </m:r>
                    <m:r>
                      <a:rPr lang="en-US" altLang="zh-CN" i="1" dirty="0" smtClean="0">
                        <a:latin typeface="Cambria Math" panose="02040503050406030204" pitchFamily="18" charset="0"/>
                      </a:rPr>
                      <m:t>𝑦</m:t>
                    </m:r>
                  </m:oMath>
                </a14:m>
                <a:r>
                  <a:rPr lang="zh-CN" altLang="en-US" dirty="0"/>
                  <a:t>不都是树根的时候，假设根是</a:t>
                </a:r>
                <a14:m>
                  <m:oMath xmlns:m="http://schemas.openxmlformats.org/officeDocument/2006/math">
                    <m:r>
                      <a:rPr lang="en-US" altLang="zh-CN" b="0" i="1" smtClean="0">
                        <a:latin typeface="Cambria Math" panose="02040503050406030204" pitchFamily="18" charset="0"/>
                      </a:rPr>
                      <m:t>𝑟𝑥</m:t>
                    </m:r>
                    <m:r>
                      <a:rPr lang="en-US" altLang="zh-CN" b="0" i="1" smtClean="0">
                        <a:latin typeface="Cambria Math" panose="02040503050406030204" pitchFamily="18" charset="0"/>
                      </a:rPr>
                      <m:t>,</m:t>
                    </m:r>
                    <m:r>
                      <a:rPr lang="en-US" altLang="zh-CN" b="0" i="1" smtClean="0">
                        <a:latin typeface="Cambria Math" panose="02040503050406030204" pitchFamily="18" charset="0"/>
                      </a:rPr>
                      <m:t>𝑟𝑦</m:t>
                    </m:r>
                  </m:oMath>
                </a14:m>
                <a:r>
                  <a:rPr lang="zh-CN" altLang="en-US" dirty="0"/>
                  <a:t>，那么令</a:t>
                </a:r>
                <a14:m>
                  <m:oMath xmlns:m="http://schemas.openxmlformats.org/officeDocument/2006/math">
                    <m:r>
                      <a:rPr lang="en-US" altLang="zh-CN" b="0" i="1" smtClean="0">
                        <a:latin typeface="Cambria Math" panose="02040503050406030204" pitchFamily="18" charset="0"/>
                      </a:rPr>
                      <m:t>𝑓𝑎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𝑟𝑥</m:t>
                    </m:r>
                  </m:oMath>
                </a14:m>
                <a:r>
                  <a:rPr lang="zh-CN" altLang="en-US" dirty="0"/>
                  <a:t>，而</a:t>
                </a:r>
                <a14:m>
                  <m:oMath xmlns:m="http://schemas.openxmlformats.org/officeDocument/2006/math">
                    <m:r>
                      <a:rPr lang="en-US" altLang="zh-CN" b="0" i="1" smtClean="0">
                        <a:latin typeface="Cambria Math" panose="02040503050406030204" pitchFamily="18" charset="0"/>
                      </a:rPr>
                      <m:t>𝑑𝑖𝑠</m:t>
                    </m:r>
                    <m:r>
                      <a:rPr lang="en-US" altLang="zh-CN" b="0" i="1" smtClean="0">
                        <a:latin typeface="Cambria Math" panose="02040503050406030204" pitchFamily="18" charset="0"/>
                      </a:rPr>
                      <m:t>[</m:t>
                    </m:r>
                    <m:r>
                      <a:rPr lang="en-US" altLang="zh-CN" b="0" i="1" smtClean="0">
                        <a:latin typeface="Cambria Math" panose="02040503050406030204" pitchFamily="18" charset="0"/>
                      </a:rPr>
                      <m:t>𝑟𝑦</m:t>
                    </m:r>
                    <m:r>
                      <a:rPr lang="en-US" altLang="zh-CN" b="0" i="1" smtClean="0">
                        <a:latin typeface="Cambria Math" panose="02040503050406030204" pitchFamily="18" charset="0"/>
                      </a:rPr>
                      <m:t>]</m:t>
                    </m:r>
                    <m:r>
                      <a:rPr lang="zh-CN" altLang="en-US" i="1">
                        <a:latin typeface="Cambria Math" panose="02040503050406030204" pitchFamily="18" charset="0"/>
                      </a:rPr>
                      <m:t>则需要</m:t>
                    </m:r>
                  </m:oMath>
                </a14:m>
                <a:r>
                  <a:rPr lang="zh-CN" altLang="en-US" dirty="0"/>
                  <a:t>计算。</a:t>
                </a:r>
                <a:endParaRPr lang="en-US" altLang="zh-CN" dirty="0"/>
              </a:p>
              <a:p>
                <a:pPr lvl="8"/>
                <a:r>
                  <a:rPr lang="zh-CN" altLang="en-US" sz="1900" dirty="0"/>
                  <a:t>首先要算</a:t>
                </a:r>
                <a14:m>
                  <m:oMath xmlns:m="http://schemas.openxmlformats.org/officeDocument/2006/math">
                    <m:r>
                      <a:rPr lang="en-US" altLang="zh-CN" sz="1900" i="1" dirty="0" smtClean="0">
                        <a:latin typeface="Cambria Math" panose="02040503050406030204" pitchFamily="18" charset="0"/>
                      </a:rPr>
                      <m:t>𝑦</m:t>
                    </m:r>
                    <m:r>
                      <a:rPr lang="zh-CN" altLang="en-US" sz="1900" i="1" dirty="0" smtClean="0">
                        <a:latin typeface="Cambria Math" panose="02040503050406030204" pitchFamily="18" charset="0"/>
                      </a:rPr>
                      <m:t>到</m:t>
                    </m:r>
                    <m:r>
                      <a:rPr lang="en-US" altLang="zh-CN" sz="1900" b="0" i="1" dirty="0" smtClean="0">
                        <a:latin typeface="Cambria Math" panose="02040503050406030204" pitchFamily="18" charset="0"/>
                      </a:rPr>
                      <m:t>𝑟𝑦</m:t>
                    </m:r>
                    <m:r>
                      <a:rPr lang="zh-CN" altLang="en-US" sz="1900" i="1" dirty="0" smtClean="0">
                        <a:latin typeface="Cambria Math" panose="02040503050406030204" pitchFamily="18" charset="0"/>
                      </a:rPr>
                      <m:t>、</m:t>
                    </m:r>
                    <m:r>
                      <a:rPr lang="en-US" altLang="zh-CN" sz="1900" i="1" dirty="0" smtClean="0">
                        <a:latin typeface="Cambria Math" panose="02040503050406030204" pitchFamily="18" charset="0"/>
                      </a:rPr>
                      <m:t>𝑥</m:t>
                    </m:r>
                    <m:r>
                      <a:rPr lang="zh-CN" altLang="en-US" sz="1900" i="1" dirty="0" smtClean="0">
                        <a:latin typeface="Cambria Math" panose="02040503050406030204" pitchFamily="18" charset="0"/>
                      </a:rPr>
                      <m:t>到</m:t>
                    </m:r>
                    <m:r>
                      <a:rPr lang="en-US" altLang="zh-CN" sz="1900" b="0" i="1" dirty="0" smtClean="0">
                        <a:latin typeface="Cambria Math" panose="02040503050406030204" pitchFamily="18" charset="0"/>
                      </a:rPr>
                      <m:t>𝑟𝑥</m:t>
                    </m:r>
                  </m:oMath>
                </a14:m>
                <a:r>
                  <a:rPr lang="zh-CN" altLang="en-US" sz="1900" dirty="0"/>
                  <a:t>的相对关系</a:t>
                </a:r>
                <a14:m>
                  <m:oMath xmlns:m="http://schemas.openxmlformats.org/officeDocument/2006/math">
                    <m:r>
                      <a:rPr lang="en-US" altLang="zh-CN" sz="1900" b="0" i="1" smtClean="0">
                        <a:latin typeface="Cambria Math" panose="02040503050406030204" pitchFamily="18" charset="0"/>
                      </a:rPr>
                      <m:t>𝑑𝑖𝑠</m:t>
                    </m:r>
                    <m:r>
                      <a:rPr lang="en-US" altLang="zh-CN" sz="1900" b="0" i="1" smtClean="0">
                        <a:latin typeface="Cambria Math" panose="02040503050406030204" pitchFamily="18" charset="0"/>
                      </a:rPr>
                      <m:t>1,</m:t>
                    </m:r>
                    <m:r>
                      <a:rPr lang="en-US" altLang="zh-CN" sz="1900" b="0" i="1" smtClean="0">
                        <a:latin typeface="Cambria Math" panose="02040503050406030204" pitchFamily="18" charset="0"/>
                      </a:rPr>
                      <m:t>𝑑𝑖𝑠</m:t>
                    </m:r>
                    <m:r>
                      <a:rPr lang="en-US" altLang="zh-CN" sz="1900" b="0" i="1" smtClean="0">
                        <a:latin typeface="Cambria Math" panose="02040503050406030204" pitchFamily="18" charset="0"/>
                      </a:rPr>
                      <m:t>2</m:t>
                    </m:r>
                  </m:oMath>
                </a14:m>
                <a:r>
                  <a:rPr lang="zh-CN" altLang="en-US" sz="1900" dirty="0"/>
                  <a:t>，再叠加上询问的关系，就能算出</a:t>
                </a:r>
                <a14:m>
                  <m:oMath xmlns:m="http://schemas.openxmlformats.org/officeDocument/2006/math">
                    <m:r>
                      <a:rPr lang="en-US" altLang="zh-CN" sz="1900" i="1" dirty="0" smtClean="0">
                        <a:latin typeface="Cambria Math" panose="02040503050406030204" pitchFamily="18" charset="0"/>
                      </a:rPr>
                      <m:t>𝑑𝑖𝑠</m:t>
                    </m:r>
                    <m:r>
                      <a:rPr lang="en-US" altLang="zh-CN" sz="1900" i="1" dirty="0" smtClean="0">
                        <a:latin typeface="Cambria Math" panose="02040503050406030204" pitchFamily="18" charset="0"/>
                      </a:rPr>
                      <m:t>[</m:t>
                    </m:r>
                    <m:r>
                      <a:rPr lang="en-US" altLang="zh-CN" sz="1900" i="1" dirty="0" err="1" smtClean="0">
                        <a:latin typeface="Cambria Math" panose="02040503050406030204" pitchFamily="18" charset="0"/>
                      </a:rPr>
                      <m:t>𝑟𝑦</m:t>
                    </m:r>
                    <m:r>
                      <a:rPr lang="en-US" altLang="zh-CN" sz="1900" i="1" dirty="0" smtClean="0">
                        <a:latin typeface="Cambria Math" panose="02040503050406030204" pitchFamily="18" charset="0"/>
                      </a:rPr>
                      <m:t>]</m:t>
                    </m:r>
                    <m:r>
                      <a:rPr lang="zh-CN" altLang="en-US" sz="1900" i="1" dirty="0">
                        <a:latin typeface="Cambria Math" panose="02040503050406030204" pitchFamily="18" charset="0"/>
                      </a:rPr>
                      <m:t>。</m:t>
                    </m:r>
                  </m:oMath>
                </a14:m>
                <a:r>
                  <a:rPr lang="zh-CN" altLang="en-US" sz="1900" dirty="0"/>
                  <a:t>具体等式因为考验思维，希望大家自行推导，实在不懂就看代码吧。</a:t>
                </a:r>
                <a:endParaRPr lang="en-US" altLang="zh-CN" sz="1900" dirty="0"/>
              </a:p>
              <a:p>
                <a:r>
                  <a:rPr lang="zh-CN" altLang="en-US" dirty="0"/>
                  <a:t>假如</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r>
                  <a:rPr lang="zh-CN" altLang="en-US" dirty="0"/>
                  <a:t>位于同一集合，那么仅需要判断</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𝑟𝑥</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𝑦</m:t>
                    </m:r>
                  </m:oMath>
                </a14:m>
                <a:r>
                  <a:rPr lang="zh-CN" altLang="en-US" dirty="0"/>
                  <a:t>这个关系链算出来的相对关系和询问给出的关系是否一致。</a:t>
                </a:r>
                <a:endParaRPr lang="en-US" altLang="zh-CN" dirty="0"/>
              </a:p>
              <a:p>
                <a:r>
                  <a:rPr lang="zh-CN" altLang="en-US" dirty="0"/>
                  <a:t>另外，在路径压缩的过程中也要注意</a:t>
                </a:r>
                <a14:m>
                  <m:oMath xmlns:m="http://schemas.openxmlformats.org/officeDocument/2006/math">
                    <m:r>
                      <a:rPr lang="en-US" altLang="zh-CN" i="1" dirty="0" smtClean="0">
                        <a:latin typeface="Cambria Math" panose="02040503050406030204" pitchFamily="18" charset="0"/>
                      </a:rPr>
                      <m:t>𝑑𝑖𝑠</m:t>
                    </m:r>
                  </m:oMath>
                </a14:m>
                <a:r>
                  <a:rPr lang="zh-CN" altLang="en-US" dirty="0"/>
                  <a:t>的更新</a:t>
                </a:r>
              </a:p>
            </p:txBody>
          </p:sp>
        </mc:Choice>
        <mc:Fallback xmlns="">
          <p:sp>
            <p:nvSpPr>
              <p:cNvPr id="3" name="内容占位符 2">
                <a:extLst>
                  <a:ext uri="{FF2B5EF4-FFF2-40B4-BE49-F238E27FC236}">
                    <a16:creationId xmlns:a16="http://schemas.microsoft.com/office/drawing/2014/main" id="{2C22ABFA-6A76-4DF6-ADF5-B1DACCBB04DE}"/>
                  </a:ext>
                </a:extLst>
              </p:cNvPr>
              <p:cNvSpPr>
                <a:spLocks noGrp="1" noRot="1" noChangeAspect="1" noMove="1" noResize="1" noEditPoints="1" noAdjustHandles="1" noChangeArrowheads="1" noChangeShapeType="1" noTextEdit="1"/>
              </p:cNvSpPr>
              <p:nvPr>
                <p:ph idx="1"/>
              </p:nvPr>
            </p:nvSpPr>
            <p:spPr>
              <a:blipFill>
                <a:blip r:embed="rId2"/>
                <a:stretch>
                  <a:fillRect l="-439" t="-1364" r="-1066" b="-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575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05720-E480-4C06-81D1-900FB40D8479}"/>
              </a:ext>
            </a:extLst>
          </p:cNvPr>
          <p:cNvSpPr>
            <a:spLocks noGrp="1"/>
          </p:cNvSpPr>
          <p:nvPr>
            <p:ph type="title"/>
          </p:nvPr>
        </p:nvSpPr>
        <p:spPr/>
        <p:txBody>
          <a:bodyPr/>
          <a:lstStyle/>
          <a:p>
            <a:r>
              <a:rPr lang="zh-CN" altLang="en-US" dirty="0"/>
              <a:t>并查集：总结</a:t>
            </a:r>
          </a:p>
        </p:txBody>
      </p:sp>
      <p:sp>
        <p:nvSpPr>
          <p:cNvPr id="3" name="内容占位符 2">
            <a:extLst>
              <a:ext uri="{FF2B5EF4-FFF2-40B4-BE49-F238E27FC236}">
                <a16:creationId xmlns:a16="http://schemas.microsoft.com/office/drawing/2014/main" id="{B58247DA-0FB8-4D3D-B714-FB16D3DD3861}"/>
              </a:ext>
            </a:extLst>
          </p:cNvPr>
          <p:cNvSpPr>
            <a:spLocks noGrp="1"/>
          </p:cNvSpPr>
          <p:nvPr>
            <p:ph idx="1"/>
          </p:nvPr>
        </p:nvSpPr>
        <p:spPr/>
        <p:txBody>
          <a:bodyPr/>
          <a:lstStyle/>
          <a:p>
            <a:r>
              <a:rPr lang="zh-CN" altLang="en-US" dirty="0"/>
              <a:t>并查集是一种比较基础的数据结构与算法，从刚刚的例子可以看出，它不仅能解决集合合并与元素查询的问题，还能解决一些相对关系确立与查询的问题，这一类问题我们称为并查集染色问题。</a:t>
            </a:r>
            <a:endParaRPr lang="en-US" altLang="zh-CN" dirty="0"/>
          </a:p>
          <a:p>
            <a:r>
              <a:rPr lang="zh-CN" altLang="en-US" dirty="0"/>
              <a:t>而并查集作为一个基础数据结构，是许多程序里的重要组成部分。</a:t>
            </a:r>
          </a:p>
        </p:txBody>
      </p:sp>
    </p:spTree>
    <p:extLst>
      <p:ext uri="{BB962C8B-B14F-4D97-AF65-F5344CB8AC3E}">
        <p14:creationId xmlns:p14="http://schemas.microsoft.com/office/powerpoint/2010/main" val="378724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区间求和问题</a:t>
            </a:r>
          </a:p>
        </p:txBody>
      </p:sp>
      <p:sp>
        <p:nvSpPr>
          <p:cNvPr id="5" name="文本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1564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58F03-32A0-4EF7-AF7A-AFC97EC7B5D6}"/>
              </a:ext>
            </a:extLst>
          </p:cNvPr>
          <p:cNvSpPr>
            <a:spLocks noGrp="1"/>
          </p:cNvSpPr>
          <p:nvPr>
            <p:ph type="title"/>
          </p:nvPr>
        </p:nvSpPr>
        <p:spPr/>
        <p:txBody>
          <a:bodyPr/>
          <a:lstStyle/>
          <a:p>
            <a:r>
              <a:rPr lang="zh-CN" altLang="en-US" dirty="0"/>
              <a:t>区间求和、求最值问题</a:t>
            </a:r>
          </a:p>
        </p:txBody>
      </p:sp>
      <p:sp>
        <p:nvSpPr>
          <p:cNvPr id="3" name="内容占位符 2">
            <a:extLst>
              <a:ext uri="{FF2B5EF4-FFF2-40B4-BE49-F238E27FC236}">
                <a16:creationId xmlns:a16="http://schemas.microsoft.com/office/drawing/2014/main" id="{F56C13C6-55D2-44A7-8C0D-94E2EBC22FDE}"/>
              </a:ext>
            </a:extLst>
          </p:cNvPr>
          <p:cNvSpPr>
            <a:spLocks noGrp="1"/>
          </p:cNvSpPr>
          <p:nvPr>
            <p:ph idx="1"/>
          </p:nvPr>
        </p:nvSpPr>
        <p:spPr/>
        <p:txBody>
          <a:bodyPr/>
          <a:lstStyle/>
          <a:p>
            <a:r>
              <a:rPr lang="zh-CN" altLang="en-US" dirty="0"/>
              <a:t>接下来，我们将会从区间求和、求最值问题出发，学习不同的可以高效解决该问题及进阶问题的算法，包括</a:t>
            </a:r>
            <a:endParaRPr lang="en-US" altLang="zh-CN" dirty="0"/>
          </a:p>
          <a:p>
            <a:pPr marL="457200" indent="-457200">
              <a:buFont typeface="+mj-lt"/>
              <a:buAutoNum type="arabicPeriod"/>
            </a:pPr>
            <a:r>
              <a:rPr lang="zh-CN" altLang="en-US" dirty="0"/>
              <a:t>分块</a:t>
            </a:r>
            <a:endParaRPr lang="en-US" altLang="zh-CN" dirty="0"/>
          </a:p>
          <a:p>
            <a:pPr marL="457200" indent="-457200">
              <a:buFont typeface="+mj-lt"/>
              <a:buAutoNum type="arabicPeriod"/>
            </a:pPr>
            <a:r>
              <a:rPr lang="zh-CN" altLang="en-US" dirty="0"/>
              <a:t>树状数组</a:t>
            </a:r>
            <a:endParaRPr lang="en-US" altLang="zh-CN" dirty="0"/>
          </a:p>
          <a:p>
            <a:pPr marL="457200" indent="-457200">
              <a:buFont typeface="+mj-lt"/>
              <a:buAutoNum type="arabicPeriod"/>
            </a:pPr>
            <a:r>
              <a:rPr lang="zh-CN" altLang="en-US" dirty="0"/>
              <a:t>线段树</a:t>
            </a:r>
            <a:endParaRPr lang="en-US" altLang="zh-CN" dirty="0"/>
          </a:p>
          <a:p>
            <a:pPr marL="457200" indent="-457200">
              <a:buFont typeface="+mj-lt"/>
              <a:buAutoNum type="arabicPeriod"/>
            </a:pPr>
            <a:r>
              <a:rPr lang="zh-CN" altLang="en-US" dirty="0"/>
              <a:t>主席树</a:t>
            </a:r>
            <a:endParaRPr lang="en-US" altLang="zh-CN" dirty="0"/>
          </a:p>
          <a:p>
            <a:pPr marL="0" indent="0">
              <a:buNone/>
            </a:pPr>
            <a:r>
              <a:rPr lang="zh-CN" altLang="en-US" dirty="0"/>
              <a:t>由于求和与求最值问题有很多互通的地方，着重介绍求最值。</a:t>
            </a:r>
            <a:endParaRPr lang="en-US" altLang="zh-CN" dirty="0"/>
          </a:p>
        </p:txBody>
      </p:sp>
    </p:spTree>
    <p:extLst>
      <p:ext uri="{BB962C8B-B14F-4D97-AF65-F5344CB8AC3E}">
        <p14:creationId xmlns:p14="http://schemas.microsoft.com/office/powerpoint/2010/main" val="387832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00B3F-6F49-45C4-BBC1-33E1344391E2}"/>
              </a:ext>
            </a:extLst>
          </p:cNvPr>
          <p:cNvSpPr>
            <a:spLocks noGrp="1"/>
          </p:cNvSpPr>
          <p:nvPr>
            <p:ph type="title"/>
          </p:nvPr>
        </p:nvSpPr>
        <p:spPr/>
        <p:txBody>
          <a:bodyPr/>
          <a:lstStyle/>
          <a:p>
            <a:r>
              <a:rPr lang="zh-CN" altLang="en-US" dirty="0"/>
              <a:t>例题</a:t>
            </a:r>
            <a:r>
              <a:rPr lang="en-US" altLang="zh-CN" dirty="0"/>
              <a:t>1</a:t>
            </a:r>
            <a:r>
              <a:rPr lang="zh-CN" altLang="en-US" dirty="0"/>
              <a:t>：区间求最值问题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A96C65-A0C5-48F8-9FF1-F3BC7991C6D7}"/>
                  </a:ext>
                </a:extLst>
              </p:cNvPr>
              <p:cNvSpPr>
                <a:spLocks noGrp="1"/>
              </p:cNvSpPr>
              <p:nvPr>
                <p:ph idx="1"/>
              </p:nvPr>
            </p:nvSpPr>
            <p:spPr/>
            <p:txBody>
              <a:bodyPr/>
              <a:lstStyle/>
              <a:p>
                <a:r>
                  <a:rPr lang="zh-CN" altLang="en-US" dirty="0"/>
                  <a:t>给你一个数列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，同时有</a:t>
                </a:r>
                <a14:m>
                  <m:oMath xmlns:m="http://schemas.openxmlformats.org/officeDocument/2006/math">
                    <m:r>
                      <a:rPr lang="en-US" altLang="zh-CN" b="0" i="1" smtClean="0">
                        <a:latin typeface="Cambria Math" panose="02040503050406030204" pitchFamily="18" charset="0"/>
                      </a:rPr>
                      <m:t>𝑚</m:t>
                    </m:r>
                  </m:oMath>
                </a14:m>
                <a:r>
                  <a:rPr lang="zh-CN" altLang="en-US" dirty="0"/>
                  <a:t>个操作，操作分两种：</a:t>
                </a:r>
                <a:endParaRPr lang="en-US" altLang="zh-CN" dirty="0"/>
              </a:p>
              <a:p>
                <a14:m>
                  <m:oMath xmlns:m="http://schemas.openxmlformats.org/officeDocument/2006/math">
                    <m:r>
                      <a:rPr lang="en-US" altLang="zh-CN" b="0" i="1" smtClean="0">
                        <a:latin typeface="Cambria Math" panose="02040503050406030204" pitchFamily="18" charset="0"/>
                      </a:rPr>
                      <m:t>1 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zh-CN" altLang="en-US" i="1">
                        <a:latin typeface="Cambria Math" panose="02040503050406030204" pitchFamily="18" charset="0"/>
                      </a:rPr>
                      <m:t>表示</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endParaRPr lang="en-US" altLang="zh-CN" b="0" dirty="0"/>
              </a:p>
              <a:p>
                <a14:m>
                  <m:oMath xmlns:m="http://schemas.openxmlformats.org/officeDocument/2006/math">
                    <m:r>
                      <a:rPr lang="en-US" altLang="zh-CN" b="0" i="1" smtClean="0">
                        <a:latin typeface="Cambria Math" panose="02040503050406030204" pitchFamily="18" charset="0"/>
                      </a:rPr>
                      <m:t>2 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oMath>
                </a14:m>
                <a:r>
                  <a:rPr lang="zh-CN" altLang="en-US" dirty="0"/>
                  <a:t>表示询问</a:t>
                </a:r>
                <a14:m>
                  <m:oMath xmlns:m="http://schemas.openxmlformats.org/officeDocument/2006/math">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60A96C65-A0C5-48F8-9FF1-F3BC7991C6D7}"/>
                  </a:ext>
                </a:extLst>
              </p:cNvPr>
              <p:cNvSpPr>
                <a:spLocks noGrp="1" noRot="1" noChangeAspect="1" noMove="1" noResize="1" noEditPoints="1" noAdjustHandles="1" noChangeArrowheads="1" noChangeShapeType="1" noTextEdit="1"/>
              </p:cNvSpPr>
              <p:nvPr>
                <p:ph idx="1"/>
              </p:nvPr>
            </p:nvSpPr>
            <p:spPr>
              <a:blipFill>
                <a:blip r:embed="rId3"/>
                <a:stretch>
                  <a:fillRect l="-1254"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4125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E2AE9-F4F8-4F67-B91B-C882A538F97A}"/>
              </a:ext>
            </a:extLst>
          </p:cNvPr>
          <p:cNvSpPr>
            <a:spLocks noGrp="1"/>
          </p:cNvSpPr>
          <p:nvPr>
            <p:ph type="title"/>
          </p:nvPr>
        </p:nvSpPr>
        <p:spPr/>
        <p:txBody>
          <a:bodyPr/>
          <a:lstStyle/>
          <a:p>
            <a:r>
              <a:rPr lang="zh-CN" altLang="en-US" dirty="0"/>
              <a:t>区间求最值问题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6754FCC-E252-4FFA-B60A-8CD2727849E9}"/>
                  </a:ext>
                </a:extLst>
              </p:cNvPr>
              <p:cNvSpPr>
                <a:spLocks noGrp="1"/>
              </p:cNvSpPr>
              <p:nvPr>
                <p:ph idx="1"/>
              </p:nvPr>
            </p:nvSpPr>
            <p:spPr>
              <a:xfrm>
                <a:off x="1024128" y="2286000"/>
                <a:ext cx="9720073" cy="4023360"/>
              </a:xfrm>
            </p:spPr>
            <p:txBody>
              <a:bodyPr>
                <a:normAutofit/>
              </a:bodyPr>
              <a:lstStyle/>
              <a:p>
                <a:r>
                  <a:rPr lang="zh-CN" altLang="en-US" dirty="0"/>
                  <a:t>这是昨天</a:t>
                </a:r>
                <a14:m>
                  <m:oMath xmlns:m="http://schemas.openxmlformats.org/officeDocument/2006/math">
                    <m:r>
                      <a:rPr lang="en-US" altLang="zh-CN" i="1" dirty="0" smtClean="0">
                        <a:latin typeface="Cambria Math" panose="02040503050406030204" pitchFamily="18" charset="0"/>
                      </a:rPr>
                      <m:t>𝑅𝑀𝑄</m:t>
                    </m:r>
                  </m:oMath>
                </a14:m>
                <a:r>
                  <a:rPr lang="zh-CN" altLang="en-US" dirty="0"/>
                  <a:t>问题的进阶版，</a:t>
                </a:r>
                <a14:m>
                  <m:oMath xmlns:m="http://schemas.openxmlformats.org/officeDocument/2006/math">
                    <m:r>
                      <a:rPr lang="en-US" altLang="zh-CN" i="1" dirty="0" smtClean="0">
                        <a:latin typeface="Cambria Math" panose="02040503050406030204" pitchFamily="18" charset="0"/>
                      </a:rPr>
                      <m:t>𝑆𝑇</m:t>
                    </m:r>
                  </m:oMath>
                </a14:m>
                <a:r>
                  <a:rPr lang="zh-CN" altLang="en-US" dirty="0"/>
                  <a:t>表并不适合解决这个问题，原因如下。</a:t>
                </a:r>
                <a:endParaRPr lang="en-US" altLang="zh-CN" dirty="0"/>
              </a:p>
              <a:p>
                <a:r>
                  <a:rPr lang="zh-CN" altLang="en-US" dirty="0"/>
                  <a:t>对于修改而言，</a:t>
                </a:r>
                <a14:m>
                  <m:oMath xmlns:m="http://schemas.openxmlformats.org/officeDocument/2006/math">
                    <m:r>
                      <a:rPr lang="en-US" altLang="zh-CN" i="1" dirty="0" smtClean="0">
                        <a:latin typeface="Cambria Math" panose="02040503050406030204" pitchFamily="18" charset="0"/>
                      </a:rPr>
                      <m:t>𝑆𝑇</m:t>
                    </m:r>
                  </m:oMath>
                </a14:m>
                <a:r>
                  <a:rPr lang="zh-CN" altLang="en-US" dirty="0"/>
                  <a:t>表预处理了很多区间信息，而每次修改都会让</a:t>
                </a:r>
                <a14:m>
                  <m:oMath xmlns:m="http://schemas.openxmlformats.org/officeDocument/2006/math">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zh-CN" altLang="en-US" i="1">
                        <a:latin typeface="Cambria Math" panose="02040503050406030204" pitchFamily="18" charset="0"/>
                      </a:rPr>
                      <m:t>变动</m:t>
                    </m:r>
                    <m:r>
                      <a:rPr lang="zh-CN" altLang="en-US" i="1" smtClean="0">
                        <a:latin typeface="Cambria Math" panose="02040503050406030204" pitchFamily="18" charset="0"/>
                      </a:rPr>
                      <m:t>很大</m:t>
                    </m:r>
                  </m:oMath>
                </a14:m>
                <a:r>
                  <a:rPr lang="zh-CN" altLang="en-US" dirty="0"/>
                  <a:t>，比如修改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oMath>
                </a14:m>
                <a:r>
                  <a:rPr lang="zh-CN" altLang="en-US" dirty="0"/>
                  <a:t>，那么对于</a:t>
                </a:r>
                <a14:m>
                  <m:oMath xmlns:m="http://schemas.openxmlformats.org/officeDocument/2006/math">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oMath>
                </a14:m>
                <a:r>
                  <a:rPr lang="zh-CN" altLang="en-US" dirty="0"/>
                  <a:t>，就会有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5</m:t>
                            </m:r>
                          </m:sup>
                        </m:sSup>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oMath>
                </a14:m>
                <a:r>
                  <a:rPr lang="zh-CN" altLang="en-US" dirty="0"/>
                  <a:t>那么多个位置改变。太慢了。</a:t>
                </a:r>
                <a:endParaRPr lang="en-US" altLang="zh-CN" dirty="0"/>
              </a:p>
            </p:txBody>
          </p:sp>
        </mc:Choice>
        <mc:Fallback xmlns="">
          <p:sp>
            <p:nvSpPr>
              <p:cNvPr id="3" name="内容占位符 2">
                <a:extLst>
                  <a:ext uri="{FF2B5EF4-FFF2-40B4-BE49-F238E27FC236}">
                    <a16:creationId xmlns:a16="http://schemas.microsoft.com/office/drawing/2014/main" id="{B6754FCC-E252-4FFA-B60A-8CD2727849E9}"/>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2"/>
                <a:stretch>
                  <a:fillRect l="-313"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2394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9038B3-8C31-48F2-817A-57E5BE8D445A}"/>
              </a:ext>
            </a:extLst>
          </p:cNvPr>
          <p:cNvSpPr>
            <a:spLocks noGrp="1"/>
          </p:cNvSpPr>
          <p:nvPr>
            <p:ph type="title"/>
          </p:nvPr>
        </p:nvSpPr>
        <p:spPr/>
        <p:txBody>
          <a:bodyPr/>
          <a:lstStyle/>
          <a:p>
            <a:r>
              <a:rPr lang="zh-CN" altLang="en-US" dirty="0"/>
              <a:t>方法</a:t>
            </a:r>
            <a:r>
              <a:rPr lang="en-US" altLang="zh-CN" dirty="0"/>
              <a:t>1</a:t>
            </a:r>
            <a:r>
              <a:rPr lang="zh-CN" altLang="en-US" dirty="0"/>
              <a:t>：分块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074A9A-7E98-416D-807C-BAD8FA8F5AE7}"/>
                  </a:ext>
                </a:extLst>
              </p:cNvPr>
              <p:cNvSpPr>
                <a:spLocks noGrp="1"/>
              </p:cNvSpPr>
              <p:nvPr>
                <p:ph idx="1"/>
              </p:nvPr>
            </p:nvSpPr>
            <p:spPr>
              <a:xfrm>
                <a:off x="1024128" y="2285999"/>
                <a:ext cx="9720073" cy="4207079"/>
              </a:xfrm>
            </p:spPr>
            <p:txBody>
              <a:bodyPr>
                <a:normAutofit lnSpcReduction="10000"/>
              </a:bodyPr>
              <a:lstStyle/>
              <a:p>
                <a:r>
                  <a:rPr lang="zh-CN" altLang="en-US" sz="2000" dirty="0"/>
                  <a:t>单纯的</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𝑛𝑞</m:t>
                    </m:r>
                    <m:r>
                      <a:rPr lang="en-US" altLang="zh-CN" sz="2000" b="0" i="1" smtClean="0">
                        <a:latin typeface="Cambria Math" panose="02040503050406030204" pitchFamily="18" charset="0"/>
                      </a:rPr>
                      <m:t>)</m:t>
                    </m:r>
                    <m:r>
                      <a:rPr lang="zh-CN" altLang="en-US" sz="2000" i="1">
                        <a:latin typeface="Cambria Math" panose="02040503050406030204" pitchFamily="18" charset="0"/>
                      </a:rPr>
                      <m:t>暴力算法</m:t>
                    </m:r>
                  </m:oMath>
                </a14:m>
                <a:r>
                  <a:rPr lang="zh-CN" altLang="en-US" sz="2000" dirty="0"/>
                  <a:t>最大的瓶颈在于，如果询问的区间非常大，那一次回答询问就是</a:t>
                </a:r>
                <a14:m>
                  <m:oMath xmlns:m="http://schemas.openxmlformats.org/officeDocument/2006/math">
                    <m:r>
                      <a:rPr lang="en-US" altLang="zh-CN" sz="2000" i="1" dirty="0" smtClean="0">
                        <a:latin typeface="Cambria Math" panose="02040503050406030204" pitchFamily="18" charset="0"/>
                      </a:rPr>
                      <m:t>𝑂</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𝑛</m:t>
                    </m:r>
                    <m:r>
                      <a:rPr lang="en-US" altLang="zh-CN" sz="2000" i="1" dirty="0" smtClean="0">
                        <a:latin typeface="Cambria Math" panose="02040503050406030204" pitchFamily="18" charset="0"/>
                      </a:rPr>
                      <m:t>)</m:t>
                    </m:r>
                  </m:oMath>
                </a14:m>
                <a:r>
                  <a:rPr lang="zh-CN" altLang="en-US" sz="2000" dirty="0"/>
                  <a:t>了；反之，如果询问全是很小的区间，那暴力算法有可能达到</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oMath>
                </a14:m>
                <a:r>
                  <a:rPr lang="en-US" altLang="zh-CN" sz="2000" dirty="0"/>
                  <a:t>. </a:t>
                </a:r>
                <a:r>
                  <a:rPr lang="zh-CN" altLang="en-US" sz="2000" dirty="0"/>
                  <a:t>另外，单次修改操作都是</a:t>
                </a:r>
                <a14:m>
                  <m:oMath xmlns:m="http://schemas.openxmlformats.org/officeDocument/2006/math">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oMath>
                </a14:m>
                <a:r>
                  <a:rPr lang="zh-CN" altLang="en-US" sz="2000" dirty="0"/>
                  <a:t>，不需要考虑。</a:t>
                </a:r>
                <a:endParaRPr lang="en-US" altLang="zh-CN" sz="2000" dirty="0"/>
              </a:p>
              <a:p>
                <a:r>
                  <a:rPr lang="zh-CN" altLang="en-US" sz="2000" dirty="0"/>
                  <a:t>我们考虑如何加速处理非常大的询问区间。</a:t>
                </a:r>
                <a:endParaRPr lang="en-US" altLang="zh-CN" sz="2000" dirty="0"/>
              </a:p>
              <a:p>
                <a:r>
                  <a:rPr lang="zh-CN" altLang="en-US" sz="2000" dirty="0"/>
                  <a:t>同样像</a:t>
                </a:r>
                <a14:m>
                  <m:oMath xmlns:m="http://schemas.openxmlformats.org/officeDocument/2006/math">
                    <m:r>
                      <a:rPr lang="en-US" altLang="zh-CN" sz="2000" i="1" dirty="0" smtClean="0">
                        <a:latin typeface="Cambria Math" panose="02040503050406030204" pitchFamily="18" charset="0"/>
                      </a:rPr>
                      <m:t>𝑆𝑇</m:t>
                    </m:r>
                  </m:oMath>
                </a14:m>
                <a:r>
                  <a:rPr lang="zh-CN" altLang="en-US" sz="2000" dirty="0"/>
                  <a:t>表一样考虑预处理一些区间的信息：我们把原数列分成</a:t>
                </a:r>
                <a14:m>
                  <m:oMath xmlns:m="http://schemas.openxmlformats.org/officeDocument/2006/math">
                    <m:r>
                      <a:rPr lang="en-US" altLang="zh-CN" sz="2000" b="0" i="1" smtClean="0">
                        <a:latin typeface="Cambria Math" panose="02040503050406030204" pitchFamily="18" charset="0"/>
                      </a:rPr>
                      <m:t>𝑇</m:t>
                    </m:r>
                  </m:oMath>
                </a14:m>
                <a:r>
                  <a:rPr lang="zh-CN" altLang="en-US" sz="2000" dirty="0"/>
                  <a:t>个大小均匀的块（区间），预处理出每一个块的最大值。显而易见，块大小约为</a:t>
                </a:r>
                <a14:m>
                  <m:oMath xmlns:m="http://schemas.openxmlformats.org/officeDocument/2006/math">
                    <m:f>
                      <m:fPr>
                        <m:ctrlPr>
                          <a:rPr lang="en-US" altLang="zh-CN" sz="2000" i="1">
                            <a:latin typeface="Cambria Math" panose="02040503050406030204" pitchFamily="18" charset="0"/>
                          </a:rPr>
                        </m:ctrlPr>
                      </m:fPr>
                      <m:num>
                        <m:r>
                          <a:rPr lang="en-US" altLang="zh-CN" sz="2000" i="1">
                            <a:latin typeface="Cambria Math" panose="02040503050406030204" pitchFamily="18" charset="0"/>
                          </a:rPr>
                          <m:t>𝑛</m:t>
                        </m:r>
                      </m:num>
                      <m:den>
                        <m:r>
                          <a:rPr lang="en-US" altLang="zh-CN" sz="2000" b="0" i="1" smtClean="0">
                            <a:latin typeface="Cambria Math" panose="02040503050406030204" pitchFamily="18" charset="0"/>
                          </a:rPr>
                          <m:t>𝑇</m:t>
                        </m:r>
                      </m:den>
                    </m:f>
                  </m:oMath>
                </a14:m>
                <a:endParaRPr lang="en-US" altLang="zh-CN" sz="2000" dirty="0"/>
              </a:p>
              <a:p>
                <a:endParaRPr lang="en-US" altLang="zh-CN" sz="2000" dirty="0"/>
              </a:p>
              <a:p>
                <a:endParaRPr lang="en-US" altLang="zh-CN" sz="2000" dirty="0"/>
              </a:p>
              <a:p>
                <a:r>
                  <a:rPr lang="zh-CN" altLang="en-US" sz="2000" dirty="0"/>
                  <a:t>修改一个</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𝑥</m:t>
                        </m:r>
                      </m:sub>
                    </m:sSub>
                  </m:oMath>
                </a14:m>
                <a:r>
                  <a:rPr lang="zh-CN" altLang="en-US" sz="2000" dirty="0"/>
                  <a:t>的时候，我们用暴力重新计算一个块内的最大值，</a:t>
                </a:r>
                <a14:m>
                  <m:oMath xmlns:m="http://schemas.openxmlformats.org/officeDocument/2006/math">
                    <m:r>
                      <a:rPr lang="zh-CN" altLang="en-US" sz="2000" b="0" i="1" dirty="0">
                        <a:latin typeface="Cambria Math" panose="02040503050406030204" pitchFamily="18" charset="0"/>
                      </a:rPr>
                      <m:t>时间</m:t>
                    </m:r>
                    <m:r>
                      <a:rPr lang="en-US" altLang="zh-CN" sz="2000" b="0" i="1" smtClean="0">
                        <a:latin typeface="Cambria Math" panose="02040503050406030204" pitchFamily="18" charset="0"/>
                      </a:rPr>
                      <m:t>𝑂</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𝑛</m:t>
                        </m:r>
                      </m:num>
                      <m:den>
                        <m:r>
                          <a:rPr lang="en-US" altLang="zh-CN" sz="2000" b="0" i="1" smtClean="0">
                            <a:latin typeface="Cambria Math" panose="02040503050406030204" pitchFamily="18" charset="0"/>
                          </a:rPr>
                          <m:t>𝑇</m:t>
                        </m:r>
                      </m:den>
                    </m:f>
                    <m:r>
                      <a:rPr lang="en-US" altLang="zh-CN" sz="2000" b="0" i="1" smtClean="0">
                        <a:latin typeface="Cambria Math" panose="02040503050406030204" pitchFamily="18" charset="0"/>
                      </a:rPr>
                      <m:t>)</m:t>
                    </m:r>
                  </m:oMath>
                </a14:m>
                <a:endParaRPr lang="en-US" altLang="zh-CN" sz="2000" dirty="0"/>
              </a:p>
              <a:p>
                <a:r>
                  <a:rPr lang="zh-CN" altLang="en-US" sz="2000" dirty="0"/>
                  <a:t>查询的时候，如果询问区间完全覆盖了某个块，我们直接获取整个块的最大值而不需要遍历</a:t>
                </a:r>
                <a14:m>
                  <m:oMath xmlns:m="http://schemas.openxmlformats.org/officeDocument/2006/math">
                    <m:r>
                      <a:rPr lang="en-US" altLang="zh-CN" sz="2000" i="1" dirty="0" smtClean="0">
                        <a:latin typeface="Cambria Math" panose="02040503050406030204" pitchFamily="18" charset="0"/>
                      </a:rPr>
                      <m:t>𝑎</m:t>
                    </m:r>
                    <m:r>
                      <a:rPr lang="zh-CN" altLang="en-US" sz="2000" i="1" dirty="0">
                        <a:latin typeface="Cambria Math" panose="02040503050406030204" pitchFamily="18" charset="0"/>
                      </a:rPr>
                      <m:t>数组</m:t>
                    </m:r>
                  </m:oMath>
                </a14:m>
                <a:r>
                  <a:rPr lang="zh-CN" altLang="en-US" sz="2000" dirty="0"/>
                  <a:t>；如果询问区间仅仅与某个块有交集，直接暴力遍历</a:t>
                </a:r>
                <a14:m>
                  <m:oMath xmlns:m="http://schemas.openxmlformats.org/officeDocument/2006/math">
                    <m:r>
                      <a:rPr lang="en-US" altLang="zh-CN" sz="2000" i="1" dirty="0" smtClean="0">
                        <a:latin typeface="Cambria Math" panose="02040503050406030204" pitchFamily="18" charset="0"/>
                      </a:rPr>
                      <m:t>𝑎</m:t>
                    </m:r>
                  </m:oMath>
                </a14:m>
                <a:r>
                  <a:rPr lang="zh-CN" altLang="en-US" sz="2000" dirty="0"/>
                  <a:t>数组。</a:t>
                </a:r>
                <a:endParaRPr lang="en-US" altLang="zh-CN" sz="2000" dirty="0"/>
              </a:p>
            </p:txBody>
          </p:sp>
        </mc:Choice>
        <mc:Fallback xmlns="">
          <p:sp>
            <p:nvSpPr>
              <p:cNvPr id="3" name="内容占位符 2">
                <a:extLst>
                  <a:ext uri="{FF2B5EF4-FFF2-40B4-BE49-F238E27FC236}">
                    <a16:creationId xmlns:a16="http://schemas.microsoft.com/office/drawing/2014/main" id="{CD074A9A-7E98-416D-807C-BAD8FA8F5AE7}"/>
                  </a:ext>
                </a:extLst>
              </p:cNvPr>
              <p:cNvSpPr>
                <a:spLocks noGrp="1" noRot="1" noChangeAspect="1" noMove="1" noResize="1" noEditPoints="1" noAdjustHandles="1" noChangeArrowheads="1" noChangeShapeType="1" noTextEdit="1"/>
              </p:cNvSpPr>
              <p:nvPr>
                <p:ph idx="1"/>
              </p:nvPr>
            </p:nvSpPr>
            <p:spPr>
              <a:xfrm>
                <a:off x="1024128" y="2285999"/>
                <a:ext cx="9720073" cy="4207079"/>
              </a:xfrm>
              <a:blipFill>
                <a:blip r:embed="rId2"/>
                <a:stretch>
                  <a:fillRect l="-188" t="-1884"/>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5C445215-6346-49C3-8561-7D6F104142F6}"/>
              </a:ext>
            </a:extLst>
          </p:cNvPr>
          <p:cNvSpPr/>
          <p:nvPr/>
        </p:nvSpPr>
        <p:spPr>
          <a:xfrm>
            <a:off x="2122415" y="4337192"/>
            <a:ext cx="7594163" cy="226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9969A9C9-5F8D-496C-B89D-D3795C78527F}"/>
              </a:ext>
            </a:extLst>
          </p:cNvPr>
          <p:cNvSpPr/>
          <p:nvPr/>
        </p:nvSpPr>
        <p:spPr>
          <a:xfrm>
            <a:off x="2122416" y="4832059"/>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266597F-A1E4-40FE-8DDC-8491F7CFF764}"/>
              </a:ext>
            </a:extLst>
          </p:cNvPr>
          <p:cNvSpPr/>
          <p:nvPr/>
        </p:nvSpPr>
        <p:spPr>
          <a:xfrm>
            <a:off x="4011337" y="4832058"/>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81EC131-4310-41D0-AB6E-D28C3EE950CC}"/>
              </a:ext>
            </a:extLst>
          </p:cNvPr>
          <p:cNvSpPr/>
          <p:nvPr/>
        </p:nvSpPr>
        <p:spPr>
          <a:xfrm>
            <a:off x="5950242" y="4832058"/>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A999A60B-4871-44E1-972D-92169DC8BB6F}"/>
              </a:ext>
            </a:extLst>
          </p:cNvPr>
          <p:cNvSpPr/>
          <p:nvPr/>
        </p:nvSpPr>
        <p:spPr>
          <a:xfrm>
            <a:off x="7896168" y="4832058"/>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4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DA80B-963C-4B79-8884-ECA60040E77D}"/>
              </a:ext>
            </a:extLst>
          </p:cNvPr>
          <p:cNvSpPr>
            <a:spLocks noGrp="1"/>
          </p:cNvSpPr>
          <p:nvPr>
            <p:ph type="title"/>
          </p:nvPr>
        </p:nvSpPr>
        <p:spPr/>
        <p:txBody>
          <a:bodyPr/>
          <a:lstStyle/>
          <a:p>
            <a:r>
              <a:rPr lang="zh-CN" altLang="en-US" dirty="0"/>
              <a:t>方法</a:t>
            </a:r>
            <a:r>
              <a:rPr lang="en-US" altLang="zh-CN" dirty="0"/>
              <a:t>1</a:t>
            </a:r>
            <a:r>
              <a:rPr lang="zh-CN" altLang="en-US" dirty="0"/>
              <a:t>：分块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A134F4-FCC5-4FD0-A3BF-8CC192E92C07}"/>
                  </a:ext>
                </a:extLst>
              </p:cNvPr>
              <p:cNvSpPr>
                <a:spLocks noGrp="1"/>
              </p:cNvSpPr>
              <p:nvPr>
                <p:ph idx="1"/>
              </p:nvPr>
            </p:nvSpPr>
            <p:spPr/>
            <p:txBody>
              <a:bodyPr>
                <a:normAutofit lnSpcReduction="10000"/>
              </a:bodyPr>
              <a:lstStyle/>
              <a:p>
                <a:r>
                  <a:rPr lang="zh-CN" altLang="en-US" dirty="0"/>
                  <a:t>这个方法看上去非常暴力，我们来分析一下他的复杂度。</a:t>
                </a:r>
                <a:endParaRPr lang="en-US" altLang="zh-CN" dirty="0"/>
              </a:p>
              <a:p>
                <a:r>
                  <a:rPr lang="zh-CN" altLang="en-US" dirty="0"/>
                  <a:t>空间复杂度仍然是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zh-CN" altLang="en-US" dirty="0"/>
                  <a:t>，分块之后的块信息仅占用</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r>
                  <a:rPr lang="zh-CN" altLang="en-US" dirty="0"/>
                  <a:t>的空间。</a:t>
                </a:r>
                <a:endParaRPr lang="en-US" altLang="zh-CN" dirty="0"/>
              </a:p>
              <a:p>
                <a:r>
                  <a:rPr lang="zh-CN" altLang="en-US" dirty="0"/>
                  <a:t>时间呢？</a:t>
                </a:r>
                <a:endParaRPr lang="en-US" altLang="zh-CN" dirty="0"/>
              </a:p>
              <a:p>
                <a:r>
                  <a:rPr lang="zh-CN" altLang="en-US" dirty="0"/>
                  <a:t>操作的时间是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询问的操作次数最坏是</a:t>
                </a:r>
                <a14:m>
                  <m:oMath xmlns:m="http://schemas.openxmlformats.org/officeDocument/2006/math">
                    <m:r>
                      <a:rPr lang="en-US" altLang="zh-CN" b="0" i="0" smtClean="0">
                        <a:latin typeface="Cambria Math" panose="02040503050406030204" pitchFamily="18" charset="0"/>
                      </a:rPr>
                      <m:t>2</m:t>
                    </m:r>
                    <m:r>
                      <a:rPr lang="en-US" altLang="zh-CN" b="0" i="0"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i="1">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oMath>
                </a14:m>
                <a:r>
                  <a:rPr lang="zh-CN" altLang="en-US" dirty="0"/>
                  <a:t>，如下：</a:t>
                </a:r>
                <a:endParaRPr lang="en-US" altLang="zh-CN" dirty="0"/>
              </a:p>
              <a:p>
                <a:endParaRPr lang="en-US" altLang="zh-CN" dirty="0"/>
              </a:p>
              <a:p>
                <a:endParaRPr lang="en-US" altLang="zh-CN" dirty="0"/>
              </a:p>
              <a:p>
                <a:r>
                  <a:rPr lang="zh-CN" altLang="en-US" dirty="0"/>
                  <a:t>深色为询问区间，那么询问时间复杂度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endParaRPr lang="en-US" altLang="zh-CN" dirty="0"/>
              </a:p>
              <a:p>
                <a:r>
                  <a:rPr lang="zh-CN" altLang="en-US" dirty="0"/>
                  <a:t>总时间复杂度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D6A134F4-FCC5-4FD0-A3BF-8CC192E92C07}"/>
                  </a:ext>
                </a:extLst>
              </p:cNvPr>
              <p:cNvSpPr>
                <a:spLocks noGrp="1" noRot="1" noChangeAspect="1" noMove="1" noResize="1" noEditPoints="1" noAdjustHandles="1" noChangeArrowheads="1" noChangeShapeType="1" noTextEdit="1"/>
              </p:cNvSpPr>
              <p:nvPr>
                <p:ph idx="1"/>
              </p:nvPr>
            </p:nvSpPr>
            <p:spPr>
              <a:blipFill>
                <a:blip r:embed="rId2"/>
                <a:stretch>
                  <a:fillRect l="-313" t="-2424"/>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DB8F4299-80AF-4958-8050-41BA9C997239}"/>
              </a:ext>
            </a:extLst>
          </p:cNvPr>
          <p:cNvSpPr/>
          <p:nvPr/>
        </p:nvSpPr>
        <p:spPr>
          <a:xfrm>
            <a:off x="1921080" y="4286774"/>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F7E74506-D6E8-4FB7-90A3-22BDB84458AC}"/>
              </a:ext>
            </a:extLst>
          </p:cNvPr>
          <p:cNvSpPr/>
          <p:nvPr/>
        </p:nvSpPr>
        <p:spPr>
          <a:xfrm>
            <a:off x="3810001" y="4286773"/>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4339CDB-480C-4D06-92F8-58CC93B39EBE}"/>
              </a:ext>
            </a:extLst>
          </p:cNvPr>
          <p:cNvSpPr/>
          <p:nvPr/>
        </p:nvSpPr>
        <p:spPr>
          <a:xfrm>
            <a:off x="5748906" y="4286773"/>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F82E92C2-D9CB-479F-9F49-69A9694D8FFA}"/>
              </a:ext>
            </a:extLst>
          </p:cNvPr>
          <p:cNvSpPr/>
          <p:nvPr/>
        </p:nvSpPr>
        <p:spPr>
          <a:xfrm>
            <a:off x="7694832" y="4286773"/>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D973BFF2-5118-4501-A8CC-CF7E79FEB2EE}"/>
              </a:ext>
            </a:extLst>
          </p:cNvPr>
          <p:cNvSpPr/>
          <p:nvPr/>
        </p:nvSpPr>
        <p:spPr>
          <a:xfrm>
            <a:off x="2157033" y="4639111"/>
            <a:ext cx="7122253" cy="2516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892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7ED4D1-EB6B-4263-BF83-AB64E9D92E70}"/>
              </a:ext>
            </a:extLst>
          </p:cNvPr>
          <p:cNvSpPr>
            <a:spLocks noGrp="1"/>
          </p:cNvSpPr>
          <p:nvPr>
            <p:ph type="title"/>
          </p:nvPr>
        </p:nvSpPr>
        <p:spPr/>
        <p:txBody>
          <a:bodyPr/>
          <a:lstStyle/>
          <a:p>
            <a:r>
              <a:rPr lang="zh-CN" altLang="en-US" dirty="0"/>
              <a:t>方法</a:t>
            </a:r>
            <a:r>
              <a:rPr lang="en-US" altLang="zh-CN" dirty="0"/>
              <a:t>1</a:t>
            </a:r>
            <a:r>
              <a:rPr lang="zh-CN" altLang="en-US" dirty="0"/>
              <a:t>：分块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5D4CD3-7667-4A98-939A-53F8D0A7E1B9}"/>
                  </a:ext>
                </a:extLst>
              </p:cNvPr>
              <p:cNvSpPr>
                <a:spLocks noGrp="1"/>
              </p:cNvSpPr>
              <p:nvPr>
                <p:ph idx="1"/>
              </p:nvPr>
            </p:nvSpPr>
            <p:spPr/>
            <p:txBody>
              <a:bodyPr/>
              <a:lstStyle/>
              <a:p>
                <a:r>
                  <a:rPr lang="zh-CN" altLang="en-US" dirty="0"/>
                  <a:t>说了这么多，我们还没有说</a:t>
                </a:r>
                <a14:m>
                  <m:oMath xmlns:m="http://schemas.openxmlformats.org/officeDocument/2006/math">
                    <m:r>
                      <a:rPr lang="en-US" altLang="zh-CN" b="0" i="1" dirty="0" smtClean="0">
                        <a:latin typeface="Cambria Math" panose="02040503050406030204" pitchFamily="18" charset="0"/>
                      </a:rPr>
                      <m:t>𝑇</m:t>
                    </m:r>
                    <m:r>
                      <a:rPr lang="zh-CN" altLang="en-US" i="1" dirty="0">
                        <a:latin typeface="Cambria Math" panose="02040503050406030204" pitchFamily="18" charset="0"/>
                      </a:rPr>
                      <m:t>是</m:t>
                    </m:r>
                  </m:oMath>
                </a14:m>
                <a:r>
                  <a:rPr lang="zh-CN" altLang="en-US" dirty="0"/>
                  <a:t>多少。</a:t>
                </a:r>
                <a:endParaRPr lang="en-US" altLang="zh-CN" dirty="0"/>
              </a:p>
              <a:p>
                <a:r>
                  <a:rPr lang="zh-CN" altLang="en-US" dirty="0"/>
                  <a:t>刚刚算出来总时间复杂度</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b="0" i="1" smtClean="0">
                        <a:latin typeface="Cambria Math" panose="02040503050406030204" pitchFamily="18" charset="0"/>
                      </a:rPr>
                      <m:t>𝑚</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i="1">
                        <a:latin typeface="Cambria Math" panose="02040503050406030204" pitchFamily="18" charset="0"/>
                      </a:rPr>
                      <m:t>+</m:t>
                    </m:r>
                    <m:r>
                      <a:rPr lang="en-US" altLang="zh-CN" b="0" i="1" smtClean="0">
                        <a:latin typeface="Cambria Math" panose="02040503050406030204" pitchFamily="18" charset="0"/>
                      </a:rPr>
                      <m:t>𝑇</m:t>
                    </m:r>
                    <m:r>
                      <a:rPr lang="en-US" altLang="zh-CN" i="1">
                        <a:latin typeface="Cambria Math" panose="02040503050406030204" pitchFamily="18" charset="0"/>
                      </a:rPr>
                      <m:t>))</m:t>
                    </m:r>
                  </m:oMath>
                </a14:m>
                <a:r>
                  <a:rPr lang="zh-CN" altLang="en-US" dirty="0"/>
                  <a:t>，那么我们肯定希望它尽量小，那么当</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𝑇</m:t>
                    </m:r>
                  </m:oMath>
                </a14:m>
                <a:r>
                  <a:rPr lang="zh-CN" altLang="en-US" dirty="0"/>
                  <a:t>的时候自然是最小，毕竟根据一般不等式</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𝑎𝑏</m:t>
                          </m:r>
                        </m:e>
                      </m:rad>
                    </m:oMath>
                  </m:oMathPara>
                </a14:m>
                <a:endParaRPr lang="en-US" altLang="zh-CN" dirty="0"/>
              </a:p>
              <a:p>
                <a:r>
                  <a:rPr lang="zh-CN" altLang="en-US" dirty="0"/>
                  <a:t>有</a:t>
                </a:r>
                <a:endParaRPr lang="en-US" altLang="zh-CN" dirty="0"/>
              </a:p>
              <a:p>
                <a:pPr marL="0" indent="0">
                  <a:buNone/>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ad>
                        <m:radPr>
                          <m:degHide m:val="on"/>
                          <m:ctrlPr>
                            <a:rPr lang="en-US" altLang="zh-CN" b="0" i="1" smtClean="0">
                              <a:latin typeface="Cambria Math" panose="02040503050406030204" pitchFamily="18" charset="0"/>
                            </a:rPr>
                          </m:ctrlPr>
                        </m:radPr>
                        <m:deg/>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𝑇</m:t>
                          </m:r>
                        </m:e>
                      </m:rad>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𝑛</m:t>
                      </m:r>
                    </m:oMath>
                  </m:oMathPara>
                </a14:m>
                <a:endParaRPr lang="en-US" altLang="zh-CN" dirty="0"/>
              </a:p>
              <a:p>
                <a:pPr marL="0" indent="0">
                  <a:buNone/>
                </a:pPr>
                <a:r>
                  <a:rPr lang="zh-CN" altLang="en-US" dirty="0"/>
                  <a:t>所以取</a:t>
                </a:r>
                <a14:m>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zh-CN" altLang="en-US" i="1">
                        <a:latin typeface="Cambria Math" panose="02040503050406030204" pitchFamily="18" charset="0"/>
                      </a:rPr>
                      <m:t>时</m:t>
                    </m:r>
                  </m:oMath>
                </a14:m>
                <a:r>
                  <a:rPr lang="zh-CN" altLang="en-US" dirty="0"/>
                  <a:t>获得最时间复杂度：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BE5D4CD3-7667-4A98-939A-53F8D0A7E1B9}"/>
                  </a:ext>
                </a:extLst>
              </p:cNvPr>
              <p:cNvSpPr>
                <a:spLocks noGrp="1" noRot="1" noChangeAspect="1" noMove="1" noResize="1" noEditPoints="1" noAdjustHandles="1" noChangeArrowheads="1" noChangeShapeType="1" noTextEdit="1"/>
              </p:cNvSpPr>
              <p:nvPr>
                <p:ph idx="1"/>
              </p:nvPr>
            </p:nvSpPr>
            <p:spPr>
              <a:blipFill>
                <a:blip r:embed="rId2"/>
                <a:stretch>
                  <a:fillRect l="-1254"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617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0DFF7-FFD9-428A-A9DF-FBC92C9FC355}"/>
              </a:ext>
            </a:extLst>
          </p:cNvPr>
          <p:cNvSpPr>
            <a:spLocks noGrp="1"/>
          </p:cNvSpPr>
          <p:nvPr>
            <p:ph type="title"/>
          </p:nvPr>
        </p:nvSpPr>
        <p:spPr/>
        <p:txBody>
          <a:bodyPr/>
          <a:lstStyle/>
          <a:p>
            <a:r>
              <a:rPr lang="zh-CN" altLang="en-US" dirty="0"/>
              <a:t>分块的具体实现</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E912C14-82FA-4C9F-8D38-AB660CF3A847}"/>
                  </a:ext>
                </a:extLst>
              </p:cNvPr>
              <p:cNvSpPr>
                <a:spLocks noGrp="1"/>
              </p:cNvSpPr>
              <p:nvPr>
                <p:ph idx="1"/>
              </p:nvPr>
            </p:nvSpPr>
            <p:spPr/>
            <p:txBody>
              <a:bodyPr/>
              <a:lstStyle/>
              <a:p>
                <a:r>
                  <a:rPr lang="zh-CN" altLang="en-US" dirty="0"/>
                  <a:t>由于题目给出的</a:t>
                </a:r>
                <a14:m>
                  <m:oMath xmlns:m="http://schemas.openxmlformats.org/officeDocument/2006/math">
                    <m:r>
                      <a:rPr lang="en-US" altLang="zh-CN" i="1" dirty="0" smtClean="0">
                        <a:latin typeface="Cambria Math" panose="02040503050406030204" pitchFamily="18" charset="0"/>
                      </a:rPr>
                      <m:t>𝑛</m:t>
                    </m:r>
                    <m:r>
                      <a:rPr lang="zh-CN" altLang="en-US" i="1" dirty="0">
                        <a:latin typeface="Cambria Math" panose="02040503050406030204" pitchFamily="18" charset="0"/>
                      </a:rPr>
                      <m:t>开根</m:t>
                    </m:r>
                  </m:oMath>
                </a14:m>
                <a:r>
                  <a:rPr lang="zh-CN" altLang="en-US" dirty="0"/>
                  <a:t>后并不一定是整数，一般取块大小</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𝑛</m:t>
                            </m:r>
                          </m:e>
                        </m:rad>
                      </m:e>
                    </m:d>
                  </m:oMath>
                </a14:m>
                <a:r>
                  <a:rPr lang="zh-CN" altLang="en-US" dirty="0"/>
                  <a:t>，对序列分块并编号。一般来说，最后一个块可能会小一点。</a:t>
                </a:r>
                <a:endParaRPr lang="en-US" altLang="zh-CN" dirty="0"/>
              </a:p>
              <a:p>
                <a:endParaRPr lang="en-US" altLang="zh-CN" dirty="0"/>
              </a:p>
              <a:p>
                <a:endParaRPr lang="en-US" altLang="zh-CN" dirty="0"/>
              </a:p>
              <a:p>
                <a:endParaRPr lang="en-US" altLang="zh-CN" dirty="0"/>
              </a:p>
              <a:p>
                <a:r>
                  <a:rPr lang="zh-CN" altLang="en-US" dirty="0"/>
                  <a:t>这样分块过后我们就可以愉快地用</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b="0" i="1" smtClean="0">
                        <a:latin typeface="Cambria Math" panose="02040503050406030204" pitchFamily="18" charset="0"/>
                      </a:rPr>
                      <m:t>𝑚</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r>
                      <a:rPr lang="en-US" altLang="zh-CN" i="1">
                        <a:latin typeface="Cambria Math" panose="02040503050406030204" pitchFamily="18" charset="0"/>
                      </a:rPr>
                      <m:t>)</m:t>
                    </m:r>
                    <m:r>
                      <a:rPr lang="zh-CN" altLang="en-US" i="1" smtClean="0">
                        <a:latin typeface="Cambria Math" panose="02040503050406030204" pitchFamily="18" charset="0"/>
                      </a:rPr>
                      <m:t>解决</m:t>
                    </m:r>
                  </m:oMath>
                </a14:m>
                <a:r>
                  <a:rPr lang="zh-CN" altLang="en-US" dirty="0"/>
                  <a:t>这道题了！</a:t>
                </a:r>
                <a:endParaRPr lang="en-US" altLang="zh-CN" dirty="0"/>
              </a:p>
            </p:txBody>
          </p:sp>
        </mc:Choice>
        <mc:Fallback xmlns="">
          <p:sp>
            <p:nvSpPr>
              <p:cNvPr id="3" name="内容占位符 2">
                <a:extLst>
                  <a:ext uri="{FF2B5EF4-FFF2-40B4-BE49-F238E27FC236}">
                    <a16:creationId xmlns:a16="http://schemas.microsoft.com/office/drawing/2014/main" id="{2E912C14-82FA-4C9F-8D38-AB660CF3A847}"/>
                  </a:ext>
                </a:extLst>
              </p:cNvPr>
              <p:cNvSpPr>
                <a:spLocks noGrp="1" noRot="1" noChangeAspect="1" noMove="1" noResize="1" noEditPoints="1" noAdjustHandles="1" noChangeArrowheads="1" noChangeShapeType="1" noTextEdit="1"/>
              </p:cNvSpPr>
              <p:nvPr>
                <p:ph idx="1"/>
              </p:nvPr>
            </p:nvSpPr>
            <p:spPr>
              <a:blipFill>
                <a:blip r:embed="rId2"/>
                <a:stretch>
                  <a:fillRect l="-313" t="-1061"/>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4C21939B-0BFB-4981-B13E-DAB196D8A098}"/>
              </a:ext>
            </a:extLst>
          </p:cNvPr>
          <p:cNvSpPr/>
          <p:nvPr/>
        </p:nvSpPr>
        <p:spPr>
          <a:xfrm>
            <a:off x="1661020" y="3429000"/>
            <a:ext cx="6929307" cy="2264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A9B34C65-CBE5-42A5-A910-CC772BB55227}"/>
              </a:ext>
            </a:extLst>
          </p:cNvPr>
          <p:cNvSpPr/>
          <p:nvPr/>
        </p:nvSpPr>
        <p:spPr>
          <a:xfrm>
            <a:off x="1661021" y="3923867"/>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6" name="矩形 5">
            <a:extLst>
              <a:ext uri="{FF2B5EF4-FFF2-40B4-BE49-F238E27FC236}">
                <a16:creationId xmlns:a16="http://schemas.microsoft.com/office/drawing/2014/main" id="{755BB2F6-BF38-4D1F-BA0A-864EB10EE635}"/>
              </a:ext>
            </a:extLst>
          </p:cNvPr>
          <p:cNvSpPr/>
          <p:nvPr/>
        </p:nvSpPr>
        <p:spPr>
          <a:xfrm>
            <a:off x="3549942" y="3923866"/>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7" name="矩形 6">
            <a:extLst>
              <a:ext uri="{FF2B5EF4-FFF2-40B4-BE49-F238E27FC236}">
                <a16:creationId xmlns:a16="http://schemas.microsoft.com/office/drawing/2014/main" id="{F96A303A-6B94-4CD0-B097-D463B830C644}"/>
              </a:ext>
            </a:extLst>
          </p:cNvPr>
          <p:cNvSpPr/>
          <p:nvPr/>
        </p:nvSpPr>
        <p:spPr>
          <a:xfrm>
            <a:off x="5488847" y="3923866"/>
            <a:ext cx="1820411"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8" name="矩形 7">
            <a:extLst>
              <a:ext uri="{FF2B5EF4-FFF2-40B4-BE49-F238E27FC236}">
                <a16:creationId xmlns:a16="http://schemas.microsoft.com/office/drawing/2014/main" id="{9CCF8BFC-87E9-4D91-9B4E-8FEF4BC296AE}"/>
              </a:ext>
            </a:extLst>
          </p:cNvPr>
          <p:cNvSpPr/>
          <p:nvPr/>
        </p:nvSpPr>
        <p:spPr>
          <a:xfrm>
            <a:off x="7434774" y="3923866"/>
            <a:ext cx="1155553" cy="251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Tree>
    <p:extLst>
      <p:ext uri="{BB962C8B-B14F-4D97-AF65-F5344CB8AC3E}">
        <p14:creationId xmlns:p14="http://schemas.microsoft.com/office/powerpoint/2010/main" val="152319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24128" y="2286000"/>
                <a:ext cx="9720073" cy="4023360"/>
              </a:xfrm>
            </p:spPr>
            <p:txBody>
              <a:bodyPr>
                <a:normAutofit/>
              </a:bodyPr>
              <a:lstStyle/>
              <a:p>
                <a:pPr marL="0" indent="0">
                  <a:buNone/>
                </a:pPr>
                <a14:m>
                  <m:oMath xmlns:m="http://schemas.openxmlformats.org/officeDocument/2006/math">
                    <m:r>
                      <a:rPr lang="en-US" altLang="zh-CN" i="1" dirty="0" smtClean="0">
                        <a:latin typeface="Cambria Math" panose="02040503050406030204" pitchFamily="18" charset="0"/>
                        <a:ea typeface="+mj-ea"/>
                      </a:rPr>
                      <m:t>1</m:t>
                    </m:r>
                    <m:r>
                      <a:rPr lang="zh-CN" altLang="en-US" i="1" dirty="0">
                        <a:latin typeface="Cambria Math" panose="02040503050406030204" pitchFamily="18" charset="0"/>
                        <a:ea typeface="+mj-ea"/>
                      </a:rPr>
                      <m:t>，</m:t>
                    </m:r>
                  </m:oMath>
                </a14:m>
                <a:r>
                  <a:rPr lang="zh-CN" altLang="en-US" dirty="0">
                    <a:latin typeface="+mj-ea"/>
                    <a:ea typeface="+mj-ea"/>
                  </a:rPr>
                  <a:t>栈与队列</a:t>
                </a:r>
                <a:endParaRPr lang="en-US" altLang="zh-CN" dirty="0">
                  <a:latin typeface="+mj-ea"/>
                  <a:ea typeface="+mj-ea"/>
                </a:endParaRPr>
              </a:p>
              <a:p>
                <a:pPr marL="0" indent="0">
                  <a:buNone/>
                </a:pPr>
                <a14:m>
                  <m:oMath xmlns:m="http://schemas.openxmlformats.org/officeDocument/2006/math">
                    <m:r>
                      <a:rPr lang="en-US" altLang="zh-CN" i="1" dirty="0" smtClean="0">
                        <a:latin typeface="Cambria Math" panose="02040503050406030204" pitchFamily="18" charset="0"/>
                        <a:ea typeface="+mj-ea"/>
                      </a:rPr>
                      <m:t>2</m:t>
                    </m:r>
                    <m:r>
                      <a:rPr lang="zh-CN" altLang="en-US" i="1" dirty="0">
                        <a:latin typeface="Cambria Math" panose="02040503050406030204" pitchFamily="18" charset="0"/>
                        <a:ea typeface="+mj-ea"/>
                      </a:rPr>
                      <m:t>，</m:t>
                    </m:r>
                  </m:oMath>
                </a14:m>
                <a:r>
                  <a:rPr lang="zh-CN" altLang="en-US" dirty="0">
                    <a:latin typeface="+mj-ea"/>
                    <a:ea typeface="+mj-ea"/>
                  </a:rPr>
                  <a:t>并查集</a:t>
                </a:r>
                <a:endParaRPr lang="en-US" altLang="zh-CN" dirty="0">
                  <a:latin typeface="+mj-ea"/>
                  <a:ea typeface="+mj-ea"/>
                </a:endParaRPr>
              </a:p>
              <a:p>
                <a:pPr marL="0" indent="0">
                  <a:buNone/>
                </a:pPr>
                <a14:m>
                  <m:oMath xmlns:m="http://schemas.openxmlformats.org/officeDocument/2006/math">
                    <m:r>
                      <a:rPr lang="en-US" altLang="zh-CN" i="1" dirty="0" smtClean="0">
                        <a:latin typeface="Cambria Math" panose="02040503050406030204" pitchFamily="18" charset="0"/>
                        <a:ea typeface="+mj-ea"/>
                      </a:rPr>
                      <m:t>3</m:t>
                    </m:r>
                    <m:r>
                      <a:rPr lang="zh-CN" altLang="en-US" i="1" dirty="0">
                        <a:latin typeface="Cambria Math" panose="02040503050406030204" pitchFamily="18" charset="0"/>
                        <a:ea typeface="+mj-ea"/>
                      </a:rPr>
                      <m:t>，</m:t>
                    </m:r>
                  </m:oMath>
                </a14:m>
                <a:r>
                  <a:rPr lang="zh-CN" altLang="en-US" dirty="0">
                    <a:latin typeface="+mj-ea"/>
                    <a:ea typeface="+mj-ea"/>
                  </a:rPr>
                  <a:t>分块</a:t>
                </a:r>
                <a:endParaRPr lang="en-US" altLang="zh-CN" dirty="0">
                  <a:latin typeface="+mj-ea"/>
                  <a:ea typeface="+mj-ea"/>
                </a:endParaRPr>
              </a:p>
              <a:p>
                <a:pPr marL="0" indent="0">
                  <a:buNone/>
                </a:pPr>
                <a14:m>
                  <m:oMath xmlns:m="http://schemas.openxmlformats.org/officeDocument/2006/math">
                    <m:r>
                      <a:rPr lang="en-US" altLang="zh-CN" i="1" dirty="0" smtClean="0">
                        <a:latin typeface="Cambria Math" panose="02040503050406030204" pitchFamily="18" charset="0"/>
                        <a:ea typeface="+mj-ea"/>
                      </a:rPr>
                      <m:t>4</m:t>
                    </m:r>
                    <m:r>
                      <a:rPr lang="zh-CN" altLang="en-US" i="1" dirty="0">
                        <a:latin typeface="Cambria Math" panose="02040503050406030204" pitchFamily="18" charset="0"/>
                        <a:ea typeface="+mj-ea"/>
                      </a:rPr>
                      <m:t>，</m:t>
                    </m:r>
                  </m:oMath>
                </a14:m>
                <a:r>
                  <a:rPr lang="zh-CN" altLang="en-US" dirty="0">
                    <a:latin typeface="+mj-ea"/>
                    <a:ea typeface="+mj-ea"/>
                  </a:rPr>
                  <a:t>线段树与树状数组</a:t>
                </a:r>
                <a:endParaRPr lang="en-US" altLang="zh-CN" dirty="0">
                  <a:latin typeface="+mj-ea"/>
                  <a:ea typeface="+mj-ea"/>
                </a:endParaRPr>
              </a:p>
              <a:p>
                <a:pPr marL="0" indent="0">
                  <a:buNone/>
                </a:pPr>
                <a14:m>
                  <m:oMath xmlns:m="http://schemas.openxmlformats.org/officeDocument/2006/math">
                    <m:r>
                      <a:rPr lang="en-US" altLang="zh-CN" i="1" dirty="0" smtClean="0">
                        <a:latin typeface="Cambria Math" panose="02040503050406030204" pitchFamily="18" charset="0"/>
                        <a:ea typeface="+mj-ea"/>
                      </a:rPr>
                      <m:t>5</m:t>
                    </m:r>
                    <m:r>
                      <a:rPr lang="zh-CN" altLang="en-US" i="1" dirty="0">
                        <a:latin typeface="Cambria Math" panose="02040503050406030204" pitchFamily="18" charset="0"/>
                        <a:ea typeface="+mj-ea"/>
                      </a:rPr>
                      <m:t>，</m:t>
                    </m:r>
                  </m:oMath>
                </a14:m>
                <a:r>
                  <a:rPr lang="zh-CN" altLang="en-US" dirty="0">
                    <a:latin typeface="+mj-ea"/>
                    <a:ea typeface="+mj-ea"/>
                  </a:rPr>
                  <a:t>主席树</a:t>
                </a:r>
                <a:endParaRPr lang="en-US" altLang="zh-CN" dirty="0">
                  <a:latin typeface="+mj-ea"/>
                  <a:ea typeface="+mj-ea"/>
                </a:endParaRPr>
              </a:p>
              <a:p>
                <a:pPr marL="0" indent="0">
                  <a:buNone/>
                </a:pPr>
                <a14:m>
                  <m:oMath xmlns:m="http://schemas.openxmlformats.org/officeDocument/2006/math">
                    <m:sSup>
                      <m:sSupPr>
                        <m:ctrlPr>
                          <a:rPr lang="en-US" altLang="zh-CN" b="0" i="1" dirty="0" smtClean="0">
                            <a:latin typeface="Cambria Math" panose="02040503050406030204" pitchFamily="18" charset="0"/>
                            <a:ea typeface="+mj-ea"/>
                          </a:rPr>
                        </m:ctrlPr>
                      </m:sSupPr>
                      <m:e>
                        <m:r>
                          <a:rPr lang="en-US" altLang="zh-CN" i="1" dirty="0" smtClean="0">
                            <a:latin typeface="Cambria Math" panose="02040503050406030204" pitchFamily="18" charset="0"/>
                            <a:ea typeface="+mj-ea"/>
                          </a:rPr>
                          <m:t>6</m:t>
                        </m:r>
                      </m:e>
                      <m:sup>
                        <m:r>
                          <a:rPr lang="en-US" altLang="zh-CN" b="0" i="1" dirty="0" smtClean="0">
                            <a:latin typeface="Cambria Math" panose="02040503050406030204" pitchFamily="18" charset="0"/>
                            <a:ea typeface="+mj-ea"/>
                          </a:rPr>
                          <m:t>∗</m:t>
                        </m:r>
                      </m:sup>
                    </m:sSup>
                    <m:r>
                      <a:rPr lang="zh-CN" altLang="en-US" i="1" dirty="0" smtClean="0">
                        <a:latin typeface="Cambria Math" panose="02040503050406030204" pitchFamily="18" charset="0"/>
                        <a:ea typeface="+mj-ea"/>
                      </a:rPr>
                      <m:t>，</m:t>
                    </m:r>
                  </m:oMath>
                </a14:m>
                <a:r>
                  <a:rPr lang="zh-CN" altLang="en-US" dirty="0">
                    <a:latin typeface="+mj-ea"/>
                    <a:ea typeface="+mj-ea"/>
                  </a:rPr>
                  <a:t>平衡树</a:t>
                </a:r>
                <a:endParaRPr lang="en-US" altLang="zh-CN" dirty="0">
                  <a:latin typeface="+mj-ea"/>
                  <a:ea typeface="+mj-ea"/>
                </a:endParaRPr>
              </a:p>
              <a:p>
                <a:pPr marL="0" indent="0">
                  <a:buNone/>
                </a:pPr>
                <a14:m>
                  <m:oMath xmlns:m="http://schemas.openxmlformats.org/officeDocument/2006/math">
                    <m:sSup>
                      <m:sSupPr>
                        <m:ctrlPr>
                          <a:rPr lang="en-US" altLang="zh-CN" b="0" i="1" dirty="0" smtClean="0">
                            <a:latin typeface="Cambria Math" panose="02040503050406030204" pitchFamily="18" charset="0"/>
                            <a:ea typeface="+mj-ea"/>
                          </a:rPr>
                        </m:ctrlPr>
                      </m:sSupPr>
                      <m:e>
                        <m:r>
                          <a:rPr lang="en-US" altLang="zh-CN" i="1" dirty="0" smtClean="0">
                            <a:latin typeface="Cambria Math" panose="02040503050406030204" pitchFamily="18" charset="0"/>
                            <a:ea typeface="+mj-ea"/>
                          </a:rPr>
                          <m:t>7</m:t>
                        </m:r>
                      </m:e>
                      <m:sup>
                        <m:r>
                          <a:rPr lang="en-US" altLang="zh-CN" b="0" i="1" dirty="0" smtClean="0">
                            <a:latin typeface="Cambria Math" panose="02040503050406030204" pitchFamily="18" charset="0"/>
                            <a:ea typeface="+mj-ea"/>
                          </a:rPr>
                          <m:t>∗</m:t>
                        </m:r>
                      </m:sup>
                    </m:sSup>
                  </m:oMath>
                </a14:m>
                <a:r>
                  <a:rPr lang="zh-CN" altLang="en-US" dirty="0">
                    <a:latin typeface="+mj-ea"/>
                    <a:ea typeface="+mj-ea"/>
                  </a:rPr>
                  <a:t>，树链剖分</a:t>
                </a:r>
                <a:endParaRPr lang="en-US" altLang="zh-CN" dirty="0">
                  <a:latin typeface="+mj-ea"/>
                  <a:ea typeface="+mj-ea"/>
                </a:endParaRPr>
              </a:p>
              <a:p>
                <a:pPr marL="0" indent="0">
                  <a:buNone/>
                </a:pPr>
                <a:r>
                  <a:rPr lang="en-US" altLang="zh-CN" dirty="0">
                    <a:latin typeface="+mj-ea"/>
                    <a:ea typeface="+mj-ea"/>
                  </a:rPr>
                  <a:t>*</a:t>
                </a:r>
                <a:r>
                  <a:rPr lang="zh-CN" altLang="en-US" dirty="0">
                    <a:latin typeface="+mj-ea"/>
                    <a:ea typeface="+mj-ea"/>
                  </a:rPr>
                  <a:t>为选讲内容，另有备用内容</a:t>
                </a:r>
                <a14:m>
                  <m:oMath xmlns:m="http://schemas.openxmlformats.org/officeDocument/2006/math">
                    <m:r>
                      <a:rPr lang="en-US" altLang="zh-CN" b="0" i="1" smtClean="0">
                        <a:latin typeface="Cambria Math" panose="02040503050406030204" pitchFamily="18" charset="0"/>
                        <a:ea typeface="+mj-ea"/>
                      </a:rPr>
                      <m:t>𝑡𝑟𝑒𝑎𝑝</m:t>
                    </m:r>
                  </m:oMath>
                </a14:m>
                <a:r>
                  <a:rPr lang="zh-CN" altLang="en-US" dirty="0">
                    <a:latin typeface="+mj-ea"/>
                    <a:ea typeface="+mj-ea"/>
                  </a:rPr>
                  <a:t>时间复杂度的证明，和几道备用习题</a:t>
                </a:r>
                <a:endParaRPr lang="en-US" altLang="zh-CN" dirty="0">
                  <a:latin typeface="+mj-ea"/>
                  <a:ea typeface="+mj-ea"/>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24128" y="2286000"/>
                <a:ext cx="9720073" cy="4023360"/>
              </a:xfrm>
              <a:blipFill>
                <a:blip r:embed="rId2"/>
                <a:stretch>
                  <a:fillRect l="-1254" t="-181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749EE3-261A-410E-946A-EACC1E4797E0}"/>
              </a:ext>
            </a:extLst>
          </p:cNvPr>
          <p:cNvSpPr>
            <a:spLocks noGrp="1"/>
          </p:cNvSpPr>
          <p:nvPr>
            <p:ph type="title"/>
          </p:nvPr>
        </p:nvSpPr>
        <p:spPr>
          <a:xfrm>
            <a:off x="1024128" y="585216"/>
            <a:ext cx="9720072" cy="1499616"/>
          </a:xfrm>
        </p:spPr>
        <p:txBody>
          <a:bodyPr/>
          <a:lstStyle/>
          <a:p>
            <a:r>
              <a:rPr lang="zh-CN" altLang="en-US" dirty="0"/>
              <a:t>分块：总结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3B0F3F4-A73F-44F3-9682-49F775314CFE}"/>
                  </a:ext>
                </a:extLst>
              </p:cNvPr>
              <p:cNvSpPr>
                <a:spLocks noGrp="1"/>
              </p:cNvSpPr>
              <p:nvPr>
                <p:ph idx="1"/>
              </p:nvPr>
            </p:nvSpPr>
            <p:spPr/>
            <p:txBody>
              <a:bodyPr>
                <a:noAutofit/>
              </a:bodyPr>
              <a:lstStyle/>
              <a:p>
                <a:r>
                  <a:rPr lang="zh-CN" altLang="en-US" sz="2400" dirty="0"/>
                  <a:t>分块其实不太算一种数据结构，更多的是一种思想方法。在这个做法里，我们对原来操作与询问时间复杂度做了一个均衡，把</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zh-CN" altLang="en-US" sz="2400" i="1">
                        <a:latin typeface="Cambria Math" panose="02040503050406030204" pitchFamily="18" charset="0"/>
                      </a:rPr>
                      <m:t>与</m:t>
                    </m:r>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𝑛𝑚</m:t>
                    </m:r>
                    <m:r>
                      <a:rPr lang="en-US" altLang="zh-CN" sz="2400" b="0" i="1" smtClean="0">
                        <a:latin typeface="Cambria Math" panose="02040503050406030204" pitchFamily="18" charset="0"/>
                      </a:rPr>
                      <m:t>)</m:t>
                    </m:r>
                  </m:oMath>
                </a14:m>
                <a:r>
                  <a:rPr lang="zh-CN" altLang="en-US" sz="2400" dirty="0"/>
                  <a:t>，均衡至均为</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𝑛</m:t>
                        </m:r>
                      </m:e>
                    </m:rad>
                    <m:r>
                      <a:rPr lang="en-US" altLang="zh-CN" sz="2400" b="0" i="1" smtClean="0">
                        <a:latin typeface="Cambria Math" panose="02040503050406030204" pitchFamily="18" charset="0"/>
                      </a:rPr>
                      <m:t>)</m:t>
                    </m:r>
                  </m:oMath>
                </a14:m>
                <a:r>
                  <a:rPr lang="zh-CN" altLang="en-US" sz="2400" dirty="0"/>
                  <a:t>。</a:t>
                </a:r>
                <a:endParaRPr lang="en-US" altLang="zh-CN" sz="2400" dirty="0"/>
              </a:p>
              <a:p>
                <a:r>
                  <a:rPr lang="zh-CN" altLang="en-US" sz="2400" dirty="0"/>
                  <a:t>事实上，分块就是这样一种思想，降低高效处理的效率，提升低效处理效率，使他们达到和谐。这是因为，一个算法的速度是由最慢的操作的速度决定的。</a:t>
                </a:r>
                <a:endParaRPr lang="en-US" altLang="zh-CN" sz="2400" dirty="0"/>
              </a:p>
              <a:p>
                <a:r>
                  <a:rPr lang="zh-CN" altLang="en-US" sz="2400" dirty="0"/>
                  <a:t>注意到刚刚我们分析时间复杂度的时候，多次提到了块数</a:t>
                </a:r>
                <a14:m>
                  <m:oMath xmlns:m="http://schemas.openxmlformats.org/officeDocument/2006/math">
                    <m:r>
                      <a:rPr lang="en-US" altLang="zh-CN" sz="2400" b="0" i="1" smtClean="0">
                        <a:latin typeface="Cambria Math" panose="02040503050406030204" pitchFamily="18" charset="0"/>
                      </a:rPr>
                      <m:t>𝑇</m:t>
                    </m:r>
                  </m:oMath>
                </a14:m>
                <a:r>
                  <a:rPr lang="zh-CN" altLang="en-US" sz="2400" dirty="0"/>
                  <a:t>，并严格分析了它的取值。搞这么麻烦是因为，在实际应用中，由于有的题目查询一个块和查询单个元素的时间并不相同，在均衡复杂度的时候要用</a:t>
                </a:r>
                <a14:m>
                  <m:oMath xmlns:m="http://schemas.openxmlformats.org/officeDocument/2006/math">
                    <m:r>
                      <a:rPr lang="en-US" altLang="zh-CN" sz="2400" b="0" i="1" smtClean="0">
                        <a:latin typeface="Cambria Math" panose="02040503050406030204" pitchFamily="18" charset="0"/>
                      </a:rPr>
                      <m:t>𝑇</m:t>
                    </m:r>
                  </m:oMath>
                </a14:m>
                <a:r>
                  <a:rPr lang="zh-CN" altLang="en-US" sz="2400" dirty="0"/>
                  <a:t>严谨地分析。</a:t>
                </a:r>
                <a:endParaRPr lang="en-US" altLang="zh-CN" sz="2400" dirty="0"/>
              </a:p>
            </p:txBody>
          </p:sp>
        </mc:Choice>
        <mc:Fallback xmlns="">
          <p:sp>
            <p:nvSpPr>
              <p:cNvPr id="3" name="内容占位符 2">
                <a:extLst>
                  <a:ext uri="{FF2B5EF4-FFF2-40B4-BE49-F238E27FC236}">
                    <a16:creationId xmlns:a16="http://schemas.microsoft.com/office/drawing/2014/main" id="{13B0F3F4-A73F-44F3-9682-49F775314CFE}"/>
                  </a:ext>
                </a:extLst>
              </p:cNvPr>
              <p:cNvSpPr>
                <a:spLocks noGrp="1" noRot="1" noChangeAspect="1" noMove="1" noResize="1" noEditPoints="1" noAdjustHandles="1" noChangeArrowheads="1" noChangeShapeType="1" noTextEdit="1"/>
              </p:cNvSpPr>
              <p:nvPr>
                <p:ph idx="1"/>
              </p:nvPr>
            </p:nvSpPr>
            <p:spPr>
              <a:blipFill>
                <a:blip r:embed="rId2"/>
                <a:stretch>
                  <a:fillRect l="-502" t="-1970" r="-36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098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00B3F-6F49-45C4-BBC1-33E1344391E2}"/>
              </a:ext>
            </a:extLst>
          </p:cNvPr>
          <p:cNvSpPr>
            <a:spLocks noGrp="1"/>
          </p:cNvSpPr>
          <p:nvPr>
            <p:ph type="title"/>
          </p:nvPr>
        </p:nvSpPr>
        <p:spPr/>
        <p:txBody>
          <a:bodyPr/>
          <a:lstStyle/>
          <a:p>
            <a:r>
              <a:rPr lang="zh-CN" altLang="en-US" dirty="0"/>
              <a:t>再看一遍题目</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0A96C65-A0C5-48F8-9FF1-F3BC7991C6D7}"/>
                  </a:ext>
                </a:extLst>
              </p:cNvPr>
              <p:cNvSpPr>
                <a:spLocks noGrp="1"/>
              </p:cNvSpPr>
              <p:nvPr>
                <p:ph idx="1"/>
              </p:nvPr>
            </p:nvSpPr>
            <p:spPr/>
            <p:txBody>
              <a:bodyPr/>
              <a:lstStyle/>
              <a:p>
                <a:r>
                  <a:rPr lang="zh-CN" altLang="en-US" dirty="0"/>
                  <a:t>给你一个数列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t>，同时有</a:t>
                </a:r>
                <a14:m>
                  <m:oMath xmlns:m="http://schemas.openxmlformats.org/officeDocument/2006/math">
                    <m:r>
                      <a:rPr lang="en-US" altLang="zh-CN" b="0" i="1" smtClean="0">
                        <a:latin typeface="Cambria Math" panose="02040503050406030204" pitchFamily="18" charset="0"/>
                      </a:rPr>
                      <m:t>𝑚</m:t>
                    </m:r>
                  </m:oMath>
                </a14:m>
                <a:r>
                  <a:rPr lang="zh-CN" altLang="en-US" dirty="0"/>
                  <a:t>个操作，操作分两种：</a:t>
                </a:r>
                <a:endParaRPr lang="en-US" altLang="zh-CN" dirty="0"/>
              </a:p>
              <a:p>
                <a14:m>
                  <m:oMath xmlns:m="http://schemas.openxmlformats.org/officeDocument/2006/math">
                    <m:r>
                      <a:rPr lang="en-US" altLang="zh-CN" b="0" i="1" smtClean="0">
                        <a:latin typeface="Cambria Math" panose="02040503050406030204" pitchFamily="18" charset="0"/>
                      </a:rPr>
                      <m:t>1 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zh-CN" altLang="en-US" i="1">
                        <a:latin typeface="Cambria Math" panose="02040503050406030204" pitchFamily="18" charset="0"/>
                      </a:rPr>
                      <m:t>表示</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oMath>
                </a14:m>
                <a:endParaRPr lang="en-US" altLang="zh-CN" b="0" dirty="0"/>
              </a:p>
              <a:p>
                <a14:m>
                  <m:oMath xmlns:m="http://schemas.openxmlformats.org/officeDocument/2006/math">
                    <m:r>
                      <a:rPr lang="en-US" altLang="zh-CN" b="0" i="1" smtClean="0">
                        <a:latin typeface="Cambria Math" panose="02040503050406030204" pitchFamily="18" charset="0"/>
                      </a:rPr>
                      <m:t>2 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en-US" altLang="zh-CN" b="0" i="1" smtClean="0">
                        <a:latin typeface="Cambria Math" panose="02040503050406030204" pitchFamily="18" charset="0"/>
                      </a:rPr>
                      <m:t> </m:t>
                    </m:r>
                  </m:oMath>
                </a14:m>
                <a:r>
                  <a:rPr lang="zh-CN" altLang="en-US" dirty="0"/>
                  <a:t>表示询问</a:t>
                </a:r>
                <a14:m>
                  <m:oMath xmlns:m="http://schemas.openxmlformats.org/officeDocument/2006/math">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oMath>
                </a14:m>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60A96C65-A0C5-48F8-9FF1-F3BC7991C6D7}"/>
                  </a:ext>
                </a:extLst>
              </p:cNvPr>
              <p:cNvSpPr>
                <a:spLocks noGrp="1" noRot="1" noChangeAspect="1" noMove="1" noResize="1" noEditPoints="1" noAdjustHandles="1" noChangeArrowheads="1" noChangeShapeType="1" noTextEdit="1"/>
              </p:cNvSpPr>
              <p:nvPr>
                <p:ph idx="1"/>
              </p:nvPr>
            </p:nvSpPr>
            <p:spPr>
              <a:blipFill>
                <a:blip r:embed="rId2"/>
                <a:stretch>
                  <a:fillRect l="-1254"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7825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69F77-CCA6-4FE7-A9A5-6A2A8E9D627F}"/>
              </a:ext>
            </a:extLst>
          </p:cNvPr>
          <p:cNvSpPr>
            <a:spLocks noGrp="1"/>
          </p:cNvSpPr>
          <p:nvPr>
            <p:ph type="title"/>
          </p:nvPr>
        </p:nvSpPr>
        <p:spPr/>
        <p:txBody>
          <a:bodyPr/>
          <a:lstStyle/>
          <a:p>
            <a:r>
              <a:rPr lang="zh-CN" altLang="en-US" dirty="0"/>
              <a:t>方法</a:t>
            </a:r>
            <a:r>
              <a:rPr lang="en-US" altLang="zh-CN" dirty="0"/>
              <a:t>2</a:t>
            </a:r>
            <a:r>
              <a:rPr lang="zh-CN" altLang="en-US" dirty="0"/>
              <a:t>：线段树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377F20-5186-4312-8EF5-C4313DE272A5}"/>
                  </a:ext>
                </a:extLst>
              </p:cNvPr>
              <p:cNvSpPr>
                <a:spLocks noGrp="1"/>
              </p:cNvSpPr>
              <p:nvPr>
                <p:ph idx="1"/>
              </p:nvPr>
            </p:nvSpPr>
            <p:spPr/>
            <p:txBody>
              <a:bodyPr/>
              <a:lstStyle/>
              <a:p>
                <a:r>
                  <a:rPr lang="zh-CN" altLang="en-US" dirty="0"/>
                  <a:t>上面介绍了分块的做法，</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b="0" i="1" smtClean="0">
                        <a:latin typeface="Cambria Math" panose="02040503050406030204" pitchFamily="18" charset="0"/>
                      </a:rPr>
                      <m:t>𝑚</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𝑛</m:t>
                        </m:r>
                      </m:e>
                    </m:rad>
                    <m:r>
                      <a:rPr lang="en-US" altLang="zh-CN" i="1">
                        <a:latin typeface="Cambria Math" panose="02040503050406030204" pitchFamily="18" charset="0"/>
                      </a:rPr>
                      <m:t>)</m:t>
                    </m:r>
                  </m:oMath>
                </a14:m>
                <a:r>
                  <a:rPr lang="zh-CN" altLang="en-US" dirty="0"/>
                  <a:t>，不是很快，下面将介绍</a:t>
                </a:r>
                <a14:m>
                  <m:oMath xmlns:m="http://schemas.openxmlformats.org/officeDocument/2006/math">
                    <m:r>
                      <a:rPr lang="en-US" altLang="zh-CN" i="1">
                        <a:latin typeface="Cambria Math" panose="02040503050406030204" pitchFamily="18" charset="0"/>
                      </a:rPr>
                      <m:t>𝑂</m:t>
                    </m:r>
                    <m:r>
                      <a:rPr lang="en-US" altLang="zh-CN" i="1">
                        <a:latin typeface="Cambria Math" panose="02040503050406030204" pitchFamily="18" charset="0"/>
                      </a:rPr>
                      <m:t>(</m:t>
                    </m:r>
                    <m:r>
                      <a:rPr lang="en-US" altLang="zh-CN" b="0" i="1" smtClean="0">
                        <a:latin typeface="Cambria Math" panose="02040503050406030204" pitchFamily="18" charset="0"/>
                      </a:rPr>
                      <m:t>𝑚</m:t>
                    </m:r>
                    <m:r>
                      <a:rPr lang="en-US" altLang="zh-CN" i="1">
                        <a:latin typeface="Cambria Math" panose="02040503050406030204" pitchFamily="18" charset="0"/>
                      </a:rPr>
                      <m:t>𝑙𝑜𝑔𝑛</m:t>
                    </m:r>
                    <m:r>
                      <a:rPr lang="en-US" altLang="zh-CN" i="1">
                        <a:latin typeface="Cambria Math" panose="02040503050406030204" pitchFamily="18" charset="0"/>
                      </a:rPr>
                      <m:t>)</m:t>
                    </m:r>
                    <m:r>
                      <a:rPr lang="zh-CN" altLang="en-US" i="1">
                        <a:latin typeface="Cambria Math" panose="02040503050406030204" pitchFamily="18" charset="0"/>
                      </a:rPr>
                      <m:t>的</m:t>
                    </m:r>
                  </m:oMath>
                </a14:m>
                <a:r>
                  <a:rPr lang="zh-CN" altLang="en-US" dirty="0"/>
                  <a:t>线段树做法。</a:t>
                </a:r>
                <a:endParaRPr lang="en-US" altLang="zh-CN" dirty="0"/>
              </a:p>
              <a:p>
                <a:r>
                  <a:rPr lang="zh-CN" altLang="en-US" dirty="0"/>
                  <a:t>线段树是数据结构中最经典的一种，他的变形很多，也能支持非常多的操作，适用于区间操作。</a:t>
                </a:r>
                <a:endParaRPr lang="en-US" altLang="zh-CN" dirty="0"/>
              </a:p>
              <a:p>
                <a:r>
                  <a:rPr lang="zh-CN" altLang="en-US" dirty="0"/>
                  <a:t>在介绍完最简单的线段树后，我们将思考原例题的进阶版，并增加线段树的功能。</a:t>
                </a:r>
                <a:endParaRPr lang="en-US" altLang="zh-CN" dirty="0"/>
              </a:p>
            </p:txBody>
          </p:sp>
        </mc:Choice>
        <mc:Fallback xmlns="">
          <p:sp>
            <p:nvSpPr>
              <p:cNvPr id="3" name="内容占位符 2">
                <a:extLst>
                  <a:ext uri="{FF2B5EF4-FFF2-40B4-BE49-F238E27FC236}">
                    <a16:creationId xmlns:a16="http://schemas.microsoft.com/office/drawing/2014/main" id="{63377F20-5186-4312-8EF5-C4313DE272A5}"/>
                  </a:ext>
                </a:extLst>
              </p:cNvPr>
              <p:cNvSpPr>
                <a:spLocks noGrp="1" noRot="1" noChangeAspect="1" noMove="1" noResize="1" noEditPoints="1" noAdjustHandles="1" noChangeArrowheads="1" noChangeShapeType="1" noTextEdit="1"/>
              </p:cNvSpPr>
              <p:nvPr>
                <p:ph idx="1"/>
              </p:nvPr>
            </p:nvSpPr>
            <p:spPr>
              <a:blipFill>
                <a:blip r:embed="rId2"/>
                <a:stretch>
                  <a:fillRect l="-313" t="-1667"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486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83D183-4196-44DD-9DA0-C627C74B67B0}"/>
              </a:ext>
            </a:extLst>
          </p:cNvPr>
          <p:cNvSpPr>
            <a:spLocks noGrp="1"/>
          </p:cNvSpPr>
          <p:nvPr>
            <p:ph type="title"/>
          </p:nvPr>
        </p:nvSpPr>
        <p:spPr/>
        <p:txBody>
          <a:bodyPr/>
          <a:lstStyle/>
          <a:p>
            <a:r>
              <a:rPr lang="zh-CN" altLang="en-US" dirty="0"/>
              <a:t>线段树的结构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8D50B7-214D-4106-A75E-CBEB3F2AA98C}"/>
                  </a:ext>
                </a:extLst>
              </p:cNvPr>
              <p:cNvSpPr>
                <a:spLocks noGrp="1"/>
              </p:cNvSpPr>
              <p:nvPr>
                <p:ph idx="1"/>
              </p:nvPr>
            </p:nvSpPr>
            <p:spPr/>
            <p:txBody>
              <a:bodyPr>
                <a:normAutofit/>
              </a:bodyPr>
              <a:lstStyle/>
              <a:p>
                <a:r>
                  <a:rPr lang="zh-CN" altLang="en-US" dirty="0"/>
                  <a:t>线段树是一棵二叉树，每个结点有自己的编号，而且储存了一个区间的信息（最值，区间和</a:t>
                </a:r>
                <a:r>
                  <a:rPr lang="en-US" altLang="zh-CN" dirty="0"/>
                  <a:t>…</a:t>
                </a:r>
                <a:r>
                  <a:rPr lang="zh-CN" altLang="en-US" dirty="0"/>
                  <a:t>）</a:t>
                </a:r>
              </a:p>
              <a:p>
                <a:r>
                  <a:rPr lang="zh-CN" altLang="en-US" dirty="0"/>
                  <a:t>首先根结点表示整个区间</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endParaRPr lang="en-US" altLang="zh-CN" dirty="0"/>
              </a:p>
              <a:p>
                <a:r>
                  <a:rPr lang="zh-CN" altLang="en-US" dirty="0"/>
                  <a:t>如果某个结点区间</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𝑅</m:t>
                    </m:r>
                    <m:r>
                      <a:rPr lang="en-US" altLang="zh-CN" i="1" dirty="0" smtClean="0">
                        <a:latin typeface="Cambria Math" panose="02040503050406030204" pitchFamily="18" charset="0"/>
                      </a:rPr>
                      <m:t>]</m:t>
                    </m:r>
                  </m:oMath>
                </a14:m>
                <a:r>
                  <a:rPr lang="zh-CN" altLang="en-US" dirty="0"/>
                  <a:t>不能再分，则该结点为叶节点</a:t>
                </a:r>
              </a:p>
              <a:p>
                <a:r>
                  <a:rPr lang="zh-CN" altLang="en-US" dirty="0"/>
                  <a:t>否则以</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𝑅</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m:t>
                    </m:r>
                  </m:oMath>
                </a14:m>
                <a:r>
                  <a:rPr lang="zh-CN" altLang="en-US" dirty="0"/>
                  <a:t>构造出左子树</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𝐿</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𝑅</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2</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𝑅</m:t>
                    </m:r>
                    <m:r>
                      <a:rPr lang="en-US" altLang="zh-CN" i="1" dirty="0" smtClean="0">
                        <a:latin typeface="Cambria Math" panose="02040503050406030204" pitchFamily="18" charset="0"/>
                      </a:rPr>
                      <m:t>]</m:t>
                    </m:r>
                  </m:oMath>
                </a14:m>
                <a:r>
                  <a:rPr lang="zh-CN" altLang="en-US" dirty="0"/>
                  <a:t>构造出右子树</a:t>
                </a:r>
              </a:p>
            </p:txBody>
          </p:sp>
        </mc:Choice>
        <mc:Fallback xmlns="">
          <p:sp>
            <p:nvSpPr>
              <p:cNvPr id="3" name="内容占位符 2">
                <a:extLst>
                  <a:ext uri="{FF2B5EF4-FFF2-40B4-BE49-F238E27FC236}">
                    <a16:creationId xmlns:a16="http://schemas.microsoft.com/office/drawing/2014/main" id="{EB8D50B7-214D-4106-A75E-CBEB3F2AA98C}"/>
                  </a:ext>
                </a:extLst>
              </p:cNvPr>
              <p:cNvSpPr>
                <a:spLocks noGrp="1" noRot="1" noChangeAspect="1" noMove="1" noResize="1" noEditPoints="1" noAdjustHandles="1" noChangeArrowheads="1" noChangeShapeType="1" noTextEdit="1"/>
              </p:cNvSpPr>
              <p:nvPr>
                <p:ph idx="1"/>
              </p:nvPr>
            </p:nvSpPr>
            <p:spPr>
              <a:blipFill>
                <a:blip r:embed="rId2"/>
                <a:stretch>
                  <a:fillRect l="-313"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713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59D5B6-85B0-4F2B-9556-233EC77CBAE3}"/>
              </a:ext>
            </a:extLst>
          </p:cNvPr>
          <p:cNvSpPr>
            <a:spLocks noGrp="1"/>
          </p:cNvSpPr>
          <p:nvPr>
            <p:ph type="title"/>
          </p:nvPr>
        </p:nvSpPr>
        <p:spPr/>
        <p:txBody>
          <a:bodyPr/>
          <a:lstStyle/>
          <a:p>
            <a:r>
              <a:rPr lang="zh-CN" altLang="en-US" dirty="0"/>
              <a:t>线段树的储存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E12F107-EDED-4797-A42A-1BC9B2751029}"/>
                  </a:ext>
                </a:extLst>
              </p:cNvPr>
              <p:cNvSpPr>
                <a:spLocks noGrp="1"/>
              </p:cNvSpPr>
              <p:nvPr>
                <p:ph idx="1"/>
              </p:nvPr>
            </p:nvSpPr>
            <p:spPr/>
            <p:txBody>
              <a:bodyPr/>
              <a:lstStyle/>
              <a:p>
                <a:r>
                  <a:rPr lang="zh-CN" altLang="en-US" dirty="0"/>
                  <a:t>我们开一个数组</a:t>
                </a:r>
                <a14:m>
                  <m:oMath xmlns:m="http://schemas.openxmlformats.org/officeDocument/2006/math">
                    <m:r>
                      <a:rPr lang="en-US" altLang="zh-CN" b="0" i="1" smtClean="0">
                        <a:latin typeface="Cambria Math" panose="02040503050406030204" pitchFamily="18" charset="0"/>
                      </a:rPr>
                      <m:t>𝑡𝑟𝑒𝑒</m:t>
                    </m:r>
                  </m:oMath>
                </a14:m>
                <a:r>
                  <a:rPr lang="zh-CN" altLang="en-US" dirty="0"/>
                  <a:t>存放线段树的节点信息，节点的编号方式一般采用完全二叉树的编号方式，如果父节点编号为</a:t>
                </a:r>
                <a14:m>
                  <m:oMath xmlns:m="http://schemas.openxmlformats.org/officeDocument/2006/math">
                    <m:r>
                      <a:rPr lang="en-US" altLang="zh-CN" i="1" dirty="0">
                        <a:latin typeface="Cambria Math" panose="02040503050406030204" pitchFamily="18" charset="0"/>
                      </a:rPr>
                      <m:t>𝑥</m:t>
                    </m:r>
                  </m:oMath>
                </a14:m>
                <a:r>
                  <a:rPr lang="zh-CN" altLang="en-US" dirty="0"/>
                  <a:t>，则左儿子</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∗2</m:t>
                    </m:r>
                  </m:oMath>
                </a14:m>
                <a:r>
                  <a:rPr lang="zh-CN" altLang="en-US" dirty="0"/>
                  <a:t>，右儿子</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∗2+1</m:t>
                    </m:r>
                    <m:r>
                      <a:rPr lang="zh-CN" altLang="en-US" i="1" smtClean="0">
                        <a:latin typeface="Cambria Math" panose="02040503050406030204" pitchFamily="18" charset="0"/>
                      </a:rPr>
                      <m:t>。</m:t>
                    </m:r>
                  </m:oMath>
                </a14:m>
                <a:r>
                  <a:rPr lang="zh-CN" altLang="en-US" dirty="0"/>
                  <a:t>特别的，根为</a:t>
                </a:r>
                <a14:m>
                  <m:oMath xmlns:m="http://schemas.openxmlformats.org/officeDocument/2006/math">
                    <m:r>
                      <a:rPr lang="en-US" altLang="zh-CN" i="1" dirty="0" smtClean="0">
                        <a:latin typeface="Cambria Math" panose="02040503050406030204" pitchFamily="18" charset="0"/>
                      </a:rPr>
                      <m:t>1</m:t>
                    </m:r>
                  </m:oMath>
                </a14:m>
                <a:r>
                  <a:rPr lang="en-US" altLang="zh-CN" dirty="0"/>
                  <a:t>.</a:t>
                </a:r>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FE12F107-EDED-4797-A42A-1BC9B2751029}"/>
                  </a:ext>
                </a:extLst>
              </p:cNvPr>
              <p:cNvSpPr>
                <a:spLocks noGrp="1" noRot="1" noChangeAspect="1" noMove="1" noResize="1" noEditPoints="1" noAdjustHandles="1" noChangeArrowheads="1" noChangeShapeType="1" noTextEdit="1"/>
              </p:cNvSpPr>
              <p:nvPr>
                <p:ph idx="1"/>
              </p:nvPr>
            </p:nvSpPr>
            <p:spPr>
              <a:blipFill>
                <a:blip r:embed="rId2"/>
                <a:stretch>
                  <a:fillRect l="-313" t="-1818" r="-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4BCF6D6-6E98-4FED-90DD-505A074AD3C2}"/>
                  </a:ext>
                </a:extLst>
              </p:cNvPr>
              <p:cNvSpPr/>
              <p:nvPr/>
            </p:nvSpPr>
            <p:spPr>
              <a:xfrm>
                <a:off x="2512497" y="3748110"/>
                <a:ext cx="1350628"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[1,6]</m:t>
                      </m:r>
                    </m:oMath>
                  </m:oMathPara>
                </a14:m>
                <a:endParaRPr lang="zh-CN" altLang="en-US" dirty="0">
                  <a:solidFill>
                    <a:schemeClr val="tx1"/>
                  </a:solidFill>
                </a:endParaRPr>
              </a:p>
            </p:txBody>
          </p:sp>
        </mc:Choice>
        <mc:Fallback xmlns="">
          <p:sp>
            <p:nvSpPr>
              <p:cNvPr id="4" name="矩形 3">
                <a:extLst>
                  <a:ext uri="{FF2B5EF4-FFF2-40B4-BE49-F238E27FC236}">
                    <a16:creationId xmlns:a16="http://schemas.microsoft.com/office/drawing/2014/main" id="{34BCF6D6-6E98-4FED-90DD-505A074AD3C2}"/>
                  </a:ext>
                </a:extLst>
              </p:cNvPr>
              <p:cNvSpPr>
                <a:spLocks noRot="1" noChangeAspect="1" noMove="1" noResize="1" noEditPoints="1" noAdjustHandles="1" noChangeArrowheads="1" noChangeShapeType="1" noTextEdit="1"/>
              </p:cNvSpPr>
              <p:nvPr/>
            </p:nvSpPr>
            <p:spPr>
              <a:xfrm>
                <a:off x="2512497" y="3748110"/>
                <a:ext cx="1350628" cy="311762"/>
              </a:xfrm>
              <a:prstGeom prst="rect">
                <a:avLst/>
              </a:prstGeom>
              <a:blipFill>
                <a:blip r:embed="rId3"/>
                <a:stretch>
                  <a:fillRect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E0B01DE-9978-42EF-A266-F6939D1C3063}"/>
                  </a:ext>
                </a:extLst>
              </p:cNvPr>
              <p:cNvSpPr/>
              <p:nvPr/>
            </p:nvSpPr>
            <p:spPr>
              <a:xfrm>
                <a:off x="2152015" y="4366070"/>
                <a:ext cx="941082"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[1,3]</m:t>
                      </m:r>
                    </m:oMath>
                  </m:oMathPara>
                </a14:m>
                <a:endParaRPr lang="zh-CN" altLang="en-US" dirty="0">
                  <a:solidFill>
                    <a:schemeClr val="tx1"/>
                  </a:solidFill>
                </a:endParaRPr>
              </a:p>
            </p:txBody>
          </p:sp>
        </mc:Choice>
        <mc:Fallback xmlns="">
          <p:sp>
            <p:nvSpPr>
              <p:cNvPr id="5" name="矩形 4">
                <a:extLst>
                  <a:ext uri="{FF2B5EF4-FFF2-40B4-BE49-F238E27FC236}">
                    <a16:creationId xmlns:a16="http://schemas.microsoft.com/office/drawing/2014/main" id="{FE0B01DE-9978-42EF-A266-F6939D1C3063}"/>
                  </a:ext>
                </a:extLst>
              </p:cNvPr>
              <p:cNvSpPr>
                <a:spLocks noRot="1" noChangeAspect="1" noMove="1" noResize="1" noEditPoints="1" noAdjustHandles="1" noChangeArrowheads="1" noChangeShapeType="1" noTextEdit="1"/>
              </p:cNvSpPr>
              <p:nvPr/>
            </p:nvSpPr>
            <p:spPr>
              <a:xfrm>
                <a:off x="2152015" y="4366070"/>
                <a:ext cx="941082" cy="311762"/>
              </a:xfrm>
              <a:prstGeom prst="rect">
                <a:avLst/>
              </a:prstGeom>
              <a:blipFill>
                <a:blip r:embed="rId4"/>
                <a:stretch>
                  <a:fillRect b="-240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89E4A8F-8C0F-4358-B13B-A6A46C1AD79C}"/>
                  </a:ext>
                </a:extLst>
              </p:cNvPr>
              <p:cNvSpPr/>
              <p:nvPr/>
            </p:nvSpPr>
            <p:spPr>
              <a:xfrm>
                <a:off x="3319484" y="4357653"/>
                <a:ext cx="941082"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[4,6]</m:t>
                      </m:r>
                    </m:oMath>
                  </m:oMathPara>
                </a14:m>
                <a:endParaRPr lang="zh-CN" altLang="en-US" dirty="0">
                  <a:solidFill>
                    <a:schemeClr val="tx1"/>
                  </a:solidFill>
                </a:endParaRPr>
              </a:p>
            </p:txBody>
          </p:sp>
        </mc:Choice>
        <mc:Fallback xmlns="">
          <p:sp>
            <p:nvSpPr>
              <p:cNvPr id="6" name="矩形 5">
                <a:extLst>
                  <a:ext uri="{FF2B5EF4-FFF2-40B4-BE49-F238E27FC236}">
                    <a16:creationId xmlns:a16="http://schemas.microsoft.com/office/drawing/2014/main" id="{989E4A8F-8C0F-4358-B13B-A6A46C1AD79C}"/>
                  </a:ext>
                </a:extLst>
              </p:cNvPr>
              <p:cNvSpPr>
                <a:spLocks noRot="1" noChangeAspect="1" noMove="1" noResize="1" noEditPoints="1" noAdjustHandles="1" noChangeArrowheads="1" noChangeShapeType="1" noTextEdit="1"/>
              </p:cNvSpPr>
              <p:nvPr/>
            </p:nvSpPr>
            <p:spPr>
              <a:xfrm>
                <a:off x="3319484" y="4357653"/>
                <a:ext cx="941082" cy="311762"/>
              </a:xfrm>
              <a:prstGeom prst="rect">
                <a:avLst/>
              </a:prstGeom>
              <a:blipFill>
                <a:blip r:embed="rId5"/>
                <a:stretch>
                  <a:fillRect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7109A0-0023-4278-B526-253B6B6EBA35}"/>
                  </a:ext>
                </a:extLst>
              </p:cNvPr>
              <p:cNvSpPr/>
              <p:nvPr/>
            </p:nvSpPr>
            <p:spPr>
              <a:xfrm>
                <a:off x="1571533" y="4984030"/>
                <a:ext cx="666823"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[1,2]</m:t>
                      </m:r>
                    </m:oMath>
                  </m:oMathPara>
                </a14:m>
                <a:endParaRPr lang="zh-CN" altLang="en-US" dirty="0">
                  <a:solidFill>
                    <a:schemeClr val="tx1"/>
                  </a:solidFill>
                </a:endParaRPr>
              </a:p>
            </p:txBody>
          </p:sp>
        </mc:Choice>
        <mc:Fallback xmlns="">
          <p:sp>
            <p:nvSpPr>
              <p:cNvPr id="7" name="矩形 6">
                <a:extLst>
                  <a:ext uri="{FF2B5EF4-FFF2-40B4-BE49-F238E27FC236}">
                    <a16:creationId xmlns:a16="http://schemas.microsoft.com/office/drawing/2014/main" id="{AD7109A0-0023-4278-B526-253B6B6EBA35}"/>
                  </a:ext>
                </a:extLst>
              </p:cNvPr>
              <p:cNvSpPr>
                <a:spLocks noRot="1" noChangeAspect="1" noMove="1" noResize="1" noEditPoints="1" noAdjustHandles="1" noChangeArrowheads="1" noChangeShapeType="1" noTextEdit="1"/>
              </p:cNvSpPr>
              <p:nvPr/>
            </p:nvSpPr>
            <p:spPr>
              <a:xfrm>
                <a:off x="1571533" y="4984030"/>
                <a:ext cx="666823" cy="311762"/>
              </a:xfrm>
              <a:prstGeom prst="rect">
                <a:avLst/>
              </a:prstGeom>
              <a:blipFill>
                <a:blip r:embed="rId6"/>
                <a:stretch>
                  <a:fillRect l="-1786" b="-2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296C15D-5406-444E-A5CD-9C285F522E1B}"/>
                  </a:ext>
                </a:extLst>
              </p:cNvPr>
              <p:cNvSpPr/>
              <p:nvPr/>
            </p:nvSpPr>
            <p:spPr>
              <a:xfrm>
                <a:off x="2480101" y="4995513"/>
                <a:ext cx="528949"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[3,3]</m:t>
                      </m:r>
                    </m:oMath>
                  </m:oMathPara>
                </a14:m>
                <a:endParaRPr lang="zh-CN" altLang="en-US" dirty="0">
                  <a:solidFill>
                    <a:schemeClr val="tx1"/>
                  </a:solidFill>
                </a:endParaRPr>
              </a:p>
            </p:txBody>
          </p:sp>
        </mc:Choice>
        <mc:Fallback xmlns="">
          <p:sp>
            <p:nvSpPr>
              <p:cNvPr id="8" name="矩形 7">
                <a:extLst>
                  <a:ext uri="{FF2B5EF4-FFF2-40B4-BE49-F238E27FC236}">
                    <a16:creationId xmlns:a16="http://schemas.microsoft.com/office/drawing/2014/main" id="{E296C15D-5406-444E-A5CD-9C285F522E1B}"/>
                  </a:ext>
                </a:extLst>
              </p:cNvPr>
              <p:cNvSpPr>
                <a:spLocks noRot="1" noChangeAspect="1" noMove="1" noResize="1" noEditPoints="1" noAdjustHandles="1" noChangeArrowheads="1" noChangeShapeType="1" noTextEdit="1"/>
              </p:cNvSpPr>
              <p:nvPr/>
            </p:nvSpPr>
            <p:spPr>
              <a:xfrm>
                <a:off x="2480101" y="4995513"/>
                <a:ext cx="528949" cy="311762"/>
              </a:xfrm>
              <a:prstGeom prst="rect">
                <a:avLst/>
              </a:prstGeom>
              <a:blipFill>
                <a:blip r:embed="rId7"/>
                <a:stretch>
                  <a:fillRect l="-14444" r="-11111"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1BD0990-9146-4E49-AC98-A3C2961143F6}"/>
                  </a:ext>
                </a:extLst>
              </p:cNvPr>
              <p:cNvSpPr/>
              <p:nvPr/>
            </p:nvSpPr>
            <p:spPr>
              <a:xfrm>
                <a:off x="3330646" y="4995513"/>
                <a:ext cx="641536"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[4,5]</m:t>
                      </m:r>
                    </m:oMath>
                  </m:oMathPara>
                </a14:m>
                <a:endParaRPr lang="zh-CN" altLang="en-US" dirty="0">
                  <a:solidFill>
                    <a:schemeClr val="tx1"/>
                  </a:solidFill>
                </a:endParaRPr>
              </a:p>
            </p:txBody>
          </p:sp>
        </mc:Choice>
        <mc:Fallback xmlns="">
          <p:sp>
            <p:nvSpPr>
              <p:cNvPr id="9" name="矩形 8">
                <a:extLst>
                  <a:ext uri="{FF2B5EF4-FFF2-40B4-BE49-F238E27FC236}">
                    <a16:creationId xmlns:a16="http://schemas.microsoft.com/office/drawing/2014/main" id="{B1BD0990-9146-4E49-AC98-A3C2961143F6}"/>
                  </a:ext>
                </a:extLst>
              </p:cNvPr>
              <p:cNvSpPr>
                <a:spLocks noRot="1" noChangeAspect="1" noMove="1" noResize="1" noEditPoints="1" noAdjustHandles="1" noChangeArrowheads="1" noChangeShapeType="1" noTextEdit="1"/>
              </p:cNvSpPr>
              <p:nvPr/>
            </p:nvSpPr>
            <p:spPr>
              <a:xfrm>
                <a:off x="3330646" y="4995513"/>
                <a:ext cx="641536" cy="311762"/>
              </a:xfrm>
              <a:prstGeom prst="rect">
                <a:avLst/>
              </a:prstGeom>
              <a:blipFill>
                <a:blip r:embed="rId8"/>
                <a:stretch>
                  <a:fillRect l="-3670"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AD0CCFD-6865-4EEB-A082-5DE44D85F86B}"/>
                  </a:ext>
                </a:extLst>
              </p:cNvPr>
              <p:cNvSpPr/>
              <p:nvPr/>
            </p:nvSpPr>
            <p:spPr>
              <a:xfrm>
                <a:off x="4215791" y="4995513"/>
                <a:ext cx="478944"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rPr>
                        <m:t> [6,6]</m:t>
                      </m:r>
                    </m:oMath>
                  </m:oMathPara>
                </a14:m>
                <a:endParaRPr lang="zh-CN" altLang="en-US" dirty="0">
                  <a:solidFill>
                    <a:schemeClr val="tx1"/>
                  </a:solidFill>
                </a:endParaRPr>
              </a:p>
            </p:txBody>
          </p:sp>
        </mc:Choice>
        <mc:Fallback xmlns="">
          <p:sp>
            <p:nvSpPr>
              <p:cNvPr id="10" name="矩形 9">
                <a:extLst>
                  <a:ext uri="{FF2B5EF4-FFF2-40B4-BE49-F238E27FC236}">
                    <a16:creationId xmlns:a16="http://schemas.microsoft.com/office/drawing/2014/main" id="{1AD0CCFD-6865-4EEB-A082-5DE44D85F86B}"/>
                  </a:ext>
                </a:extLst>
              </p:cNvPr>
              <p:cNvSpPr>
                <a:spLocks noRot="1" noChangeAspect="1" noMove="1" noResize="1" noEditPoints="1" noAdjustHandles="1" noChangeArrowheads="1" noChangeShapeType="1" noTextEdit="1"/>
              </p:cNvSpPr>
              <p:nvPr/>
            </p:nvSpPr>
            <p:spPr>
              <a:xfrm>
                <a:off x="4215791" y="4995513"/>
                <a:ext cx="478944" cy="311762"/>
              </a:xfrm>
              <a:prstGeom prst="rect">
                <a:avLst/>
              </a:prstGeom>
              <a:blipFill>
                <a:blip r:embed="rId9"/>
                <a:stretch>
                  <a:fillRect l="-22222" r="-17284" b="-2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4C689A8-4021-4CF9-B246-9ECEEB629AA6}"/>
                  </a:ext>
                </a:extLst>
              </p:cNvPr>
              <p:cNvSpPr/>
              <p:nvPr/>
            </p:nvSpPr>
            <p:spPr>
              <a:xfrm>
                <a:off x="1447799" y="5584563"/>
                <a:ext cx="286493" cy="300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 1</m:t>
                      </m:r>
                    </m:oMath>
                  </m:oMathPara>
                </a14:m>
                <a:endParaRPr lang="zh-CN" altLang="en-US" sz="1400" dirty="0">
                  <a:solidFill>
                    <a:schemeClr val="tx1"/>
                  </a:solidFill>
                </a:endParaRPr>
              </a:p>
            </p:txBody>
          </p:sp>
        </mc:Choice>
        <mc:Fallback xmlns="">
          <p:sp>
            <p:nvSpPr>
              <p:cNvPr id="11" name="矩形 10">
                <a:extLst>
                  <a:ext uri="{FF2B5EF4-FFF2-40B4-BE49-F238E27FC236}">
                    <a16:creationId xmlns:a16="http://schemas.microsoft.com/office/drawing/2014/main" id="{44C689A8-4021-4CF9-B246-9ECEEB629AA6}"/>
                  </a:ext>
                </a:extLst>
              </p:cNvPr>
              <p:cNvSpPr>
                <a:spLocks noRot="1" noChangeAspect="1" noMove="1" noResize="1" noEditPoints="1" noAdjustHandles="1" noChangeArrowheads="1" noChangeShapeType="1" noTextEdit="1"/>
              </p:cNvSpPr>
              <p:nvPr/>
            </p:nvSpPr>
            <p:spPr>
              <a:xfrm>
                <a:off x="1447799" y="5584563"/>
                <a:ext cx="286493" cy="30038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065B1FB-5FCF-474B-9752-E331AB7BA696}"/>
                  </a:ext>
                </a:extLst>
              </p:cNvPr>
              <p:cNvSpPr/>
              <p:nvPr/>
            </p:nvSpPr>
            <p:spPr>
              <a:xfrm>
                <a:off x="1989641" y="5584562"/>
                <a:ext cx="286493" cy="300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 2</m:t>
                      </m:r>
                    </m:oMath>
                  </m:oMathPara>
                </a14:m>
                <a:endParaRPr lang="zh-CN" altLang="en-US" sz="1400" dirty="0">
                  <a:solidFill>
                    <a:schemeClr val="tx1"/>
                  </a:solidFill>
                </a:endParaRPr>
              </a:p>
            </p:txBody>
          </p:sp>
        </mc:Choice>
        <mc:Fallback xmlns="">
          <p:sp>
            <p:nvSpPr>
              <p:cNvPr id="12" name="矩形 11">
                <a:extLst>
                  <a:ext uri="{FF2B5EF4-FFF2-40B4-BE49-F238E27FC236}">
                    <a16:creationId xmlns:a16="http://schemas.microsoft.com/office/drawing/2014/main" id="{5065B1FB-5FCF-474B-9752-E331AB7BA696}"/>
                  </a:ext>
                </a:extLst>
              </p:cNvPr>
              <p:cNvSpPr>
                <a:spLocks noRot="1" noChangeAspect="1" noMove="1" noResize="1" noEditPoints="1" noAdjustHandles="1" noChangeArrowheads="1" noChangeShapeType="1" noTextEdit="1"/>
              </p:cNvSpPr>
              <p:nvPr/>
            </p:nvSpPr>
            <p:spPr>
              <a:xfrm>
                <a:off x="1989641" y="5584562"/>
                <a:ext cx="286493" cy="30038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58FC36FC-6EDE-4C4D-B18C-7C622395E767}"/>
                  </a:ext>
                </a:extLst>
              </p:cNvPr>
              <p:cNvSpPr/>
              <p:nvPr/>
            </p:nvSpPr>
            <p:spPr>
              <a:xfrm>
                <a:off x="3231521" y="5602158"/>
                <a:ext cx="286493" cy="311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 4</m:t>
                      </m:r>
                    </m:oMath>
                  </m:oMathPara>
                </a14:m>
                <a:endParaRPr lang="zh-CN" altLang="en-US" sz="1400" dirty="0">
                  <a:solidFill>
                    <a:schemeClr val="tx1"/>
                  </a:solidFill>
                </a:endParaRPr>
              </a:p>
            </p:txBody>
          </p:sp>
        </mc:Choice>
        <mc:Fallback xmlns="">
          <p:sp>
            <p:nvSpPr>
              <p:cNvPr id="13" name="矩形 12">
                <a:extLst>
                  <a:ext uri="{FF2B5EF4-FFF2-40B4-BE49-F238E27FC236}">
                    <a16:creationId xmlns:a16="http://schemas.microsoft.com/office/drawing/2014/main" id="{58FC36FC-6EDE-4C4D-B18C-7C622395E767}"/>
                  </a:ext>
                </a:extLst>
              </p:cNvPr>
              <p:cNvSpPr>
                <a:spLocks noRot="1" noChangeAspect="1" noMove="1" noResize="1" noEditPoints="1" noAdjustHandles="1" noChangeArrowheads="1" noChangeShapeType="1" noTextEdit="1"/>
              </p:cNvSpPr>
              <p:nvPr/>
            </p:nvSpPr>
            <p:spPr>
              <a:xfrm>
                <a:off x="3231521" y="5602158"/>
                <a:ext cx="286493" cy="31176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4490C16-0A8F-427E-9A6F-5AB55104DD09}"/>
                  </a:ext>
                </a:extLst>
              </p:cNvPr>
              <p:cNvSpPr/>
              <p:nvPr/>
            </p:nvSpPr>
            <p:spPr>
              <a:xfrm>
                <a:off x="3770205" y="5604829"/>
                <a:ext cx="286493" cy="300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400" b="0" i="1" smtClean="0">
                          <a:solidFill>
                            <a:schemeClr val="tx1"/>
                          </a:solidFill>
                          <a:latin typeface="Cambria Math" panose="02040503050406030204" pitchFamily="18" charset="0"/>
                        </a:rPr>
                        <m:t> 5</m:t>
                      </m:r>
                    </m:oMath>
                  </m:oMathPara>
                </a14:m>
                <a:endParaRPr lang="zh-CN" altLang="en-US" sz="1400" dirty="0">
                  <a:solidFill>
                    <a:schemeClr val="tx1"/>
                  </a:solidFill>
                </a:endParaRPr>
              </a:p>
            </p:txBody>
          </p:sp>
        </mc:Choice>
        <mc:Fallback xmlns="">
          <p:sp>
            <p:nvSpPr>
              <p:cNvPr id="14" name="矩形 13">
                <a:extLst>
                  <a:ext uri="{FF2B5EF4-FFF2-40B4-BE49-F238E27FC236}">
                    <a16:creationId xmlns:a16="http://schemas.microsoft.com/office/drawing/2014/main" id="{B4490C16-0A8F-427E-9A6F-5AB55104DD09}"/>
                  </a:ext>
                </a:extLst>
              </p:cNvPr>
              <p:cNvSpPr>
                <a:spLocks noRot="1" noChangeAspect="1" noMove="1" noResize="1" noEditPoints="1" noAdjustHandles="1" noChangeArrowheads="1" noChangeShapeType="1" noTextEdit="1"/>
              </p:cNvSpPr>
              <p:nvPr/>
            </p:nvSpPr>
            <p:spPr>
              <a:xfrm>
                <a:off x="3770205" y="5604829"/>
                <a:ext cx="286493" cy="300381"/>
              </a:xfrm>
              <a:prstGeom prst="rect">
                <a:avLst/>
              </a:prstGeom>
              <a:blipFill>
                <a:blip r:embed="rId13"/>
                <a:stretch>
                  <a:fillRect/>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1C7ECC72-D84A-4CF0-884C-CA7C0CA4BB51}"/>
              </a:ext>
            </a:extLst>
          </p:cNvPr>
          <p:cNvCxnSpPr>
            <a:cxnSpLocks/>
            <a:stCxn id="4" idx="2"/>
            <a:endCxn id="5" idx="0"/>
          </p:cNvCxnSpPr>
          <p:nvPr/>
        </p:nvCxnSpPr>
        <p:spPr>
          <a:xfrm flipH="1">
            <a:off x="2622556" y="4059872"/>
            <a:ext cx="565255" cy="306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225FCA6-2170-44DC-A279-88EE0EDDE971}"/>
              </a:ext>
            </a:extLst>
          </p:cNvPr>
          <p:cNvCxnSpPr>
            <a:cxnSpLocks/>
            <a:stCxn id="5" idx="2"/>
            <a:endCxn id="7" idx="0"/>
          </p:cNvCxnSpPr>
          <p:nvPr/>
        </p:nvCxnSpPr>
        <p:spPr>
          <a:xfrm flipH="1">
            <a:off x="1904945" y="4677832"/>
            <a:ext cx="717611" cy="306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DE530F6-0594-4743-AF43-B8641A0BE9C6}"/>
              </a:ext>
            </a:extLst>
          </p:cNvPr>
          <p:cNvCxnSpPr>
            <a:cxnSpLocks/>
            <a:stCxn id="7" idx="2"/>
            <a:endCxn id="11" idx="0"/>
          </p:cNvCxnSpPr>
          <p:nvPr/>
        </p:nvCxnSpPr>
        <p:spPr>
          <a:xfrm flipH="1">
            <a:off x="1591046" y="5295792"/>
            <a:ext cx="313899" cy="288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9A433CA-8C0A-431C-8532-929FA25CDE48}"/>
              </a:ext>
            </a:extLst>
          </p:cNvPr>
          <p:cNvCxnSpPr>
            <a:cxnSpLocks/>
            <a:stCxn id="7" idx="2"/>
            <a:endCxn id="12" idx="0"/>
          </p:cNvCxnSpPr>
          <p:nvPr/>
        </p:nvCxnSpPr>
        <p:spPr>
          <a:xfrm>
            <a:off x="1904945" y="5295792"/>
            <a:ext cx="227943" cy="288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2C0B8C6-3BFB-4142-BC42-C30247B5E3F4}"/>
              </a:ext>
            </a:extLst>
          </p:cNvPr>
          <p:cNvCxnSpPr>
            <a:cxnSpLocks/>
            <a:stCxn id="5" idx="2"/>
            <a:endCxn id="8" idx="0"/>
          </p:cNvCxnSpPr>
          <p:nvPr/>
        </p:nvCxnSpPr>
        <p:spPr>
          <a:xfrm>
            <a:off x="2622556" y="4677832"/>
            <a:ext cx="122020" cy="317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A25D626-8A97-4712-8B25-DD8D26CAE4B1}"/>
              </a:ext>
            </a:extLst>
          </p:cNvPr>
          <p:cNvCxnSpPr>
            <a:cxnSpLocks/>
            <a:stCxn id="4" idx="2"/>
            <a:endCxn id="6" idx="0"/>
          </p:cNvCxnSpPr>
          <p:nvPr/>
        </p:nvCxnSpPr>
        <p:spPr>
          <a:xfrm>
            <a:off x="3187811" y="4059872"/>
            <a:ext cx="602214" cy="297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2705828-53A9-4C37-A7AA-EF76DFE422D4}"/>
              </a:ext>
            </a:extLst>
          </p:cNvPr>
          <p:cNvCxnSpPr>
            <a:cxnSpLocks/>
            <a:stCxn id="6" idx="2"/>
            <a:endCxn id="10" idx="0"/>
          </p:cNvCxnSpPr>
          <p:nvPr/>
        </p:nvCxnSpPr>
        <p:spPr>
          <a:xfrm>
            <a:off x="3790025" y="4669415"/>
            <a:ext cx="665238" cy="326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4FA97B4B-AEDB-4EA9-B617-2C0F6AF5D897}"/>
              </a:ext>
            </a:extLst>
          </p:cNvPr>
          <p:cNvCxnSpPr>
            <a:cxnSpLocks/>
            <a:stCxn id="9" idx="0"/>
            <a:endCxn id="6" idx="2"/>
          </p:cNvCxnSpPr>
          <p:nvPr/>
        </p:nvCxnSpPr>
        <p:spPr>
          <a:xfrm flipV="1">
            <a:off x="3651414" y="4669415"/>
            <a:ext cx="138611" cy="3260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6B6C885D-D3E5-4D8D-920E-98BFC6324203}"/>
              </a:ext>
            </a:extLst>
          </p:cNvPr>
          <p:cNvCxnSpPr>
            <a:cxnSpLocks/>
            <a:stCxn id="13" idx="0"/>
            <a:endCxn id="9" idx="2"/>
          </p:cNvCxnSpPr>
          <p:nvPr/>
        </p:nvCxnSpPr>
        <p:spPr>
          <a:xfrm flipV="1">
            <a:off x="3374768" y="5307275"/>
            <a:ext cx="276646" cy="294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EE84CFD-BA02-4AAF-9AD6-CA5E3664A708}"/>
              </a:ext>
            </a:extLst>
          </p:cNvPr>
          <p:cNvCxnSpPr>
            <a:cxnSpLocks/>
            <a:stCxn id="9" idx="2"/>
            <a:endCxn id="14" idx="0"/>
          </p:cNvCxnSpPr>
          <p:nvPr/>
        </p:nvCxnSpPr>
        <p:spPr>
          <a:xfrm>
            <a:off x="3651414" y="5307275"/>
            <a:ext cx="262038" cy="297554"/>
          </a:xfrm>
          <a:prstGeom prst="line">
            <a:avLst/>
          </a:prstGeom>
        </p:spPr>
        <p:style>
          <a:lnRef idx="1">
            <a:schemeClr val="accent1"/>
          </a:lnRef>
          <a:fillRef idx="0">
            <a:schemeClr val="accent1"/>
          </a:fillRef>
          <a:effectRef idx="0">
            <a:schemeClr val="accent1"/>
          </a:effectRef>
          <a:fontRef idx="minor">
            <a:schemeClr val="tx1"/>
          </a:fontRef>
        </p:style>
      </p:cxnSp>
      <p:sp>
        <p:nvSpPr>
          <p:cNvPr id="25" name="箭头: 左右 24">
            <a:extLst>
              <a:ext uri="{FF2B5EF4-FFF2-40B4-BE49-F238E27FC236}">
                <a16:creationId xmlns:a16="http://schemas.microsoft.com/office/drawing/2014/main" id="{3A5F3CD3-2845-416A-98A1-CE7ED0B617B0}"/>
              </a:ext>
            </a:extLst>
          </p:cNvPr>
          <p:cNvSpPr/>
          <p:nvPr/>
        </p:nvSpPr>
        <p:spPr>
          <a:xfrm>
            <a:off x="5251508" y="4580389"/>
            <a:ext cx="1392573" cy="31176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385D1A41-CBAD-4185-BE2C-B598EBD72788}"/>
                  </a:ext>
                </a:extLst>
              </p:cNvPr>
              <p:cNvSpPr/>
              <p:nvPr/>
            </p:nvSpPr>
            <p:spPr>
              <a:xfrm>
                <a:off x="8161097" y="3748110"/>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1</m:t>
                      </m:r>
                    </m:oMath>
                  </m:oMathPara>
                </a14:m>
                <a:endParaRPr lang="zh-CN" altLang="en-US" dirty="0"/>
              </a:p>
            </p:txBody>
          </p:sp>
        </mc:Choice>
        <mc:Fallback xmlns="">
          <p:sp>
            <p:nvSpPr>
              <p:cNvPr id="26" name="椭圆 25">
                <a:extLst>
                  <a:ext uri="{FF2B5EF4-FFF2-40B4-BE49-F238E27FC236}">
                    <a16:creationId xmlns:a16="http://schemas.microsoft.com/office/drawing/2014/main" id="{385D1A41-CBAD-4185-BE2C-B598EBD72788}"/>
                  </a:ext>
                </a:extLst>
              </p:cNvPr>
              <p:cNvSpPr>
                <a:spLocks noRot="1" noChangeAspect="1" noMove="1" noResize="1" noEditPoints="1" noAdjustHandles="1" noChangeArrowheads="1" noChangeShapeType="1" noTextEdit="1"/>
              </p:cNvSpPr>
              <p:nvPr/>
            </p:nvSpPr>
            <p:spPr>
              <a:xfrm>
                <a:off x="8161097" y="3748110"/>
                <a:ext cx="335560" cy="311762"/>
              </a:xfrm>
              <a:prstGeom prst="ellipse">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B70C4456-0C11-4A20-9379-191CD110A074}"/>
                  </a:ext>
                </a:extLst>
              </p:cNvPr>
              <p:cNvSpPr/>
              <p:nvPr/>
            </p:nvSpPr>
            <p:spPr>
              <a:xfrm>
                <a:off x="7736450" y="4357653"/>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2</m:t>
                      </m:r>
                    </m:oMath>
                  </m:oMathPara>
                </a14:m>
                <a:endParaRPr lang="zh-CN" altLang="en-US" dirty="0"/>
              </a:p>
            </p:txBody>
          </p:sp>
        </mc:Choice>
        <mc:Fallback xmlns="">
          <p:sp>
            <p:nvSpPr>
              <p:cNvPr id="27" name="椭圆 26">
                <a:extLst>
                  <a:ext uri="{FF2B5EF4-FFF2-40B4-BE49-F238E27FC236}">
                    <a16:creationId xmlns:a16="http://schemas.microsoft.com/office/drawing/2014/main" id="{B70C4456-0C11-4A20-9379-191CD110A074}"/>
                  </a:ext>
                </a:extLst>
              </p:cNvPr>
              <p:cNvSpPr>
                <a:spLocks noRot="1" noChangeAspect="1" noMove="1" noResize="1" noEditPoints="1" noAdjustHandles="1" noChangeArrowheads="1" noChangeShapeType="1" noTextEdit="1"/>
              </p:cNvSpPr>
              <p:nvPr/>
            </p:nvSpPr>
            <p:spPr>
              <a:xfrm>
                <a:off x="7736450" y="4357653"/>
                <a:ext cx="335560" cy="311762"/>
              </a:xfrm>
              <a:prstGeom prst="ellipse">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椭圆 27">
                <a:extLst>
                  <a:ext uri="{FF2B5EF4-FFF2-40B4-BE49-F238E27FC236}">
                    <a16:creationId xmlns:a16="http://schemas.microsoft.com/office/drawing/2014/main" id="{D6E2356D-7366-4253-9076-3E1E384FD04D}"/>
                  </a:ext>
                </a:extLst>
              </p:cNvPr>
              <p:cNvSpPr/>
              <p:nvPr/>
            </p:nvSpPr>
            <p:spPr>
              <a:xfrm>
                <a:off x="8632278" y="4366790"/>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3</m:t>
                      </m:r>
                    </m:oMath>
                  </m:oMathPara>
                </a14:m>
                <a:endParaRPr lang="zh-CN" altLang="en-US" dirty="0"/>
              </a:p>
            </p:txBody>
          </p:sp>
        </mc:Choice>
        <mc:Fallback xmlns="">
          <p:sp>
            <p:nvSpPr>
              <p:cNvPr id="28" name="椭圆 27">
                <a:extLst>
                  <a:ext uri="{FF2B5EF4-FFF2-40B4-BE49-F238E27FC236}">
                    <a16:creationId xmlns:a16="http://schemas.microsoft.com/office/drawing/2014/main" id="{D6E2356D-7366-4253-9076-3E1E384FD04D}"/>
                  </a:ext>
                </a:extLst>
              </p:cNvPr>
              <p:cNvSpPr>
                <a:spLocks noRot="1" noChangeAspect="1" noMove="1" noResize="1" noEditPoints="1" noAdjustHandles="1" noChangeArrowheads="1" noChangeShapeType="1" noTextEdit="1"/>
              </p:cNvSpPr>
              <p:nvPr/>
            </p:nvSpPr>
            <p:spPr>
              <a:xfrm>
                <a:off x="8632278" y="4366790"/>
                <a:ext cx="335560" cy="311762"/>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30E214BA-79D2-4D7D-B225-D8E2A7A4AC42}"/>
                  </a:ext>
                </a:extLst>
              </p:cNvPr>
              <p:cNvSpPr/>
              <p:nvPr/>
            </p:nvSpPr>
            <p:spPr>
              <a:xfrm>
                <a:off x="7383908" y="4993167"/>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4</m:t>
                      </m:r>
                    </m:oMath>
                  </m:oMathPara>
                </a14:m>
                <a:endParaRPr lang="zh-CN" altLang="en-US" dirty="0"/>
              </a:p>
            </p:txBody>
          </p:sp>
        </mc:Choice>
        <mc:Fallback xmlns="">
          <p:sp>
            <p:nvSpPr>
              <p:cNvPr id="29" name="椭圆 28">
                <a:extLst>
                  <a:ext uri="{FF2B5EF4-FFF2-40B4-BE49-F238E27FC236}">
                    <a16:creationId xmlns:a16="http://schemas.microsoft.com/office/drawing/2014/main" id="{30E214BA-79D2-4D7D-B225-D8E2A7A4AC42}"/>
                  </a:ext>
                </a:extLst>
              </p:cNvPr>
              <p:cNvSpPr>
                <a:spLocks noRot="1" noChangeAspect="1" noMove="1" noResize="1" noEditPoints="1" noAdjustHandles="1" noChangeArrowheads="1" noChangeShapeType="1" noTextEdit="1"/>
              </p:cNvSpPr>
              <p:nvPr/>
            </p:nvSpPr>
            <p:spPr>
              <a:xfrm>
                <a:off x="7383908" y="4993167"/>
                <a:ext cx="335560" cy="311762"/>
              </a:xfrm>
              <a:prstGeom prst="ellipse">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椭圆 29">
                <a:extLst>
                  <a:ext uri="{FF2B5EF4-FFF2-40B4-BE49-F238E27FC236}">
                    <a16:creationId xmlns:a16="http://schemas.microsoft.com/office/drawing/2014/main" id="{D1D41717-7594-4280-A7B5-900E2AE2CAB8}"/>
                  </a:ext>
                </a:extLst>
              </p:cNvPr>
              <p:cNvSpPr/>
              <p:nvPr/>
            </p:nvSpPr>
            <p:spPr>
              <a:xfrm>
                <a:off x="7940286" y="4993167"/>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5</m:t>
                      </m:r>
                    </m:oMath>
                  </m:oMathPara>
                </a14:m>
                <a:endParaRPr lang="zh-CN" altLang="en-US" dirty="0"/>
              </a:p>
            </p:txBody>
          </p:sp>
        </mc:Choice>
        <mc:Fallback xmlns="">
          <p:sp>
            <p:nvSpPr>
              <p:cNvPr id="30" name="椭圆 29">
                <a:extLst>
                  <a:ext uri="{FF2B5EF4-FFF2-40B4-BE49-F238E27FC236}">
                    <a16:creationId xmlns:a16="http://schemas.microsoft.com/office/drawing/2014/main" id="{D1D41717-7594-4280-A7B5-900E2AE2CAB8}"/>
                  </a:ext>
                </a:extLst>
              </p:cNvPr>
              <p:cNvSpPr>
                <a:spLocks noRot="1" noChangeAspect="1" noMove="1" noResize="1" noEditPoints="1" noAdjustHandles="1" noChangeArrowheads="1" noChangeShapeType="1" noTextEdit="1"/>
              </p:cNvSpPr>
              <p:nvPr/>
            </p:nvSpPr>
            <p:spPr>
              <a:xfrm>
                <a:off x="7940286" y="4993167"/>
                <a:ext cx="335560" cy="311762"/>
              </a:xfrm>
              <a:prstGeom prst="ellipse">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椭圆 30">
                <a:extLst>
                  <a:ext uri="{FF2B5EF4-FFF2-40B4-BE49-F238E27FC236}">
                    <a16:creationId xmlns:a16="http://schemas.microsoft.com/office/drawing/2014/main" id="{6DC154D7-646F-47B0-B073-8BF6B8109B25}"/>
                  </a:ext>
                </a:extLst>
              </p:cNvPr>
              <p:cNvSpPr/>
              <p:nvPr/>
            </p:nvSpPr>
            <p:spPr>
              <a:xfrm>
                <a:off x="8409623" y="4984030"/>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6</m:t>
                      </m:r>
                    </m:oMath>
                  </m:oMathPara>
                </a14:m>
                <a:endParaRPr lang="zh-CN" altLang="en-US" dirty="0"/>
              </a:p>
            </p:txBody>
          </p:sp>
        </mc:Choice>
        <mc:Fallback xmlns="">
          <p:sp>
            <p:nvSpPr>
              <p:cNvPr id="31" name="椭圆 30">
                <a:extLst>
                  <a:ext uri="{FF2B5EF4-FFF2-40B4-BE49-F238E27FC236}">
                    <a16:creationId xmlns:a16="http://schemas.microsoft.com/office/drawing/2014/main" id="{6DC154D7-646F-47B0-B073-8BF6B8109B25}"/>
                  </a:ext>
                </a:extLst>
              </p:cNvPr>
              <p:cNvSpPr>
                <a:spLocks noRot="1" noChangeAspect="1" noMove="1" noResize="1" noEditPoints="1" noAdjustHandles="1" noChangeArrowheads="1" noChangeShapeType="1" noTextEdit="1"/>
              </p:cNvSpPr>
              <p:nvPr/>
            </p:nvSpPr>
            <p:spPr>
              <a:xfrm>
                <a:off x="8409623" y="4984030"/>
                <a:ext cx="335560" cy="311762"/>
              </a:xfrm>
              <a:prstGeom prst="ellipse">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椭圆 31">
                <a:extLst>
                  <a:ext uri="{FF2B5EF4-FFF2-40B4-BE49-F238E27FC236}">
                    <a16:creationId xmlns:a16="http://schemas.microsoft.com/office/drawing/2014/main" id="{2DD967BE-9E3E-407E-B242-6EA1B3BAD7BE}"/>
                  </a:ext>
                </a:extLst>
              </p:cNvPr>
              <p:cNvSpPr/>
              <p:nvPr/>
            </p:nvSpPr>
            <p:spPr>
              <a:xfrm>
                <a:off x="9114151" y="4993167"/>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7</m:t>
                      </m:r>
                    </m:oMath>
                  </m:oMathPara>
                </a14:m>
                <a:endParaRPr lang="zh-CN" altLang="en-US" dirty="0"/>
              </a:p>
            </p:txBody>
          </p:sp>
        </mc:Choice>
        <mc:Fallback xmlns="">
          <p:sp>
            <p:nvSpPr>
              <p:cNvPr id="32" name="椭圆 31">
                <a:extLst>
                  <a:ext uri="{FF2B5EF4-FFF2-40B4-BE49-F238E27FC236}">
                    <a16:creationId xmlns:a16="http://schemas.microsoft.com/office/drawing/2014/main" id="{2DD967BE-9E3E-407E-B242-6EA1B3BAD7BE}"/>
                  </a:ext>
                </a:extLst>
              </p:cNvPr>
              <p:cNvSpPr>
                <a:spLocks noRot="1" noChangeAspect="1" noMove="1" noResize="1" noEditPoints="1" noAdjustHandles="1" noChangeArrowheads="1" noChangeShapeType="1" noTextEdit="1"/>
              </p:cNvSpPr>
              <p:nvPr/>
            </p:nvSpPr>
            <p:spPr>
              <a:xfrm>
                <a:off x="9114151" y="4993167"/>
                <a:ext cx="335560" cy="311762"/>
              </a:xfrm>
              <a:prstGeom prst="ellipse">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椭圆 32">
                <a:extLst>
                  <a:ext uri="{FF2B5EF4-FFF2-40B4-BE49-F238E27FC236}">
                    <a16:creationId xmlns:a16="http://schemas.microsoft.com/office/drawing/2014/main" id="{0AFBC260-BD75-459A-BF5A-E06E5904E6B3}"/>
                  </a:ext>
                </a:extLst>
              </p:cNvPr>
              <p:cNvSpPr/>
              <p:nvPr/>
            </p:nvSpPr>
            <p:spPr>
              <a:xfrm>
                <a:off x="7019041" y="560215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8</m:t>
                      </m:r>
                    </m:oMath>
                  </m:oMathPara>
                </a14:m>
                <a:endParaRPr lang="zh-CN" altLang="en-US" dirty="0"/>
              </a:p>
            </p:txBody>
          </p:sp>
        </mc:Choice>
        <mc:Fallback xmlns="">
          <p:sp>
            <p:nvSpPr>
              <p:cNvPr id="33" name="椭圆 32">
                <a:extLst>
                  <a:ext uri="{FF2B5EF4-FFF2-40B4-BE49-F238E27FC236}">
                    <a16:creationId xmlns:a16="http://schemas.microsoft.com/office/drawing/2014/main" id="{0AFBC260-BD75-459A-BF5A-E06E5904E6B3}"/>
                  </a:ext>
                </a:extLst>
              </p:cNvPr>
              <p:cNvSpPr>
                <a:spLocks noRot="1" noChangeAspect="1" noMove="1" noResize="1" noEditPoints="1" noAdjustHandles="1" noChangeArrowheads="1" noChangeShapeType="1" noTextEdit="1"/>
              </p:cNvSpPr>
              <p:nvPr/>
            </p:nvSpPr>
            <p:spPr>
              <a:xfrm>
                <a:off x="7019041" y="5602158"/>
                <a:ext cx="335560" cy="311762"/>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B7E8C76-38FD-46F9-94A2-2978BC036B7D}"/>
                  </a:ext>
                </a:extLst>
              </p:cNvPr>
              <p:cNvSpPr/>
              <p:nvPr/>
            </p:nvSpPr>
            <p:spPr>
              <a:xfrm>
                <a:off x="7668640" y="5584562"/>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9</m:t>
                      </m:r>
                    </m:oMath>
                  </m:oMathPara>
                </a14:m>
                <a:endParaRPr lang="zh-CN" altLang="en-US" dirty="0"/>
              </a:p>
            </p:txBody>
          </p:sp>
        </mc:Choice>
        <mc:Fallback xmlns="">
          <p:sp>
            <p:nvSpPr>
              <p:cNvPr id="34" name="椭圆 33">
                <a:extLst>
                  <a:ext uri="{FF2B5EF4-FFF2-40B4-BE49-F238E27FC236}">
                    <a16:creationId xmlns:a16="http://schemas.microsoft.com/office/drawing/2014/main" id="{0B7E8C76-38FD-46F9-94A2-2978BC036B7D}"/>
                  </a:ext>
                </a:extLst>
              </p:cNvPr>
              <p:cNvSpPr>
                <a:spLocks noRot="1" noChangeAspect="1" noMove="1" noResize="1" noEditPoints="1" noAdjustHandles="1" noChangeArrowheads="1" noChangeShapeType="1" noTextEdit="1"/>
              </p:cNvSpPr>
              <p:nvPr/>
            </p:nvSpPr>
            <p:spPr>
              <a:xfrm>
                <a:off x="7668640" y="5584562"/>
                <a:ext cx="335560" cy="311762"/>
              </a:xfrm>
              <a:prstGeom prst="ellipse">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椭圆 34">
                <a:extLst>
                  <a:ext uri="{FF2B5EF4-FFF2-40B4-BE49-F238E27FC236}">
                    <a16:creationId xmlns:a16="http://schemas.microsoft.com/office/drawing/2014/main" id="{97F9E60D-CEBC-4AAF-8392-5E7D78024D8B}"/>
                  </a:ext>
                </a:extLst>
              </p:cNvPr>
              <p:cNvSpPr/>
              <p:nvPr/>
            </p:nvSpPr>
            <p:spPr>
              <a:xfrm>
                <a:off x="8182340" y="5601270"/>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12</m:t>
                      </m:r>
                    </m:oMath>
                  </m:oMathPara>
                </a14:m>
                <a:endParaRPr lang="zh-CN" altLang="en-US" dirty="0"/>
              </a:p>
            </p:txBody>
          </p:sp>
        </mc:Choice>
        <mc:Fallback xmlns="">
          <p:sp>
            <p:nvSpPr>
              <p:cNvPr id="35" name="椭圆 34">
                <a:extLst>
                  <a:ext uri="{FF2B5EF4-FFF2-40B4-BE49-F238E27FC236}">
                    <a16:creationId xmlns:a16="http://schemas.microsoft.com/office/drawing/2014/main" id="{97F9E60D-CEBC-4AAF-8392-5E7D78024D8B}"/>
                  </a:ext>
                </a:extLst>
              </p:cNvPr>
              <p:cNvSpPr>
                <a:spLocks noRot="1" noChangeAspect="1" noMove="1" noResize="1" noEditPoints="1" noAdjustHandles="1" noChangeArrowheads="1" noChangeShapeType="1" noTextEdit="1"/>
              </p:cNvSpPr>
              <p:nvPr/>
            </p:nvSpPr>
            <p:spPr>
              <a:xfrm>
                <a:off x="8182340" y="5601270"/>
                <a:ext cx="335560" cy="311762"/>
              </a:xfrm>
              <a:prstGeom prst="ellipse">
                <a:avLst/>
              </a:prstGeom>
              <a:blipFill>
                <a:blip r:embed="rId23"/>
                <a:stretch>
                  <a:fillRect l="-12069"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椭圆 35">
                <a:extLst>
                  <a:ext uri="{FF2B5EF4-FFF2-40B4-BE49-F238E27FC236}">
                    <a16:creationId xmlns:a16="http://schemas.microsoft.com/office/drawing/2014/main" id="{DA351B7D-E8D7-42D2-9206-B806639B3732}"/>
                  </a:ext>
                </a:extLst>
              </p:cNvPr>
              <p:cNvSpPr/>
              <p:nvPr/>
            </p:nvSpPr>
            <p:spPr>
              <a:xfrm>
                <a:off x="8696040" y="5601270"/>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13</m:t>
                      </m:r>
                    </m:oMath>
                  </m:oMathPara>
                </a14:m>
                <a:endParaRPr lang="zh-CN" altLang="en-US" dirty="0"/>
              </a:p>
            </p:txBody>
          </p:sp>
        </mc:Choice>
        <mc:Fallback xmlns="">
          <p:sp>
            <p:nvSpPr>
              <p:cNvPr id="36" name="椭圆 35">
                <a:extLst>
                  <a:ext uri="{FF2B5EF4-FFF2-40B4-BE49-F238E27FC236}">
                    <a16:creationId xmlns:a16="http://schemas.microsoft.com/office/drawing/2014/main" id="{DA351B7D-E8D7-42D2-9206-B806639B3732}"/>
                  </a:ext>
                </a:extLst>
              </p:cNvPr>
              <p:cNvSpPr>
                <a:spLocks noRot="1" noChangeAspect="1" noMove="1" noResize="1" noEditPoints="1" noAdjustHandles="1" noChangeArrowheads="1" noChangeShapeType="1" noTextEdit="1"/>
              </p:cNvSpPr>
              <p:nvPr/>
            </p:nvSpPr>
            <p:spPr>
              <a:xfrm>
                <a:off x="8696040" y="5601270"/>
                <a:ext cx="335560" cy="311762"/>
              </a:xfrm>
              <a:prstGeom prst="ellipse">
                <a:avLst/>
              </a:prstGeom>
              <a:blipFill>
                <a:blip r:embed="rId24"/>
                <a:stretch>
                  <a:fillRect l="-13793" r="-5172"/>
                </a:stretch>
              </a:blipFill>
            </p:spPr>
            <p:txBody>
              <a:bodyPr/>
              <a:lstStyle/>
              <a:p>
                <a:r>
                  <a:rPr lang="zh-CN" altLang="en-US">
                    <a:noFill/>
                  </a:rPr>
                  <a:t> </a:t>
                </a:r>
              </a:p>
            </p:txBody>
          </p:sp>
        </mc:Fallback>
      </mc:AlternateContent>
      <p:cxnSp>
        <p:nvCxnSpPr>
          <p:cNvPr id="38" name="直接连接符 37">
            <a:extLst>
              <a:ext uri="{FF2B5EF4-FFF2-40B4-BE49-F238E27FC236}">
                <a16:creationId xmlns:a16="http://schemas.microsoft.com/office/drawing/2014/main" id="{1F12CB51-E0C5-4B5D-9499-73A5D0BF767B}"/>
              </a:ext>
            </a:extLst>
          </p:cNvPr>
          <p:cNvCxnSpPr>
            <a:cxnSpLocks/>
            <a:stCxn id="26" idx="3"/>
            <a:endCxn id="27" idx="0"/>
          </p:cNvCxnSpPr>
          <p:nvPr/>
        </p:nvCxnSpPr>
        <p:spPr>
          <a:xfrm flipH="1">
            <a:off x="7904230" y="4014216"/>
            <a:ext cx="306009" cy="343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0A19FED-8899-4B51-9FA3-9B2AB3783704}"/>
              </a:ext>
            </a:extLst>
          </p:cNvPr>
          <p:cNvCxnSpPr>
            <a:cxnSpLocks/>
            <a:stCxn id="27" idx="3"/>
            <a:endCxn id="29" idx="0"/>
          </p:cNvCxnSpPr>
          <p:nvPr/>
        </p:nvCxnSpPr>
        <p:spPr>
          <a:xfrm flipH="1">
            <a:off x="7551688" y="4623759"/>
            <a:ext cx="233904" cy="369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0DB735C-FF3E-4199-8BBF-D008A699F807}"/>
              </a:ext>
            </a:extLst>
          </p:cNvPr>
          <p:cNvCxnSpPr>
            <a:cxnSpLocks/>
            <a:stCxn id="29" idx="3"/>
            <a:endCxn id="33" idx="0"/>
          </p:cNvCxnSpPr>
          <p:nvPr/>
        </p:nvCxnSpPr>
        <p:spPr>
          <a:xfrm flipH="1">
            <a:off x="7186821" y="5259273"/>
            <a:ext cx="246229" cy="34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6550DFF-FDD5-463C-A67D-848E92D75CDA}"/>
              </a:ext>
            </a:extLst>
          </p:cNvPr>
          <p:cNvCxnSpPr>
            <a:cxnSpLocks/>
            <a:stCxn id="34" idx="0"/>
            <a:endCxn id="29" idx="5"/>
          </p:cNvCxnSpPr>
          <p:nvPr/>
        </p:nvCxnSpPr>
        <p:spPr>
          <a:xfrm flipH="1" flipV="1">
            <a:off x="7670326" y="5259273"/>
            <a:ext cx="166094" cy="32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D0FC6978-144E-47B4-9D12-A4B92F6B1439}"/>
              </a:ext>
            </a:extLst>
          </p:cNvPr>
          <p:cNvCxnSpPr>
            <a:cxnSpLocks/>
            <a:stCxn id="26" idx="5"/>
            <a:endCxn id="28" idx="0"/>
          </p:cNvCxnSpPr>
          <p:nvPr/>
        </p:nvCxnSpPr>
        <p:spPr>
          <a:xfrm>
            <a:off x="8447515" y="4014216"/>
            <a:ext cx="352543" cy="35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1D6DEE6C-699E-4D30-BFE1-677933FA3C33}"/>
              </a:ext>
            </a:extLst>
          </p:cNvPr>
          <p:cNvCxnSpPr>
            <a:cxnSpLocks/>
            <a:stCxn id="27" idx="5"/>
            <a:endCxn id="30" idx="0"/>
          </p:cNvCxnSpPr>
          <p:nvPr/>
        </p:nvCxnSpPr>
        <p:spPr>
          <a:xfrm>
            <a:off x="8022868" y="4623759"/>
            <a:ext cx="85198" cy="369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414D5820-96D1-4D91-A9D3-C6A3AD4E35A2}"/>
              </a:ext>
            </a:extLst>
          </p:cNvPr>
          <p:cNvCxnSpPr>
            <a:cxnSpLocks/>
            <a:stCxn id="31" idx="3"/>
            <a:endCxn id="35" idx="0"/>
          </p:cNvCxnSpPr>
          <p:nvPr/>
        </p:nvCxnSpPr>
        <p:spPr>
          <a:xfrm flipH="1">
            <a:off x="8350120" y="5250136"/>
            <a:ext cx="108645"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025517E-A676-460F-9DDE-EF4E8C4EF95B}"/>
              </a:ext>
            </a:extLst>
          </p:cNvPr>
          <p:cNvCxnSpPr>
            <a:cxnSpLocks/>
            <a:stCxn id="31" idx="5"/>
            <a:endCxn id="36" idx="0"/>
          </p:cNvCxnSpPr>
          <p:nvPr/>
        </p:nvCxnSpPr>
        <p:spPr>
          <a:xfrm>
            <a:off x="8696041" y="5250136"/>
            <a:ext cx="167779"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9175E205-9716-43C4-B2AF-EDC1F64D0F14}"/>
              </a:ext>
            </a:extLst>
          </p:cNvPr>
          <p:cNvCxnSpPr>
            <a:cxnSpLocks/>
            <a:stCxn id="32" idx="0"/>
            <a:endCxn id="28" idx="5"/>
          </p:cNvCxnSpPr>
          <p:nvPr/>
        </p:nvCxnSpPr>
        <p:spPr>
          <a:xfrm flipH="1" flipV="1">
            <a:off x="8918696" y="4632896"/>
            <a:ext cx="363235" cy="360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8F278C4-5B5E-4924-A454-777A6DA12F56}"/>
              </a:ext>
            </a:extLst>
          </p:cNvPr>
          <p:cNvCxnSpPr>
            <a:cxnSpLocks/>
            <a:stCxn id="28" idx="3"/>
            <a:endCxn id="31" idx="0"/>
          </p:cNvCxnSpPr>
          <p:nvPr/>
        </p:nvCxnSpPr>
        <p:spPr>
          <a:xfrm flipH="1">
            <a:off x="8577403" y="4632896"/>
            <a:ext cx="104017" cy="35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211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4B593-590E-4BD3-AFB9-CD24A146423E}"/>
              </a:ext>
            </a:extLst>
          </p:cNvPr>
          <p:cNvSpPr>
            <a:spLocks noGrp="1"/>
          </p:cNvSpPr>
          <p:nvPr>
            <p:ph type="title"/>
          </p:nvPr>
        </p:nvSpPr>
        <p:spPr/>
        <p:txBody>
          <a:bodyPr/>
          <a:lstStyle/>
          <a:p>
            <a:r>
              <a:rPr lang="zh-CN" altLang="en-US" dirty="0"/>
              <a:t>线段树的构造</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28683EF-199F-40A0-9709-D6EEE0E062FA}"/>
                  </a:ext>
                </a:extLst>
              </p:cNvPr>
              <p:cNvSpPr>
                <a:spLocks noGrp="1"/>
              </p:cNvSpPr>
              <p:nvPr>
                <p:ph idx="1"/>
              </p:nvPr>
            </p:nvSpPr>
            <p:spPr/>
            <p:txBody>
              <a:bodyPr/>
              <a:lstStyle/>
              <a:p>
                <a:r>
                  <a:rPr lang="zh-CN" altLang="en-US" dirty="0"/>
                  <a:t>线段树的定义是递归的，很多操作都是用递归来实现，即从最大的区间不断递归至小的区间。在线段树中，具体表现为从根节点递归至叶子节点，就是</a:t>
                </a:r>
                <a14:m>
                  <m:oMath xmlns:m="http://schemas.openxmlformats.org/officeDocument/2006/math">
                    <m:r>
                      <a:rPr lang="en-US" altLang="zh-CN" i="1" dirty="0" smtClean="0">
                        <a:latin typeface="Cambria Math" panose="02040503050406030204" pitchFamily="18" charset="0"/>
                      </a:rPr>
                      <m:t>𝑑𝑓𝑠</m:t>
                    </m:r>
                  </m:oMath>
                </a14:m>
                <a:r>
                  <a:rPr lang="en-US" altLang="zh-CN" dirty="0"/>
                  <a:t>.</a:t>
                </a:r>
              </a:p>
              <a:p>
                <a:r>
                  <a:rPr lang="zh-CN" altLang="en-US" dirty="0"/>
                  <a:t>在递归到最小的区间</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i="1" dirty="0" smtClean="0">
                        <a:latin typeface="Cambria Math" panose="02040503050406030204" pitchFamily="18" charset="0"/>
                      </a:rPr>
                      <m:t>]</m:t>
                    </m:r>
                  </m:oMath>
                </a14:m>
                <a:r>
                  <a:rPr lang="zh-CN" altLang="en-US" dirty="0"/>
                  <a:t>后，设节点编号</a:t>
                </a:r>
                <a14:m>
                  <m:oMath xmlns:m="http://schemas.openxmlformats.org/officeDocument/2006/math">
                    <m:r>
                      <a:rPr lang="en-US" altLang="zh-CN" b="0" i="1" smtClean="0">
                        <a:latin typeface="Cambria Math" panose="02040503050406030204" pitchFamily="18" charset="0"/>
                      </a:rPr>
                      <m:t>𝑥</m:t>
                    </m:r>
                  </m:oMath>
                </a14:m>
                <a:r>
                  <a:rPr lang="zh-CN" altLang="en-US" dirty="0"/>
                  <a:t>，我们令</a:t>
                </a:r>
                <a14:m>
                  <m:oMath xmlns:m="http://schemas.openxmlformats.org/officeDocument/2006/math">
                    <m:r>
                      <a:rPr lang="en-US" altLang="zh-CN" b="0" i="1" smtClean="0">
                        <a:latin typeface="Cambria Math" panose="02040503050406030204" pitchFamily="18" charset="0"/>
                      </a:rPr>
                      <m:t>𝑡𝑟𝑒𝑒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r>
                      <a:rPr lang="zh-CN" altLang="en-US" i="1">
                        <a:latin typeface="Cambria Math" panose="02040503050406030204" pitchFamily="18" charset="0"/>
                      </a:rPr>
                      <m:t>，</m:t>
                    </m:r>
                  </m:oMath>
                </a14:m>
                <a:r>
                  <a:rPr lang="zh-CN" altLang="en-US" dirty="0"/>
                  <a:t>因为区间只有一个数，所以最大值显然是</a:t>
                </a:r>
                <a14:m>
                  <m:oMath xmlns:m="http://schemas.openxmlformats.org/officeDocument/2006/math">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dirty="0"/>
                  <a:t>。</a:t>
                </a:r>
                <a:endParaRPr lang="en-US" altLang="zh-CN" dirty="0"/>
              </a:p>
              <a:p>
                <a:r>
                  <a:rPr lang="zh-CN" altLang="en-US" dirty="0"/>
                  <a:t>接着我们就回溯了，到了</a:t>
                </a:r>
                <a14:m>
                  <m:oMath xmlns:m="http://schemas.openxmlformats.org/officeDocument/2006/math">
                    <m:r>
                      <a:rPr lang="en-US" altLang="zh-CN" i="1" dirty="0" smtClean="0">
                        <a:latin typeface="Cambria Math" panose="02040503050406030204" pitchFamily="18" charset="0"/>
                      </a:rPr>
                      <m:t>𝑥</m:t>
                    </m:r>
                  </m:oMath>
                </a14:m>
                <a:r>
                  <a:rPr lang="zh-CN" altLang="en-US" dirty="0"/>
                  <a:t>的父亲</a:t>
                </a:r>
                <a14:m>
                  <m:oMath xmlns:m="http://schemas.openxmlformats.org/officeDocument/2006/math">
                    <m:r>
                      <a:rPr lang="en-US" altLang="zh-CN" b="0" i="1" smtClean="0">
                        <a:latin typeface="Cambria Math" panose="02040503050406030204" pitchFamily="18" charset="0"/>
                      </a:rPr>
                      <m:t>𝑑𝑎𝑑</m:t>
                    </m:r>
                  </m:oMath>
                </a14:m>
                <a:r>
                  <a:rPr lang="zh-CN" altLang="en-US" dirty="0"/>
                  <a:t>，若他把两个儿子都递归过了，那么就可以利用儿子区间的信息合并出父亲区间来：</a:t>
                </a: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𝑡𝑟𝑒𝑒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𝑑𝑎𝑑</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𝑡𝑟𝑒𝑒</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𝑡𝑟𝑒𝑒</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m:t>
                      </m:r>
                    </m:oMath>
                  </m:oMathPara>
                </a14:m>
                <a:endParaRPr lang="en-US" altLang="zh-CN" dirty="0"/>
              </a:p>
              <a:p>
                <a:r>
                  <a:rPr lang="zh-CN" altLang="en-US" dirty="0"/>
                  <a:t>一步一步回溯上去，最终每个节点的信息都构造好了</a:t>
                </a:r>
                <a:endParaRPr lang="en-US" altLang="zh-CN" dirty="0"/>
              </a:p>
            </p:txBody>
          </p:sp>
        </mc:Choice>
        <mc:Fallback xmlns="">
          <p:sp>
            <p:nvSpPr>
              <p:cNvPr id="3" name="内容占位符 2">
                <a:extLst>
                  <a:ext uri="{FF2B5EF4-FFF2-40B4-BE49-F238E27FC236}">
                    <a16:creationId xmlns:a16="http://schemas.microsoft.com/office/drawing/2014/main" id="{228683EF-199F-40A0-9709-D6EEE0E062FA}"/>
                  </a:ext>
                </a:extLst>
              </p:cNvPr>
              <p:cNvSpPr>
                <a:spLocks noGrp="1" noRot="1" noChangeAspect="1" noMove="1" noResize="1" noEditPoints="1" noAdjustHandles="1" noChangeArrowheads="1" noChangeShapeType="1" noTextEdit="1"/>
              </p:cNvSpPr>
              <p:nvPr>
                <p:ph idx="1"/>
              </p:nvPr>
            </p:nvSpPr>
            <p:spPr>
              <a:blipFill>
                <a:blip r:embed="rId2"/>
                <a:stretch>
                  <a:fillRect l="-313"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016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3D9F29-8DE6-4A2E-ACDC-D92DDC5B7C61}"/>
              </a:ext>
            </a:extLst>
          </p:cNvPr>
          <p:cNvSpPr>
            <a:spLocks noGrp="1"/>
          </p:cNvSpPr>
          <p:nvPr>
            <p:ph type="title"/>
          </p:nvPr>
        </p:nvSpPr>
        <p:spPr/>
        <p:txBody>
          <a:bodyPr/>
          <a:lstStyle/>
          <a:p>
            <a:r>
              <a:rPr lang="zh-CN" altLang="en-US" dirty="0"/>
              <a:t>代码：建树</a:t>
            </a:r>
          </a:p>
        </p:txBody>
      </p:sp>
      <p:sp>
        <p:nvSpPr>
          <p:cNvPr id="6" name="内容占位符 5">
            <a:extLst>
              <a:ext uri="{FF2B5EF4-FFF2-40B4-BE49-F238E27FC236}">
                <a16:creationId xmlns:a16="http://schemas.microsoft.com/office/drawing/2014/main" id="{77A836B3-CF1F-448A-BCD0-0E933E33509B}"/>
              </a:ext>
            </a:extLst>
          </p:cNvPr>
          <p:cNvSpPr>
            <a:spLocks noGrp="1"/>
          </p:cNvSpPr>
          <p:nvPr>
            <p:ph idx="1"/>
          </p:nvPr>
        </p:nvSpPr>
        <p:spPr/>
        <p:txBody>
          <a:bodyPr/>
          <a:lstStyle/>
          <a:p>
            <a:endParaRPr lang="zh-CN" altLang="en-US"/>
          </a:p>
        </p:txBody>
      </p:sp>
      <p:pic>
        <p:nvPicPr>
          <p:cNvPr id="8" name="图片 7">
            <a:extLst>
              <a:ext uri="{FF2B5EF4-FFF2-40B4-BE49-F238E27FC236}">
                <a16:creationId xmlns:a16="http://schemas.microsoft.com/office/drawing/2014/main" id="{9EA21E3C-6E5F-40B7-892A-D7F4B6330BCA}"/>
              </a:ext>
            </a:extLst>
          </p:cNvPr>
          <p:cNvPicPr>
            <a:picLocks noChangeAspect="1"/>
          </p:cNvPicPr>
          <p:nvPr/>
        </p:nvPicPr>
        <p:blipFill>
          <a:blip r:embed="rId2"/>
          <a:stretch>
            <a:fillRect/>
          </a:stretch>
        </p:blipFill>
        <p:spPr>
          <a:xfrm>
            <a:off x="1024128" y="2286000"/>
            <a:ext cx="9521868" cy="2881618"/>
          </a:xfrm>
          <a:prstGeom prst="rect">
            <a:avLst/>
          </a:prstGeom>
        </p:spPr>
      </p:pic>
    </p:spTree>
    <p:extLst>
      <p:ext uri="{BB962C8B-B14F-4D97-AF65-F5344CB8AC3E}">
        <p14:creationId xmlns:p14="http://schemas.microsoft.com/office/powerpoint/2010/main" val="590829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D69F77-CCA6-4FE7-A9A5-6A2A8E9D627F}"/>
              </a:ext>
            </a:extLst>
          </p:cNvPr>
          <p:cNvSpPr>
            <a:spLocks noGrp="1"/>
          </p:cNvSpPr>
          <p:nvPr>
            <p:ph type="title"/>
          </p:nvPr>
        </p:nvSpPr>
        <p:spPr/>
        <p:txBody>
          <a:bodyPr/>
          <a:lstStyle/>
          <a:p>
            <a:r>
              <a:rPr lang="zh-CN" altLang="en-US" sz="5400" dirty="0"/>
              <a:t>线段树的性质</a:t>
            </a:r>
            <a:endParaRPr lang="en-US" altLang="zh-CN" sz="54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377F20-5186-4312-8EF5-C4313DE272A5}"/>
                  </a:ext>
                </a:extLst>
              </p:cNvPr>
              <p:cNvSpPr>
                <a:spLocks noGrp="1"/>
              </p:cNvSpPr>
              <p:nvPr>
                <p:ph idx="1"/>
              </p:nvPr>
            </p:nvSpPr>
            <p:spPr>
              <a:xfrm>
                <a:off x="1024128" y="2286000"/>
                <a:ext cx="9720073" cy="4023360"/>
              </a:xfrm>
            </p:spPr>
            <p:txBody>
              <a:bodyPr>
                <a:normAutofit/>
              </a:bodyPr>
              <a:lstStyle/>
              <a:p>
                <a:r>
                  <a:rPr lang="zh-CN" altLang="en-US" sz="2100" dirty="0"/>
                  <a:t>线段树高度</a:t>
                </a:r>
                <a14:m>
                  <m:oMath xmlns:m="http://schemas.openxmlformats.org/officeDocument/2006/math">
                    <m:r>
                      <a:rPr lang="en-US" altLang="zh-CN" sz="2100" i="1" dirty="0" smtClean="0">
                        <a:latin typeface="Cambria Math" panose="02040503050406030204" pitchFamily="18" charset="0"/>
                      </a:rPr>
                      <m:t>h</m:t>
                    </m:r>
                  </m:oMath>
                </a14:m>
                <a:r>
                  <a:rPr lang="zh-CN" altLang="en-US" sz="2100" dirty="0"/>
                  <a:t>？</a:t>
                </a:r>
                <a:endParaRPr lang="en-US" altLang="zh-CN" sz="2100" dirty="0"/>
              </a:p>
              <a:p>
                <a14:m>
                  <m:oMath xmlns:m="http://schemas.openxmlformats.org/officeDocument/2006/math">
                    <m:r>
                      <a:rPr lang="en-US" altLang="zh-CN" sz="2100" i="1" dirty="0" smtClean="0">
                        <a:latin typeface="Cambria Math" panose="02040503050406030204" pitchFamily="18" charset="0"/>
                      </a:rPr>
                      <m:t>h</m:t>
                    </m:r>
                  </m:oMath>
                </a14:m>
                <a:r>
                  <a:rPr lang="zh-CN" altLang="en-US" sz="2100" dirty="0"/>
                  <a:t>接近</a:t>
                </a:r>
                <a14:m>
                  <m:oMath xmlns:m="http://schemas.openxmlformats.org/officeDocument/2006/math">
                    <m:r>
                      <m:rPr>
                        <m:sty m:val="p"/>
                      </m:rPr>
                      <a:rPr lang="en-US" altLang="zh-CN" sz="2100" i="1" dirty="0" smtClean="0">
                        <a:latin typeface="Cambria Math" panose="02040503050406030204" pitchFamily="18" charset="0"/>
                      </a:rPr>
                      <m:t>log</m:t>
                    </m:r>
                    <m:r>
                      <a:rPr lang="en-US" altLang="zh-CN" sz="2100" i="1" dirty="0">
                        <a:latin typeface="Cambria Math" panose="02040503050406030204" pitchFamily="18" charset="0"/>
                      </a:rPr>
                      <m:t>⁡(</m:t>
                    </m:r>
                    <m:r>
                      <a:rPr lang="en-US" altLang="zh-CN" sz="2100" i="1" dirty="0">
                        <a:latin typeface="Cambria Math" panose="02040503050406030204" pitchFamily="18" charset="0"/>
                      </a:rPr>
                      <m:t>𝑛</m:t>
                    </m:r>
                    <m:r>
                      <a:rPr lang="en-US" altLang="zh-CN" sz="2100" i="1" dirty="0">
                        <a:latin typeface="Cambria Math" panose="02040503050406030204" pitchFamily="18" charset="0"/>
                      </a:rPr>
                      <m:t>)</m:t>
                    </m:r>
                  </m:oMath>
                </a14:m>
                <a:r>
                  <a:rPr lang="zh-CN" altLang="en-US" sz="2100" dirty="0"/>
                  <a:t>。一个区间最多二分</a:t>
                </a:r>
                <a14:m>
                  <m:oMath xmlns:m="http://schemas.openxmlformats.org/officeDocument/2006/math">
                    <m:r>
                      <m:rPr>
                        <m:sty m:val="p"/>
                      </m:rPr>
                      <a:rPr lang="en-US" altLang="zh-CN" sz="2100" i="1" dirty="0" smtClean="0">
                        <a:latin typeface="Cambria Math" panose="02040503050406030204" pitchFamily="18" charset="0"/>
                      </a:rPr>
                      <m:t>log</m:t>
                    </m:r>
                    <m:r>
                      <a:rPr lang="zh-CN" altLang="en-US" sz="2100" i="1" dirty="0" smtClean="0">
                        <a:latin typeface="Cambria Math" panose="02040503050406030204" pitchFamily="18" charset="0"/>
                      </a:rPr>
                      <m:t>⁡</m:t>
                    </m:r>
                  </m:oMath>
                </a14:m>
                <a:r>
                  <a:rPr lang="zh-CN" altLang="en-US" sz="2100" dirty="0"/>
                  <a:t>次</a:t>
                </a:r>
                <a:endParaRPr lang="en-US" altLang="zh-CN" sz="2100" dirty="0"/>
              </a:p>
              <a:p>
                <a:r>
                  <a:rPr lang="zh-CN" altLang="en-US" sz="2100" dirty="0"/>
                  <a:t>线段树实际节点数为？</a:t>
                </a:r>
                <a:endParaRPr lang="en-US" altLang="zh-CN" sz="2100" i="1" dirty="0">
                  <a:latin typeface="Cambria Math" panose="02040503050406030204" pitchFamily="18" charset="0"/>
                </a:endParaRPr>
              </a:p>
              <a:p>
                <a14:m>
                  <m:oMath xmlns:m="http://schemas.openxmlformats.org/officeDocument/2006/math">
                    <m:r>
                      <a:rPr lang="en-US" altLang="zh-CN" sz="2100" i="1" dirty="0" smtClean="0">
                        <a:latin typeface="Cambria Math" panose="02040503050406030204" pitchFamily="18" charset="0"/>
                      </a:rPr>
                      <m:t>2</m:t>
                    </m:r>
                    <m:r>
                      <a:rPr lang="en-US" altLang="zh-CN" sz="2100" i="1" dirty="0">
                        <a:latin typeface="Cambria Math" panose="02040503050406030204" pitchFamily="18" charset="0"/>
                      </a:rPr>
                      <m:t>∗</m:t>
                    </m:r>
                    <m:r>
                      <a:rPr lang="en-US" altLang="zh-CN" sz="2100" i="1" dirty="0">
                        <a:latin typeface="Cambria Math" panose="02040503050406030204" pitchFamily="18" charset="0"/>
                      </a:rPr>
                      <m:t>𝑛</m:t>
                    </m:r>
                    <m:r>
                      <a:rPr lang="en-US" altLang="zh-CN" sz="2100" i="1" dirty="0">
                        <a:latin typeface="Cambria Math" panose="02040503050406030204" pitchFamily="18" charset="0"/>
                      </a:rPr>
                      <m:t>−</m:t>
                    </m:r>
                    <m:r>
                      <a:rPr lang="en-US" altLang="zh-CN" sz="2100" i="1" dirty="0">
                        <a:latin typeface="Cambria Math" panose="02040503050406030204" pitchFamily="18" charset="0"/>
                      </a:rPr>
                      <m:t>1</m:t>
                    </m:r>
                    <m:r>
                      <a:rPr lang="zh-CN" altLang="en-US" sz="2100" i="1" dirty="0">
                        <a:latin typeface="Cambria Math" panose="02040503050406030204" pitchFamily="18" charset="0"/>
                      </a:rPr>
                      <m:t>，</m:t>
                    </m:r>
                  </m:oMath>
                </a14:m>
                <a:r>
                  <a:rPr lang="zh-CN" altLang="en-US" sz="2100" dirty="0"/>
                  <a:t>第一层有</a:t>
                </a:r>
                <a14:m>
                  <m:oMath xmlns:m="http://schemas.openxmlformats.org/officeDocument/2006/math">
                    <m:r>
                      <a:rPr lang="en-US" altLang="zh-CN" sz="2100" i="1" dirty="0" smtClean="0">
                        <a:latin typeface="Cambria Math" panose="02040503050406030204" pitchFamily="18" charset="0"/>
                      </a:rPr>
                      <m:t>1</m:t>
                    </m:r>
                  </m:oMath>
                </a14:m>
                <a:r>
                  <a:rPr lang="zh-CN" altLang="en-US" sz="2100" dirty="0"/>
                  <a:t>个，第二层有</a:t>
                </a:r>
                <a14:m>
                  <m:oMath xmlns:m="http://schemas.openxmlformats.org/officeDocument/2006/math">
                    <m:r>
                      <a:rPr lang="en-US" altLang="zh-CN" sz="2100" i="1" dirty="0" smtClean="0">
                        <a:latin typeface="Cambria Math" panose="02040503050406030204" pitchFamily="18" charset="0"/>
                      </a:rPr>
                      <m:t>2</m:t>
                    </m:r>
                  </m:oMath>
                </a14:m>
                <a:r>
                  <a:rPr lang="zh-CN" altLang="en-US" sz="2100" dirty="0"/>
                  <a:t>个，第</a:t>
                </a:r>
                <a14:m>
                  <m:oMath xmlns:m="http://schemas.openxmlformats.org/officeDocument/2006/math">
                    <m:r>
                      <a:rPr lang="en-US" altLang="zh-CN" sz="2100" b="0" i="1" smtClean="0">
                        <a:latin typeface="Cambria Math" panose="02040503050406030204" pitchFamily="18" charset="0"/>
                      </a:rPr>
                      <m:t>𝑤</m:t>
                    </m:r>
                  </m:oMath>
                </a14:m>
                <a:r>
                  <a:rPr lang="zh-CN" altLang="en-US" sz="2100" dirty="0"/>
                  <a:t>层有</a:t>
                </a: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2</m:t>
                        </m:r>
                      </m:e>
                      <m:sup>
                        <m:r>
                          <a:rPr lang="en-US" altLang="zh-CN" sz="2100" b="0" i="1" smtClean="0">
                            <a:latin typeface="Cambria Math" panose="02040503050406030204" pitchFamily="18" charset="0"/>
                          </a:rPr>
                          <m:t>𝑤</m:t>
                        </m:r>
                      </m:sup>
                    </m:sSup>
                  </m:oMath>
                </a14:m>
                <a:r>
                  <a:rPr lang="zh-CN" altLang="en-US" sz="2100" dirty="0"/>
                  <a:t>个，且</a:t>
                </a:r>
                <a14:m>
                  <m:oMath xmlns:m="http://schemas.openxmlformats.org/officeDocument/2006/math">
                    <m:sSup>
                      <m:sSupPr>
                        <m:ctrlPr>
                          <a:rPr lang="en-US" altLang="zh-CN" sz="2100" b="0" i="1" smtClean="0">
                            <a:latin typeface="Cambria Math" panose="02040503050406030204" pitchFamily="18" charset="0"/>
                          </a:rPr>
                        </m:ctrlPr>
                      </m:sSupPr>
                      <m:e>
                        <m:r>
                          <a:rPr lang="en-US" altLang="zh-CN" sz="2100" b="0" i="1" smtClean="0">
                            <a:latin typeface="Cambria Math" panose="02040503050406030204" pitchFamily="18" charset="0"/>
                          </a:rPr>
                          <m:t>2</m:t>
                        </m:r>
                      </m:e>
                      <m:sup>
                        <m:r>
                          <a:rPr lang="en-US" altLang="zh-CN" sz="2100" b="0" i="1" smtClean="0">
                            <a:latin typeface="Cambria Math" panose="02040503050406030204" pitchFamily="18" charset="0"/>
                          </a:rPr>
                          <m:t>𝑤</m:t>
                        </m:r>
                      </m:sup>
                    </m:sSup>
                    <m:r>
                      <a:rPr lang="en-US" altLang="zh-CN" sz="2100" b="0" i="1" smtClean="0">
                        <a:latin typeface="Cambria Math" panose="02040503050406030204" pitchFamily="18" charset="0"/>
                      </a:rPr>
                      <m:t>≤</m:t>
                    </m:r>
                    <m:r>
                      <a:rPr lang="en-US" altLang="zh-CN" sz="2100" b="0" i="1" smtClean="0">
                        <a:latin typeface="Cambria Math" panose="02040503050406030204" pitchFamily="18" charset="0"/>
                      </a:rPr>
                      <m:t>𝑛</m:t>
                    </m:r>
                  </m:oMath>
                </a14:m>
                <a:endParaRPr lang="en-US" altLang="zh-CN" sz="2100" dirty="0"/>
              </a:p>
              <a:p>
                <a:r>
                  <a:rPr lang="zh-CN" altLang="en-US" sz="2100" dirty="0"/>
                  <a:t>用完全二叉树编号最大多少？</a:t>
                </a:r>
                <a:endParaRPr lang="en-US" altLang="zh-CN" sz="2100" i="1" dirty="0">
                  <a:latin typeface="Cambria Math" panose="02040503050406030204" pitchFamily="18" charset="0"/>
                </a:endParaRPr>
              </a:p>
              <a:p>
                <a14:m>
                  <m:oMath xmlns:m="http://schemas.openxmlformats.org/officeDocument/2006/math">
                    <m:r>
                      <a:rPr lang="zh-CN" altLang="en-US" sz="2100" i="1" dirty="0" smtClean="0">
                        <a:latin typeface="Cambria Math" panose="02040503050406030204" pitchFamily="18" charset="0"/>
                      </a:rPr>
                      <m:t>不超过</m:t>
                    </m:r>
                    <m:r>
                      <a:rPr lang="en-US" altLang="zh-CN" sz="2100" i="1" dirty="0">
                        <a:latin typeface="Cambria Math" panose="02040503050406030204" pitchFamily="18" charset="0"/>
                      </a:rPr>
                      <m:t>4</m:t>
                    </m:r>
                    <m:r>
                      <a:rPr lang="en-US" altLang="zh-CN" sz="2100" i="1" dirty="0">
                        <a:latin typeface="Cambria Math" panose="02040503050406030204" pitchFamily="18" charset="0"/>
                      </a:rPr>
                      <m:t>∗</m:t>
                    </m:r>
                    <m:r>
                      <a:rPr lang="en-US" altLang="zh-CN" sz="2100" i="1" dirty="0">
                        <a:latin typeface="Cambria Math" panose="02040503050406030204" pitchFamily="18" charset="0"/>
                      </a:rPr>
                      <m:t>𝑛</m:t>
                    </m:r>
                    <m:r>
                      <a:rPr lang="en-US" altLang="zh-CN" sz="2100" b="0" i="1" dirty="0" smtClean="0">
                        <a:latin typeface="Cambria Math" panose="02040503050406030204" pitchFamily="18" charset="0"/>
                      </a:rPr>
                      <m:t>.</m:t>
                    </m:r>
                    <m:r>
                      <a:rPr lang="zh-CN" altLang="en-US" sz="2100" i="1" dirty="0">
                        <a:latin typeface="Cambria Math" panose="02040503050406030204" pitchFamily="18" charset="0"/>
                      </a:rPr>
                      <m:t>编码方式</m:t>
                    </m:r>
                  </m:oMath>
                </a14:m>
                <a:r>
                  <a:rPr lang="zh-CN" altLang="en-US" sz="2100" dirty="0"/>
                  <a:t>决定</a:t>
                </a:r>
                <a:endParaRPr lang="en-US" altLang="zh-CN" sz="2100" dirty="0"/>
              </a:p>
              <a:p>
                <a:r>
                  <a:rPr lang="zh-CN" altLang="en-US" sz="2100" dirty="0"/>
                  <a:t>每个区间都可以由多少个节点合并得到（尽量少）？</a:t>
                </a:r>
              </a:p>
              <a:p>
                <a14:m>
                  <m:oMath xmlns:m="http://schemas.openxmlformats.org/officeDocument/2006/math">
                    <m:r>
                      <a:rPr lang="en-US" altLang="zh-CN" sz="2100" i="1" dirty="0" smtClean="0">
                        <a:latin typeface="Cambria Math" panose="02040503050406030204" pitchFamily="18" charset="0"/>
                      </a:rPr>
                      <m:t>2</m:t>
                    </m:r>
                    <m:r>
                      <a:rPr lang="en-US" altLang="zh-CN" sz="2100" i="1" dirty="0" smtClean="0">
                        <a:latin typeface="Cambria Math" panose="02040503050406030204" pitchFamily="18" charset="0"/>
                      </a:rPr>
                      <m:t>∗</m:t>
                    </m:r>
                    <m:r>
                      <m:rPr>
                        <m:sty m:val="p"/>
                      </m:rPr>
                      <a:rPr lang="en-US" altLang="zh-CN" sz="2100" i="0" dirty="0" err="1" smtClean="0">
                        <a:latin typeface="Cambria Math" panose="02040503050406030204" pitchFamily="18" charset="0"/>
                      </a:rPr>
                      <m:t>log</m:t>
                    </m:r>
                    <m:r>
                      <a:rPr lang="en-US" altLang="zh-CN" sz="2100" b="0" i="1" dirty="0" smtClean="0">
                        <a:latin typeface="Cambria Math" panose="02040503050406030204" pitchFamily="18" charset="0"/>
                      </a:rPr>
                      <m:t>⁡(</m:t>
                    </m:r>
                    <m:r>
                      <a:rPr lang="en-US" altLang="zh-CN" sz="2100" i="1" dirty="0" err="1" smtClean="0">
                        <a:latin typeface="Cambria Math" panose="02040503050406030204" pitchFamily="18" charset="0"/>
                      </a:rPr>
                      <m:t>𝑛</m:t>
                    </m:r>
                    <m:r>
                      <a:rPr lang="en-US" altLang="zh-CN" sz="2100" b="0" i="1" dirty="0" smtClean="0">
                        <a:latin typeface="Cambria Math" panose="02040503050406030204" pitchFamily="18" charset="0"/>
                      </a:rPr>
                      <m:t>)</m:t>
                    </m:r>
                  </m:oMath>
                </a14:m>
                <a:r>
                  <a:rPr lang="zh-CN" altLang="en-US" sz="2100" dirty="0"/>
                  <a:t>，就像</a:t>
                </a:r>
                <a14:m>
                  <m:oMath xmlns:m="http://schemas.openxmlformats.org/officeDocument/2006/math">
                    <m:r>
                      <a:rPr lang="en-US" altLang="zh-CN" sz="2100" i="1" dirty="0" smtClean="0">
                        <a:latin typeface="Cambria Math" panose="02040503050406030204" pitchFamily="18" charset="0"/>
                      </a:rPr>
                      <m:t>𝑆𝑇</m:t>
                    </m:r>
                  </m:oMath>
                </a14:m>
                <a:r>
                  <a:rPr lang="zh-CN" altLang="en-US" sz="2100" dirty="0"/>
                  <a:t>表里面的另类合并操作：（如上图）</a:t>
                </a:r>
                <a:endParaRPr lang="en-US" altLang="zh-CN" sz="2100" dirty="0"/>
              </a:p>
              <a:p>
                <a:endParaRPr lang="en-US" altLang="zh-CN" dirty="0"/>
              </a:p>
            </p:txBody>
          </p:sp>
        </mc:Choice>
        <mc:Fallback xmlns="">
          <p:sp>
            <p:nvSpPr>
              <p:cNvPr id="3" name="内容占位符 2">
                <a:extLst>
                  <a:ext uri="{FF2B5EF4-FFF2-40B4-BE49-F238E27FC236}">
                    <a16:creationId xmlns:a16="http://schemas.microsoft.com/office/drawing/2014/main" id="{63377F20-5186-4312-8EF5-C4313DE272A5}"/>
                  </a:ext>
                </a:extLst>
              </p:cNvPr>
              <p:cNvSpPr>
                <a:spLocks noGrp="1" noRot="1" noChangeAspect="1" noMove="1" noResize="1" noEditPoints="1" noAdjustHandles="1" noChangeArrowheads="1" noChangeShapeType="1" noTextEdit="1"/>
              </p:cNvSpPr>
              <p:nvPr>
                <p:ph idx="1"/>
              </p:nvPr>
            </p:nvSpPr>
            <p:spPr>
              <a:xfrm>
                <a:off x="1024128" y="2286000"/>
                <a:ext cx="9720073" cy="4023360"/>
              </a:xfrm>
              <a:blipFill>
                <a:blip r:embed="rId2"/>
                <a:stretch>
                  <a:fillRect l="-1191" t="-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9A1B09C-73D5-4D8E-A20B-F25297D0A10C}"/>
                  </a:ext>
                </a:extLst>
              </p:cNvPr>
              <p:cNvSpPr/>
              <p:nvPr/>
            </p:nvSpPr>
            <p:spPr>
              <a:xfrm>
                <a:off x="6804142" y="2084832"/>
                <a:ext cx="4535648" cy="32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r>
                        <a:rPr lang="en-US" altLang="zh-CN" b="0" i="1" smtClean="0">
                          <a:latin typeface="Cambria Math" panose="02040503050406030204" pitchFamily="18" charset="0"/>
                        </a:rPr>
                        <m:t>                                                                                </m:t>
                      </m:r>
                      <m:r>
                        <a:rPr lang="en-US" altLang="zh-CN" b="0" i="1" smtClean="0">
                          <a:latin typeface="Cambria Math" panose="02040503050406030204" pitchFamily="18" charset="0"/>
                        </a:rPr>
                        <m:t>22</m:t>
                      </m:r>
                    </m:oMath>
                  </m:oMathPara>
                </a14:m>
                <a:endParaRPr lang="zh-CN" altLang="en-US" dirty="0"/>
              </a:p>
            </p:txBody>
          </p:sp>
        </mc:Choice>
        <mc:Fallback xmlns="">
          <p:sp>
            <p:nvSpPr>
              <p:cNvPr id="13" name="矩形 12">
                <a:extLst>
                  <a:ext uri="{FF2B5EF4-FFF2-40B4-BE49-F238E27FC236}">
                    <a16:creationId xmlns:a16="http://schemas.microsoft.com/office/drawing/2014/main" id="{C9A1B09C-73D5-4D8E-A20B-F25297D0A10C}"/>
                  </a:ext>
                </a:extLst>
              </p:cNvPr>
              <p:cNvSpPr>
                <a:spLocks noRot="1" noChangeAspect="1" noMove="1" noResize="1" noEditPoints="1" noAdjustHandles="1" noChangeArrowheads="1" noChangeShapeType="1" noTextEdit="1"/>
              </p:cNvSpPr>
              <p:nvPr/>
            </p:nvSpPr>
            <p:spPr>
              <a:xfrm>
                <a:off x="6804142" y="2084832"/>
                <a:ext cx="4535648" cy="327170"/>
              </a:xfrm>
              <a:prstGeom prst="rect">
                <a:avLst/>
              </a:prstGeom>
              <a:blipFill>
                <a:blip r:embed="rId3"/>
                <a:stretch>
                  <a:fillRect l="-13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B8274351-C3A7-4729-9CDF-457AA6B1FD97}"/>
                  </a:ext>
                </a:extLst>
              </p:cNvPr>
              <p:cNvSpPr/>
              <p:nvPr/>
            </p:nvSpPr>
            <p:spPr>
              <a:xfrm>
                <a:off x="6804142" y="2621727"/>
                <a:ext cx="1970742" cy="32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8</m:t>
                      </m:r>
                      <m:r>
                        <a:rPr lang="en-US" altLang="zh-CN" b="0" i="1" smtClean="0">
                          <a:latin typeface="Cambria Math" panose="02040503050406030204" pitchFamily="18" charset="0"/>
                        </a:rPr>
                        <m:t>                             </m:t>
                      </m:r>
                      <m:r>
                        <a:rPr lang="en-US" altLang="zh-CN" b="0" i="1" smtClean="0">
                          <a:latin typeface="Cambria Math" panose="02040503050406030204" pitchFamily="18" charset="0"/>
                        </a:rPr>
                        <m:t>15</m:t>
                      </m:r>
                    </m:oMath>
                  </m:oMathPara>
                </a14:m>
                <a:endParaRPr lang="zh-CN" altLang="en-US" dirty="0"/>
              </a:p>
            </p:txBody>
          </p:sp>
        </mc:Choice>
        <mc:Fallback xmlns="">
          <p:sp>
            <p:nvSpPr>
              <p:cNvPr id="14" name="矩形 13">
                <a:extLst>
                  <a:ext uri="{FF2B5EF4-FFF2-40B4-BE49-F238E27FC236}">
                    <a16:creationId xmlns:a16="http://schemas.microsoft.com/office/drawing/2014/main" id="{B8274351-C3A7-4729-9CDF-457AA6B1FD97}"/>
                  </a:ext>
                </a:extLst>
              </p:cNvPr>
              <p:cNvSpPr>
                <a:spLocks noRot="1" noChangeAspect="1" noMove="1" noResize="1" noEditPoints="1" noAdjustHandles="1" noChangeArrowheads="1" noChangeShapeType="1" noTextEdit="1"/>
              </p:cNvSpPr>
              <p:nvPr/>
            </p:nvSpPr>
            <p:spPr>
              <a:xfrm>
                <a:off x="6804142" y="2621727"/>
                <a:ext cx="1970742" cy="327170"/>
              </a:xfrm>
              <a:prstGeom prst="rect">
                <a:avLst/>
              </a:prstGeom>
              <a:blipFill>
                <a:blip r:embed="rId4"/>
                <a:stretch>
                  <a:fillRect l="-24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9909C67-6F8A-434C-9947-DAE04BC320D7}"/>
                  </a:ext>
                </a:extLst>
              </p:cNvPr>
              <p:cNvSpPr/>
              <p:nvPr/>
            </p:nvSpPr>
            <p:spPr>
              <a:xfrm>
                <a:off x="8833607" y="2621727"/>
                <a:ext cx="1392572" cy="32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16</m:t>
                      </m:r>
                      <m:r>
                        <a:rPr lang="en-US" altLang="zh-CN" b="0" i="1" smtClean="0">
                          <a:latin typeface="Cambria Math" panose="02040503050406030204" pitchFamily="18" charset="0"/>
                        </a:rPr>
                        <m:t>                 </m:t>
                      </m:r>
                      <m:r>
                        <a:rPr lang="en-US" altLang="zh-CN" b="0" i="1" smtClean="0">
                          <a:latin typeface="Cambria Math" panose="02040503050406030204" pitchFamily="18" charset="0"/>
                        </a:rPr>
                        <m:t>19</m:t>
                      </m:r>
                    </m:oMath>
                  </m:oMathPara>
                </a14:m>
                <a:endParaRPr lang="zh-CN" altLang="en-US" dirty="0"/>
              </a:p>
            </p:txBody>
          </p:sp>
        </mc:Choice>
        <mc:Fallback xmlns="">
          <p:sp>
            <p:nvSpPr>
              <p:cNvPr id="15" name="矩形 14">
                <a:extLst>
                  <a:ext uri="{FF2B5EF4-FFF2-40B4-BE49-F238E27FC236}">
                    <a16:creationId xmlns:a16="http://schemas.microsoft.com/office/drawing/2014/main" id="{C9909C67-6F8A-434C-9947-DAE04BC320D7}"/>
                  </a:ext>
                </a:extLst>
              </p:cNvPr>
              <p:cNvSpPr>
                <a:spLocks noRot="1" noChangeAspect="1" noMove="1" noResize="1" noEditPoints="1" noAdjustHandles="1" noChangeArrowheads="1" noChangeShapeType="1" noTextEdit="1"/>
              </p:cNvSpPr>
              <p:nvPr/>
            </p:nvSpPr>
            <p:spPr>
              <a:xfrm>
                <a:off x="8833607" y="2621727"/>
                <a:ext cx="1392572" cy="327170"/>
              </a:xfrm>
              <a:prstGeom prst="rect">
                <a:avLst/>
              </a:prstGeom>
              <a:blipFill>
                <a:blip r:embed="rId5"/>
                <a:stretch>
                  <a:fillRect l="-6897" r="-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F525162-B5A2-4BBB-8DF6-25BE38494A34}"/>
                  </a:ext>
                </a:extLst>
              </p:cNvPr>
              <p:cNvSpPr/>
              <p:nvPr/>
            </p:nvSpPr>
            <p:spPr>
              <a:xfrm>
                <a:off x="10284902" y="2621727"/>
                <a:ext cx="620785" cy="32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20</m:t>
                      </m:r>
                      <m:r>
                        <a:rPr lang="en-US" altLang="zh-CN" b="0" i="1" smtClean="0">
                          <a:latin typeface="Cambria Math" panose="02040503050406030204" pitchFamily="18" charset="0"/>
                        </a:rPr>
                        <m:t> </m:t>
                      </m:r>
                      <m:r>
                        <a:rPr lang="en-US" altLang="zh-CN" b="0" i="1" smtClean="0">
                          <a:latin typeface="Cambria Math" panose="02040503050406030204" pitchFamily="18" charset="0"/>
                        </a:rPr>
                        <m:t>21</m:t>
                      </m:r>
                    </m:oMath>
                  </m:oMathPara>
                </a14:m>
                <a:endParaRPr lang="zh-CN" altLang="en-US" dirty="0"/>
              </a:p>
            </p:txBody>
          </p:sp>
        </mc:Choice>
        <mc:Fallback xmlns="">
          <p:sp>
            <p:nvSpPr>
              <p:cNvPr id="16" name="矩形 15">
                <a:extLst>
                  <a:ext uri="{FF2B5EF4-FFF2-40B4-BE49-F238E27FC236}">
                    <a16:creationId xmlns:a16="http://schemas.microsoft.com/office/drawing/2014/main" id="{5F525162-B5A2-4BBB-8DF6-25BE38494A34}"/>
                  </a:ext>
                </a:extLst>
              </p:cNvPr>
              <p:cNvSpPr>
                <a:spLocks noRot="1" noChangeAspect="1" noMove="1" noResize="1" noEditPoints="1" noAdjustHandles="1" noChangeArrowheads="1" noChangeShapeType="1" noTextEdit="1"/>
              </p:cNvSpPr>
              <p:nvPr/>
            </p:nvSpPr>
            <p:spPr>
              <a:xfrm>
                <a:off x="10284902" y="2621727"/>
                <a:ext cx="620785" cy="327170"/>
              </a:xfrm>
              <a:prstGeom prst="rect">
                <a:avLst/>
              </a:prstGeom>
              <a:blipFill>
                <a:blip r:embed="rId6"/>
                <a:stretch>
                  <a:fillRect l="-11429" r="-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032B353-AB96-4AAE-B20E-9DAF47BF47C2}"/>
                  </a:ext>
                </a:extLst>
              </p:cNvPr>
              <p:cNvSpPr/>
              <p:nvPr/>
            </p:nvSpPr>
            <p:spPr>
              <a:xfrm>
                <a:off x="10963363" y="2621727"/>
                <a:ext cx="376428" cy="32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22</m:t>
                      </m:r>
                      <m:r>
                        <a:rPr lang="en-US" altLang="zh-CN" b="0" i="1" smtClean="0">
                          <a:latin typeface="Cambria Math" panose="02040503050406030204" pitchFamily="18" charset="0"/>
                        </a:rPr>
                        <m:t> </m:t>
                      </m:r>
                    </m:oMath>
                  </m:oMathPara>
                </a14:m>
                <a:endParaRPr lang="zh-CN" altLang="en-US" dirty="0"/>
              </a:p>
            </p:txBody>
          </p:sp>
        </mc:Choice>
        <mc:Fallback xmlns="">
          <p:sp>
            <p:nvSpPr>
              <p:cNvPr id="17" name="矩形 16">
                <a:extLst>
                  <a:ext uri="{FF2B5EF4-FFF2-40B4-BE49-F238E27FC236}">
                    <a16:creationId xmlns:a16="http://schemas.microsoft.com/office/drawing/2014/main" id="{7032B353-AB96-4AAE-B20E-9DAF47BF47C2}"/>
                  </a:ext>
                </a:extLst>
              </p:cNvPr>
              <p:cNvSpPr>
                <a:spLocks noRot="1" noChangeAspect="1" noMove="1" noResize="1" noEditPoints="1" noAdjustHandles="1" noChangeArrowheads="1" noChangeShapeType="1" noTextEdit="1"/>
              </p:cNvSpPr>
              <p:nvPr/>
            </p:nvSpPr>
            <p:spPr>
              <a:xfrm>
                <a:off x="10963363" y="2621727"/>
                <a:ext cx="376428" cy="327170"/>
              </a:xfrm>
              <a:prstGeom prst="rect">
                <a:avLst/>
              </a:prstGeom>
              <a:blipFill>
                <a:blip r:embed="rId7"/>
                <a:stretch>
                  <a:fillRect l="-10769" r="-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67B96A0-B896-4CED-A361-CF185901A35C}"/>
                  </a:ext>
                </a:extLst>
              </p:cNvPr>
              <p:cNvSpPr txBox="1"/>
              <p:nvPr/>
            </p:nvSpPr>
            <p:spPr>
              <a:xfrm>
                <a:off x="7286173" y="2974688"/>
                <a:ext cx="10066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3</m:t>
                          </m:r>
                        </m:sup>
                      </m:sSup>
                    </m:oMath>
                  </m:oMathPara>
                </a14:m>
                <a:endParaRPr lang="zh-CN" altLang="en-US" dirty="0"/>
              </a:p>
            </p:txBody>
          </p:sp>
        </mc:Choice>
        <mc:Fallback xmlns="">
          <p:sp>
            <p:nvSpPr>
              <p:cNvPr id="18" name="文本框 17">
                <a:extLst>
                  <a:ext uri="{FF2B5EF4-FFF2-40B4-BE49-F238E27FC236}">
                    <a16:creationId xmlns:a16="http://schemas.microsoft.com/office/drawing/2014/main" id="{467B96A0-B896-4CED-A361-CF185901A35C}"/>
                  </a:ext>
                </a:extLst>
              </p:cNvPr>
              <p:cNvSpPr txBox="1">
                <a:spLocks noRot="1" noChangeAspect="1" noMove="1" noResize="1" noEditPoints="1" noAdjustHandles="1" noChangeArrowheads="1" noChangeShapeType="1" noTextEdit="1"/>
              </p:cNvSpPr>
              <p:nvPr/>
            </p:nvSpPr>
            <p:spPr>
              <a:xfrm>
                <a:off x="7286173" y="2974688"/>
                <a:ext cx="1006679"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CD2E97BF-061F-4C6E-90B4-D31D34FADB76}"/>
                  </a:ext>
                </a:extLst>
              </p:cNvPr>
              <p:cNvSpPr txBox="1"/>
              <p:nvPr/>
            </p:nvSpPr>
            <p:spPr>
              <a:xfrm>
                <a:off x="9026553" y="3042328"/>
                <a:ext cx="10066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up>
                      </m:sSup>
                    </m:oMath>
                  </m:oMathPara>
                </a14:m>
                <a:endParaRPr lang="zh-CN" altLang="en-US" dirty="0"/>
              </a:p>
            </p:txBody>
          </p:sp>
        </mc:Choice>
        <mc:Fallback xmlns="">
          <p:sp>
            <p:nvSpPr>
              <p:cNvPr id="19" name="文本框 18">
                <a:extLst>
                  <a:ext uri="{FF2B5EF4-FFF2-40B4-BE49-F238E27FC236}">
                    <a16:creationId xmlns:a16="http://schemas.microsoft.com/office/drawing/2014/main" id="{CD2E97BF-061F-4C6E-90B4-D31D34FADB76}"/>
                  </a:ext>
                </a:extLst>
              </p:cNvPr>
              <p:cNvSpPr txBox="1">
                <a:spLocks noRot="1" noChangeAspect="1" noMove="1" noResize="1" noEditPoints="1" noAdjustHandles="1" noChangeArrowheads="1" noChangeShapeType="1" noTextEdit="1"/>
              </p:cNvSpPr>
              <p:nvPr/>
            </p:nvSpPr>
            <p:spPr>
              <a:xfrm>
                <a:off x="9026553" y="3042328"/>
                <a:ext cx="1006679"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0590B9F-C8FD-41C3-9405-3C0B88841284}"/>
                  </a:ext>
                </a:extLst>
              </p:cNvPr>
              <p:cNvSpPr txBox="1"/>
              <p:nvPr/>
            </p:nvSpPr>
            <p:spPr>
              <a:xfrm>
                <a:off x="10091954" y="3034778"/>
                <a:ext cx="10066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20" name="文本框 19">
                <a:extLst>
                  <a:ext uri="{FF2B5EF4-FFF2-40B4-BE49-F238E27FC236}">
                    <a16:creationId xmlns:a16="http://schemas.microsoft.com/office/drawing/2014/main" id="{20590B9F-C8FD-41C3-9405-3C0B88841284}"/>
                  </a:ext>
                </a:extLst>
              </p:cNvPr>
              <p:cNvSpPr txBox="1">
                <a:spLocks noRot="1" noChangeAspect="1" noMove="1" noResize="1" noEditPoints="1" noAdjustHandles="1" noChangeArrowheads="1" noChangeShapeType="1" noTextEdit="1"/>
              </p:cNvSpPr>
              <p:nvPr/>
            </p:nvSpPr>
            <p:spPr>
              <a:xfrm>
                <a:off x="10091954" y="3034778"/>
                <a:ext cx="1006679"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C0D2C1B-EDD0-4EF9-A75A-4BCBEBEFBC28}"/>
                  </a:ext>
                </a:extLst>
              </p:cNvPr>
              <p:cNvSpPr txBox="1"/>
              <p:nvPr/>
            </p:nvSpPr>
            <p:spPr>
              <a:xfrm>
                <a:off x="10648237" y="3034778"/>
                <a:ext cx="100667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0</m:t>
                          </m:r>
                        </m:sup>
                      </m:sSup>
                    </m:oMath>
                  </m:oMathPara>
                </a14:m>
                <a:endParaRPr lang="zh-CN" altLang="en-US" dirty="0"/>
              </a:p>
            </p:txBody>
          </p:sp>
        </mc:Choice>
        <mc:Fallback xmlns="">
          <p:sp>
            <p:nvSpPr>
              <p:cNvPr id="21" name="文本框 20">
                <a:extLst>
                  <a:ext uri="{FF2B5EF4-FFF2-40B4-BE49-F238E27FC236}">
                    <a16:creationId xmlns:a16="http://schemas.microsoft.com/office/drawing/2014/main" id="{EC0D2C1B-EDD0-4EF9-A75A-4BCBEBEFBC28}"/>
                  </a:ext>
                </a:extLst>
              </p:cNvPr>
              <p:cNvSpPr txBox="1">
                <a:spLocks noRot="1" noChangeAspect="1" noMove="1" noResize="1" noEditPoints="1" noAdjustHandles="1" noChangeArrowheads="1" noChangeShapeType="1" noTextEdit="1"/>
              </p:cNvSpPr>
              <p:nvPr/>
            </p:nvSpPr>
            <p:spPr>
              <a:xfrm>
                <a:off x="10648237" y="3034778"/>
                <a:ext cx="1006679" cy="36933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333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p:bldP spid="19" grpId="0"/>
      <p:bldP spid="20" grpId="0"/>
      <p:bldP spid="2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82ED14D-7725-4017-8CE5-D3A7A213B5F8}"/>
              </a:ext>
            </a:extLst>
          </p:cNvPr>
          <p:cNvSpPr>
            <a:spLocks noGrp="1" noChangeArrowheads="1"/>
          </p:cNvSpPr>
          <p:nvPr>
            <p:ph type="title"/>
          </p:nvPr>
        </p:nvSpPr>
        <p:spPr/>
        <p:txBody>
          <a:bodyPr/>
          <a:lstStyle/>
          <a:p>
            <a:r>
              <a:rPr lang="zh-CN" altLang="en-US" dirty="0"/>
              <a:t>线段树的修改</a:t>
            </a:r>
          </a:p>
        </p:txBody>
      </p:sp>
      <mc:AlternateContent xmlns:mc="http://schemas.openxmlformats.org/markup-compatibility/2006" xmlns:a14="http://schemas.microsoft.com/office/drawing/2010/main">
        <mc:Choice Requires="a14">
          <p:sp>
            <p:nvSpPr>
              <p:cNvPr id="68611" name="Rectangle 3">
                <a:extLst>
                  <a:ext uri="{FF2B5EF4-FFF2-40B4-BE49-F238E27FC236}">
                    <a16:creationId xmlns:a16="http://schemas.microsoft.com/office/drawing/2014/main" id="{4045126A-E5BB-4A09-8EE5-1F26672C07D7}"/>
                  </a:ext>
                </a:extLst>
              </p:cNvPr>
              <p:cNvSpPr>
                <a:spLocks noGrp="1" noChangeArrowheads="1"/>
              </p:cNvSpPr>
              <p:nvPr>
                <p:ph type="body" idx="1"/>
              </p:nvPr>
            </p:nvSpPr>
            <p:spPr/>
            <p:txBody>
              <a:bodyPr/>
              <a:lstStyle/>
              <a:p>
                <a:r>
                  <a:rPr lang="zh-CN" altLang="en-US" dirty="0"/>
                  <a:t>对于题目而言，我们</a:t>
                </a:r>
                <a14:m>
                  <m:oMath xmlns:m="http://schemas.openxmlformats.org/officeDocument/2006/math">
                    <m:r>
                      <a:rPr lang="zh-CN" altLang="en-US" i="1" dirty="0">
                        <a:latin typeface="Cambria Math" panose="02040503050406030204" pitchFamily="18" charset="0"/>
                      </a:rPr>
                      <m:t>需要</m:t>
                    </m:r>
                    <m:r>
                      <a:rPr lang="zh-CN" altLang="en-US" i="1" dirty="0" smtClean="0">
                        <a:latin typeface="Cambria Math" panose="02040503050406030204" pitchFamily="18" charset="0"/>
                      </a:rPr>
                      <m:t>开</m:t>
                    </m:r>
                    <m:r>
                      <a:rPr lang="zh-CN" altLang="en-US" i="1" dirty="0">
                        <a:latin typeface="Cambria Math" panose="02040503050406030204" pitchFamily="18" charset="0"/>
                      </a:rPr>
                      <m:t>设</m:t>
                    </m:r>
                    <m:r>
                      <a:rPr lang="en-US" altLang="zh-CN" i="1" dirty="0" smtClean="0">
                        <a:latin typeface="Cambria Math" panose="02040503050406030204" pitchFamily="18" charset="0"/>
                      </a:rPr>
                      <m:t>𝑡𝑟𝑒𝑒</m:t>
                    </m:r>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4</m:t>
                        </m:r>
                        <m:r>
                          <a:rPr lang="en-US" altLang="zh-CN" b="0" i="1" dirty="0" smtClean="0">
                            <a:latin typeface="Cambria Math" panose="02040503050406030204" pitchFamily="18" charset="0"/>
                          </a:rPr>
                          <m:t>𝑛</m:t>
                        </m:r>
                      </m:e>
                    </m:d>
                  </m:oMath>
                </a14:m>
                <a:r>
                  <a:rPr lang="zh-CN" altLang="en-US" dirty="0"/>
                  <a:t>表示节点所表示区间的最大值与区间和，由于区间和与最大值类似，我们仅考虑最大值</a:t>
                </a:r>
              </a:p>
              <a:p>
                <a:r>
                  <a:rPr lang="zh-CN" altLang="en-US" dirty="0"/>
                  <a:t>对于修改操作</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𝑦</m:t>
                    </m:r>
                    <m:r>
                      <a:rPr lang="zh-CN" altLang="en-US" i="1" dirty="0">
                        <a:latin typeface="Cambria Math" panose="02040503050406030204" pitchFamily="18" charset="0"/>
                      </a:rPr>
                      <m:t>，</m:t>
                    </m:r>
                  </m:oMath>
                </a14:m>
                <a:r>
                  <a:rPr lang="zh-CN" altLang="en-US" dirty="0"/>
                  <a:t>只需要修改涉及到位置的</a:t>
                </a:r>
                <a14:m>
                  <m:oMath xmlns:m="http://schemas.openxmlformats.org/officeDocument/2006/math">
                    <m:r>
                      <a:rPr lang="en-US" altLang="zh-CN" i="1" dirty="0" smtClean="0">
                        <a:latin typeface="Cambria Math" panose="02040503050406030204" pitchFamily="18" charset="0"/>
                      </a:rPr>
                      <m:t>𝑥</m:t>
                    </m:r>
                  </m:oMath>
                </a14:m>
                <a:r>
                  <a:rPr lang="zh-CN" altLang="en-US" dirty="0"/>
                  <a:t>的节点，不超过</a:t>
                </a:r>
                <a14:m>
                  <m:oMath xmlns:m="http://schemas.openxmlformats.org/officeDocument/2006/math">
                    <m:r>
                      <a:rPr lang="en-US" altLang="zh-CN" i="1" dirty="0" smtClean="0">
                        <a:latin typeface="Cambria Math" panose="02040503050406030204" pitchFamily="18" charset="0"/>
                      </a:rPr>
                      <m:t>𝑙</m:t>
                    </m:r>
                    <m:r>
                      <a:rPr lang="en-US" altLang="zh-CN" b="0" i="1" dirty="0" smtClean="0">
                        <a:latin typeface="Cambria Math" panose="02040503050406030204" pitchFamily="18" charset="0"/>
                      </a:rPr>
                      <m:t>𝑜</m:t>
                    </m:r>
                    <m:r>
                      <a:rPr lang="en-US" altLang="zh-CN" i="1" dirty="0" smtClean="0">
                        <a:latin typeface="Cambria Math" panose="02040503050406030204" pitchFamily="18" charset="0"/>
                      </a:rPr>
                      <m:t>𝑔𝑛</m:t>
                    </m:r>
                  </m:oMath>
                </a14:m>
                <a:r>
                  <a:rPr lang="zh-CN" altLang="en-US" dirty="0"/>
                  <a:t>个（想一想，为什么）</a:t>
                </a:r>
                <a:endParaRPr lang="en-US" altLang="zh-CN" dirty="0"/>
              </a:p>
              <a:p>
                <a:r>
                  <a:rPr lang="zh-CN" altLang="en-US" dirty="0"/>
                  <a:t>利用递归对这些区间进行更新</a:t>
                </a:r>
              </a:p>
              <a:p>
                <a:r>
                  <a:rPr lang="zh-CN" altLang="en-US" dirty="0"/>
                  <a:t>修改时间复杂度为</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𝑙𝑜𝑔</m:t>
                    </m:r>
                    <m:r>
                      <a:rPr lang="en-US" altLang="zh-CN" i="1" dirty="0" err="1">
                        <a:latin typeface="Cambria Math" panose="02040503050406030204" pitchFamily="18" charset="0"/>
                      </a:rPr>
                      <m:t>𝑛</m:t>
                    </m:r>
                    <m:r>
                      <a:rPr lang="en-US" altLang="zh-CN" i="1" dirty="0">
                        <a:latin typeface="Cambria Math" panose="02040503050406030204" pitchFamily="18" charset="0"/>
                      </a:rPr>
                      <m:t>)</m:t>
                    </m:r>
                  </m:oMath>
                </a14:m>
                <a:endParaRPr lang="en-US" altLang="zh-CN" dirty="0"/>
              </a:p>
            </p:txBody>
          </p:sp>
        </mc:Choice>
        <mc:Fallback xmlns="">
          <p:sp>
            <p:nvSpPr>
              <p:cNvPr id="68611" name="Rectangle 3">
                <a:extLst>
                  <a:ext uri="{FF2B5EF4-FFF2-40B4-BE49-F238E27FC236}">
                    <a16:creationId xmlns:a16="http://schemas.microsoft.com/office/drawing/2014/main" id="{4045126A-E5BB-4A09-8EE5-1F26672C07D7}"/>
                  </a:ext>
                </a:extLst>
              </p:cNvPr>
              <p:cNvSpPr>
                <a:spLocks noGrp="1" noRot="1" noChangeAspect="1" noMove="1" noResize="1" noEditPoints="1" noAdjustHandles="1" noChangeArrowheads="1" noChangeShapeType="1" noTextEdit="1"/>
              </p:cNvSpPr>
              <p:nvPr>
                <p:ph type="body" idx="1"/>
              </p:nvPr>
            </p:nvSpPr>
            <p:spPr>
              <a:blipFill>
                <a:blip r:embed="rId2"/>
                <a:stretch>
                  <a:fillRect l="-313" t="-1818" r="-106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611">
                                            <p:txEl>
                                              <p:pRg st="1" end="1"/>
                                            </p:txEl>
                                          </p:spTgt>
                                        </p:tgtEl>
                                        <p:attrNameLst>
                                          <p:attrName>style.visibility</p:attrName>
                                        </p:attrNameLst>
                                      </p:cBhvr>
                                      <p:to>
                                        <p:strVal val="visible"/>
                                      </p:to>
                                    </p:set>
                                    <p:animEffect transition="in" filter="fade">
                                      <p:cBhvr>
                                        <p:cTn id="7" dur="500"/>
                                        <p:tgtEl>
                                          <p:spTgt spid="686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611">
                                            <p:txEl>
                                              <p:pRg st="2" end="2"/>
                                            </p:txEl>
                                          </p:spTgt>
                                        </p:tgtEl>
                                        <p:attrNameLst>
                                          <p:attrName>style.visibility</p:attrName>
                                        </p:attrNameLst>
                                      </p:cBhvr>
                                      <p:to>
                                        <p:strVal val="visible"/>
                                      </p:to>
                                    </p:set>
                                    <p:animEffect transition="in" filter="fade">
                                      <p:cBhvr>
                                        <p:cTn id="12" dur="500"/>
                                        <p:tgtEl>
                                          <p:spTgt spid="68611">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611">
                                            <p:txEl>
                                              <p:pRg st="3" end="3"/>
                                            </p:txEl>
                                          </p:spTgt>
                                        </p:tgtEl>
                                        <p:attrNameLst>
                                          <p:attrName>style.visibility</p:attrName>
                                        </p:attrNameLst>
                                      </p:cBhvr>
                                      <p:to>
                                        <p:strVal val="visible"/>
                                      </p:to>
                                    </p:set>
                                    <p:animEffect transition="in" filter="fade">
                                      <p:cBhvr>
                                        <p:cTn id="15" dur="500"/>
                                        <p:tgtEl>
                                          <p:spTgt spid="686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2087932-B174-4393-97BD-AC2A27034FF7}"/>
              </a:ext>
            </a:extLst>
          </p:cNvPr>
          <p:cNvSpPr>
            <a:spLocks noGrp="1" noChangeArrowheads="1"/>
          </p:cNvSpPr>
          <p:nvPr>
            <p:ph type="title"/>
          </p:nvPr>
        </p:nvSpPr>
        <p:spPr/>
        <p:txBody>
          <a:bodyPr/>
          <a:lstStyle/>
          <a:p>
            <a:r>
              <a:rPr lang="zh-CN" altLang="en-US" dirty="0"/>
              <a:t>修改操作</a:t>
            </a:r>
            <a:endParaRPr lang="zh-CN" altLang="en-US" dirty="0">
              <a:solidFill>
                <a:srgbClr val="FF0000"/>
              </a:solidFill>
            </a:endParaRPr>
          </a:p>
        </p:txBody>
      </p:sp>
      <p:pic>
        <p:nvPicPr>
          <p:cNvPr id="9" name="图片 8">
            <a:extLst>
              <a:ext uri="{FF2B5EF4-FFF2-40B4-BE49-F238E27FC236}">
                <a16:creationId xmlns:a16="http://schemas.microsoft.com/office/drawing/2014/main" id="{DB7DD29D-D273-40D3-9F16-48A76A9C01F9}"/>
              </a:ext>
            </a:extLst>
          </p:cNvPr>
          <p:cNvPicPr>
            <a:picLocks noChangeAspect="1"/>
          </p:cNvPicPr>
          <p:nvPr/>
        </p:nvPicPr>
        <p:blipFill rotWithShape="1">
          <a:blip r:embed="rId2"/>
          <a:srcRect/>
          <a:stretch/>
        </p:blipFill>
        <p:spPr>
          <a:xfrm>
            <a:off x="1024128" y="4788162"/>
            <a:ext cx="6190476" cy="1828571"/>
          </a:xfrm>
          <a:prstGeom prst="rect">
            <a:avLst/>
          </a:prstGeom>
        </p:spPr>
      </p:pic>
      <p:pic>
        <p:nvPicPr>
          <p:cNvPr id="10" name="图片 9">
            <a:extLst>
              <a:ext uri="{FF2B5EF4-FFF2-40B4-BE49-F238E27FC236}">
                <a16:creationId xmlns:a16="http://schemas.microsoft.com/office/drawing/2014/main" id="{74DA18C4-B7F7-4E2D-AC17-EC5A9796B513}"/>
              </a:ext>
            </a:extLst>
          </p:cNvPr>
          <p:cNvPicPr>
            <a:picLocks noChangeAspect="1"/>
          </p:cNvPicPr>
          <p:nvPr/>
        </p:nvPicPr>
        <p:blipFill>
          <a:blip r:embed="rId3"/>
          <a:stretch>
            <a:fillRect/>
          </a:stretch>
        </p:blipFill>
        <p:spPr>
          <a:xfrm>
            <a:off x="1024128" y="2084832"/>
            <a:ext cx="8095238" cy="24285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67CBD-BB20-4383-ADDA-AFD1B189DB36}"/>
              </a:ext>
            </a:extLst>
          </p:cNvPr>
          <p:cNvSpPr>
            <a:spLocks noGrp="1"/>
          </p:cNvSpPr>
          <p:nvPr>
            <p:ph type="title"/>
          </p:nvPr>
        </p:nvSpPr>
        <p:spPr/>
        <p:txBody>
          <a:bodyPr/>
          <a:lstStyle/>
          <a:p>
            <a:r>
              <a:rPr lang="zh-CN" altLang="en-US" dirty="0"/>
              <a:t>栈与队列</a:t>
            </a:r>
          </a:p>
        </p:txBody>
      </p:sp>
      <p:sp>
        <p:nvSpPr>
          <p:cNvPr id="3" name="内容占位符 2">
            <a:extLst>
              <a:ext uri="{FF2B5EF4-FFF2-40B4-BE49-F238E27FC236}">
                <a16:creationId xmlns:a16="http://schemas.microsoft.com/office/drawing/2014/main" id="{A5889B70-76E6-4E86-931F-B2B3BB32F888}"/>
              </a:ext>
            </a:extLst>
          </p:cNvPr>
          <p:cNvSpPr>
            <a:spLocks noGrp="1"/>
          </p:cNvSpPr>
          <p:nvPr>
            <p:ph idx="1"/>
          </p:nvPr>
        </p:nvSpPr>
        <p:spPr/>
        <p:txBody>
          <a:bodyPr>
            <a:normAutofit/>
          </a:bodyPr>
          <a:lstStyle/>
          <a:p>
            <a:r>
              <a:rPr lang="zh-CN" altLang="en-US" sz="2400" dirty="0"/>
              <a:t>作为最基本的数据结构，栈与队列被广泛应用，我们先给出定义，然后通过例题来熟悉他们。</a:t>
            </a:r>
            <a:endParaRPr lang="en-US" altLang="zh-CN" sz="2400" dirty="0"/>
          </a:p>
          <a:p>
            <a:endParaRPr lang="zh-CN" altLang="en-US" sz="2400" dirty="0"/>
          </a:p>
        </p:txBody>
      </p:sp>
    </p:spTree>
    <p:extLst>
      <p:ext uri="{BB962C8B-B14F-4D97-AF65-F5344CB8AC3E}">
        <p14:creationId xmlns:p14="http://schemas.microsoft.com/office/powerpoint/2010/main" val="1609736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CA8655-E929-4C8A-8A08-6EA56ABAC93C}"/>
              </a:ext>
            </a:extLst>
          </p:cNvPr>
          <p:cNvSpPr>
            <a:spLocks noGrp="1" noChangeArrowheads="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70659" name="Rectangle 3">
                <a:extLst>
                  <a:ext uri="{FF2B5EF4-FFF2-40B4-BE49-F238E27FC236}">
                    <a16:creationId xmlns:a16="http://schemas.microsoft.com/office/drawing/2014/main" id="{0138FEA0-BDCB-4B95-BEA8-AD85C1E635FB}"/>
                  </a:ext>
                </a:extLst>
              </p:cNvPr>
              <p:cNvSpPr>
                <a:spLocks noGrp="1" noChangeArrowheads="1"/>
              </p:cNvSpPr>
              <p:nvPr>
                <p:ph type="body" idx="1"/>
              </p:nvPr>
            </p:nvSpPr>
            <p:spPr>
              <a:xfrm>
                <a:off x="1024128" y="2286000"/>
                <a:ext cx="9720073" cy="4023360"/>
              </a:xfrm>
            </p:spPr>
            <p:txBody>
              <a:bodyPr>
                <a:normAutofit/>
              </a:bodyPr>
              <a:lstStyle/>
              <a:p>
                <a:r>
                  <a:rPr lang="zh-CN" altLang="en-US" dirty="0"/>
                  <a:t>对于查询最大值操作，区间</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a:latin typeface="Cambria Math" panose="02040503050406030204" pitchFamily="18" charset="0"/>
                      </a:rPr>
                      <m:t>]</m:t>
                    </m:r>
                  </m:oMath>
                </a14:m>
                <a:r>
                  <a:rPr lang="zh-CN" altLang="en-US" dirty="0"/>
                  <a:t>的最大值一定等于若干个子区间最大值中的最大值，其中这些子区间的并集等于</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a:latin typeface="Cambria Math" panose="02040503050406030204" pitchFamily="18" charset="0"/>
                      </a:rPr>
                      <m:t>]</m:t>
                    </m:r>
                  </m:oMath>
                </a14:m>
                <a:endParaRPr lang="en-US" altLang="zh-CN" dirty="0"/>
              </a:p>
              <a:p>
                <a:r>
                  <a:rPr lang="zh-CN" altLang="en-US" dirty="0"/>
                  <a:t>用递归实现，具体看下页代码</a:t>
                </a:r>
                <a:endParaRPr lang="en-US" altLang="zh-CN" dirty="0"/>
              </a:p>
              <a:p>
                <a:r>
                  <a:rPr lang="zh-CN" altLang="en-US" dirty="0"/>
                  <a:t>时间复杂度</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𝑙𝑜𝑔</m:t>
                    </m:r>
                    <m:r>
                      <a:rPr lang="en-US" altLang="zh-CN" i="1" dirty="0" err="1">
                        <a:latin typeface="Cambria Math" panose="02040503050406030204" pitchFamily="18" charset="0"/>
                      </a:rPr>
                      <m:t>𝑛</m:t>
                    </m:r>
                    <m:r>
                      <a:rPr lang="en-US" altLang="zh-CN" i="1" dirty="0">
                        <a:latin typeface="Cambria Math" panose="02040503050406030204" pitchFamily="18" charset="0"/>
                      </a:rPr>
                      <m:t>)</m:t>
                    </m:r>
                  </m:oMath>
                </a14:m>
                <a:r>
                  <a:rPr lang="zh-CN" altLang="en-US" dirty="0"/>
                  <a:t>，最坏情况常数为</a:t>
                </a:r>
                <a14:m>
                  <m:oMath xmlns:m="http://schemas.openxmlformats.org/officeDocument/2006/math">
                    <m:r>
                      <a:rPr lang="en-US" altLang="zh-CN" i="1" dirty="0" smtClean="0">
                        <a:latin typeface="Cambria Math" panose="02040503050406030204" pitchFamily="18" charset="0"/>
                      </a:rPr>
                      <m:t>4</m:t>
                    </m:r>
                  </m:oMath>
                </a14:m>
                <a:endParaRPr lang="en-US" altLang="zh-CN" dirty="0"/>
              </a:p>
              <a:p>
                <a:r>
                  <a:rPr lang="zh-CN" altLang="en-US" dirty="0"/>
                  <a:t>总时间复杂度</a:t>
                </a:r>
                <a14:m>
                  <m:oMath xmlns:m="http://schemas.openxmlformats.org/officeDocument/2006/math">
                    <m:r>
                      <a:rPr lang="en-US" altLang="zh-CN" i="1" dirty="0" smtClean="0">
                        <a:latin typeface="Cambria Math" panose="02040503050406030204" pitchFamily="18" charset="0"/>
                      </a:rPr>
                      <m:t>𝑂</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𝑀</m:t>
                    </m:r>
                    <m:r>
                      <a:rPr lang="en-US" altLang="zh-CN" i="1" dirty="0" smtClean="0">
                        <a:latin typeface="Cambria Math" panose="02040503050406030204" pitchFamily="18" charset="0"/>
                      </a:rPr>
                      <m:t>∗</m:t>
                    </m:r>
                    <m:r>
                      <a:rPr lang="en-US" altLang="zh-CN" i="1" dirty="0" err="1">
                        <a:latin typeface="Cambria Math" panose="02040503050406030204" pitchFamily="18" charset="0"/>
                      </a:rPr>
                      <m:t>𝑙</m:t>
                    </m:r>
                    <m:r>
                      <a:rPr lang="en-US" altLang="zh-CN" b="0" i="1" dirty="0" smtClean="0">
                        <a:latin typeface="Cambria Math" panose="02040503050406030204" pitchFamily="18" charset="0"/>
                      </a:rPr>
                      <m:t>𝑜</m:t>
                    </m:r>
                    <m:r>
                      <a:rPr lang="en-US" altLang="zh-CN" i="1" dirty="0" err="1">
                        <a:latin typeface="Cambria Math" panose="02040503050406030204" pitchFamily="18" charset="0"/>
                      </a:rPr>
                      <m:t>𝑔𝑁</m:t>
                    </m:r>
                    <m:r>
                      <a:rPr lang="en-US" altLang="zh-CN" i="1" dirty="0">
                        <a:latin typeface="Cambria Math" panose="02040503050406030204" pitchFamily="18" charset="0"/>
                      </a:rPr>
                      <m:t>)</m:t>
                    </m:r>
                  </m:oMath>
                </a14:m>
                <a:endParaRPr lang="en-US" altLang="zh-CN" dirty="0"/>
              </a:p>
            </p:txBody>
          </p:sp>
        </mc:Choice>
        <mc:Fallback xmlns="">
          <p:sp>
            <p:nvSpPr>
              <p:cNvPr id="70659" name="Rectangle 3">
                <a:extLst>
                  <a:ext uri="{FF2B5EF4-FFF2-40B4-BE49-F238E27FC236}">
                    <a16:creationId xmlns:a16="http://schemas.microsoft.com/office/drawing/2014/main" id="{0138FEA0-BDCB-4B95-BEA8-AD85C1E635FB}"/>
                  </a:ext>
                </a:extLst>
              </p:cNvPr>
              <p:cNvSpPr>
                <a:spLocks noGrp="1" noRot="1" noChangeAspect="1" noMove="1" noResize="1" noEditPoints="1" noAdjustHandles="1" noChangeArrowheads="1" noChangeShapeType="1" noTextEdit="1"/>
              </p:cNvSpPr>
              <p:nvPr>
                <p:ph type="body" idx="1"/>
              </p:nvPr>
            </p:nvSpPr>
            <p:spPr>
              <a:xfrm>
                <a:off x="1024128" y="2286000"/>
                <a:ext cx="9720073" cy="4023360"/>
              </a:xfrm>
              <a:blipFill>
                <a:blip r:embed="rId2"/>
                <a:stretch>
                  <a:fillRect l="-313" t="-1818" r="-815"/>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22087932-B174-4393-97BD-AC2A27034FF7}"/>
              </a:ext>
            </a:extLst>
          </p:cNvPr>
          <p:cNvSpPr>
            <a:spLocks noGrp="1" noChangeArrowheads="1"/>
          </p:cNvSpPr>
          <p:nvPr>
            <p:ph type="title"/>
          </p:nvPr>
        </p:nvSpPr>
        <p:spPr/>
        <p:txBody>
          <a:bodyPr/>
          <a:lstStyle/>
          <a:p>
            <a:r>
              <a:rPr lang="zh-CN" altLang="en-US" dirty="0"/>
              <a:t>询问操作</a:t>
            </a:r>
            <a:endParaRPr lang="zh-CN" altLang="en-US" dirty="0">
              <a:solidFill>
                <a:srgbClr val="FF0000"/>
              </a:solidFill>
            </a:endParaRPr>
          </a:p>
        </p:txBody>
      </p:sp>
      <p:sp>
        <p:nvSpPr>
          <p:cNvPr id="69635" name="Rectangle 3">
            <a:extLst>
              <a:ext uri="{FF2B5EF4-FFF2-40B4-BE49-F238E27FC236}">
                <a16:creationId xmlns:a16="http://schemas.microsoft.com/office/drawing/2014/main" id="{13298DC1-1D69-408E-AE95-89AEB7C72173}"/>
              </a:ext>
            </a:extLst>
          </p:cNvPr>
          <p:cNvSpPr>
            <a:spLocks noGrp="1" noChangeArrowheads="1"/>
          </p:cNvSpPr>
          <p:nvPr>
            <p:ph type="body" idx="1"/>
          </p:nvPr>
        </p:nvSpPr>
        <p:spPr/>
        <p:txBody>
          <a:bodyPr>
            <a:normAutofit/>
          </a:bodyPr>
          <a:lstStyle/>
          <a:p>
            <a:pPr>
              <a:lnSpc>
                <a:spcPct val="80000"/>
              </a:lnSpc>
            </a:pPr>
            <a:endParaRPr lang="en-US" altLang="zh-CN" sz="2000" dirty="0"/>
          </a:p>
        </p:txBody>
      </p:sp>
      <p:pic>
        <p:nvPicPr>
          <p:cNvPr id="6" name="图片 5">
            <a:extLst>
              <a:ext uri="{FF2B5EF4-FFF2-40B4-BE49-F238E27FC236}">
                <a16:creationId xmlns:a16="http://schemas.microsoft.com/office/drawing/2014/main" id="{08F45DF5-8BE9-468B-B3DA-C925F3C41809}"/>
              </a:ext>
            </a:extLst>
          </p:cNvPr>
          <p:cNvPicPr>
            <a:picLocks noChangeAspect="1"/>
          </p:cNvPicPr>
          <p:nvPr/>
        </p:nvPicPr>
        <p:blipFill>
          <a:blip r:embed="rId2"/>
          <a:stretch>
            <a:fillRect/>
          </a:stretch>
        </p:blipFill>
        <p:spPr>
          <a:xfrm>
            <a:off x="1024128" y="4452217"/>
            <a:ext cx="5923809" cy="1857143"/>
          </a:xfrm>
          <a:prstGeom prst="rect">
            <a:avLst/>
          </a:prstGeom>
        </p:spPr>
      </p:pic>
      <p:pic>
        <p:nvPicPr>
          <p:cNvPr id="7" name="图片 6">
            <a:extLst>
              <a:ext uri="{FF2B5EF4-FFF2-40B4-BE49-F238E27FC236}">
                <a16:creationId xmlns:a16="http://schemas.microsoft.com/office/drawing/2014/main" id="{CCB4C9E9-4293-4A2B-A174-5B7986F71BD7}"/>
              </a:ext>
            </a:extLst>
          </p:cNvPr>
          <p:cNvPicPr>
            <a:picLocks noChangeAspect="1"/>
          </p:cNvPicPr>
          <p:nvPr/>
        </p:nvPicPr>
        <p:blipFill>
          <a:blip r:embed="rId3"/>
          <a:stretch>
            <a:fillRect/>
          </a:stretch>
        </p:blipFill>
        <p:spPr>
          <a:xfrm>
            <a:off x="1024128" y="1980167"/>
            <a:ext cx="8349120" cy="2317513"/>
          </a:xfrm>
          <a:prstGeom prst="rect">
            <a:avLst/>
          </a:prstGeom>
        </p:spPr>
      </p:pic>
    </p:spTree>
    <p:extLst>
      <p:ext uri="{BB962C8B-B14F-4D97-AF65-F5344CB8AC3E}">
        <p14:creationId xmlns:p14="http://schemas.microsoft.com/office/powerpoint/2010/main" val="2651216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F58F38B-0804-4EB7-B8F2-E7380E0786CD}"/>
              </a:ext>
            </a:extLst>
          </p:cNvPr>
          <p:cNvSpPr>
            <a:spLocks noGrp="1" noChangeArrowheads="1"/>
          </p:cNvSpPr>
          <p:nvPr>
            <p:ph type="title"/>
          </p:nvPr>
        </p:nvSpPr>
        <p:spPr/>
        <p:txBody>
          <a:bodyPr/>
          <a:lstStyle/>
          <a:p>
            <a:r>
              <a:rPr lang="zh-CN" altLang="en-US" dirty="0"/>
              <a:t>例题</a:t>
            </a:r>
            <a:r>
              <a:rPr lang="en-US" altLang="zh-CN" dirty="0"/>
              <a:t>2</a:t>
            </a:r>
            <a:r>
              <a:rPr lang="zh-CN" altLang="en-US" dirty="0"/>
              <a:t>：进阶版</a:t>
            </a:r>
          </a:p>
        </p:txBody>
      </p:sp>
      <mc:AlternateContent xmlns:mc="http://schemas.openxmlformats.org/markup-compatibility/2006" xmlns:a14="http://schemas.microsoft.com/office/drawing/2010/main">
        <mc:Choice Requires="a14">
          <p:sp>
            <p:nvSpPr>
              <p:cNvPr id="73731" name="Rectangle 3">
                <a:extLst>
                  <a:ext uri="{FF2B5EF4-FFF2-40B4-BE49-F238E27FC236}">
                    <a16:creationId xmlns:a16="http://schemas.microsoft.com/office/drawing/2014/main" id="{4821CBEC-92F4-47CA-951C-4C1290A39507}"/>
                  </a:ext>
                </a:extLst>
              </p:cNvPr>
              <p:cNvSpPr>
                <a:spLocks noGrp="1" noChangeArrowheads="1"/>
              </p:cNvSpPr>
              <p:nvPr>
                <p:ph type="body" idx="1"/>
              </p:nvPr>
            </p:nvSpPr>
            <p:spPr/>
            <p:txBody>
              <a:bodyPr/>
              <a:lstStyle/>
              <a:p>
                <a:r>
                  <a:rPr lang="zh-CN" altLang="en-US" sz="2400" dirty="0"/>
                  <a:t>输入</a:t>
                </a:r>
                <a14:m>
                  <m:oMath xmlns:m="http://schemas.openxmlformats.org/officeDocument/2006/math">
                    <m:r>
                      <a:rPr lang="en-US" altLang="zh-CN" sz="2400" i="1" dirty="0" smtClean="0">
                        <a:latin typeface="Cambria Math" panose="02040503050406030204" pitchFamily="18" charset="0"/>
                      </a:rPr>
                      <m:t>𝑁</m:t>
                    </m:r>
                    <m:r>
                      <a:rPr lang="zh-CN" altLang="en-US" sz="2400" i="1" dirty="0">
                        <a:latin typeface="Cambria Math" panose="02040503050406030204" pitchFamily="18" charset="0"/>
                      </a:rPr>
                      <m:t>个数和</m:t>
                    </m:r>
                    <m:r>
                      <a:rPr lang="en-US" altLang="zh-CN" sz="2400" i="1" dirty="0">
                        <a:latin typeface="Cambria Math" panose="02040503050406030204" pitchFamily="18" charset="0"/>
                      </a:rPr>
                      <m:t>𝑀</m:t>
                    </m:r>
                  </m:oMath>
                </a14:m>
                <a:r>
                  <a:rPr lang="zh-CN" altLang="en-US" sz="2400" dirty="0"/>
                  <a:t>次操作，操作有两种：</a:t>
                </a:r>
              </a:p>
              <a:p>
                <a:r>
                  <a:rPr lang="en-US" altLang="zh-CN" sz="2400" dirty="0"/>
                  <a:t>1</a:t>
                </a:r>
                <a:r>
                  <a:rPr lang="zh-CN" altLang="en-US" sz="2400" dirty="0"/>
                  <a:t>、格式为</a:t>
                </a:r>
                <a14:m>
                  <m:oMath xmlns:m="http://schemas.openxmlformats.org/officeDocument/2006/math">
                    <m:r>
                      <a:rPr lang="en-US" altLang="zh-CN" sz="2400" i="1" dirty="0" smtClean="0">
                        <a:latin typeface="Cambria Math" panose="02040503050406030204" pitchFamily="18" charset="0"/>
                      </a:rPr>
                      <m:t>1 </m:t>
                    </m:r>
                    <m:r>
                      <a:rPr lang="en-US" altLang="zh-CN" sz="2400" i="1" dirty="0" smtClean="0">
                        <a:latin typeface="Cambria Math" panose="02040503050406030204" pitchFamily="18" charset="0"/>
                      </a:rPr>
                      <m:t>𝐿</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𝑅</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𝑋</m:t>
                    </m:r>
                  </m:oMath>
                </a14:m>
                <a:r>
                  <a:rPr lang="en-US" altLang="zh-CN" sz="2400" dirty="0"/>
                  <a:t>,</a:t>
                </a:r>
                <a:r>
                  <a:rPr lang="zh-CN" altLang="en-US" sz="2400" dirty="0"/>
                  <a:t>表示把</a:t>
                </a:r>
                <a14:m>
                  <m:oMath xmlns:m="http://schemas.openxmlformats.org/officeDocument/2006/math">
                    <m:r>
                      <a:rPr lang="en-US" altLang="zh-CN" sz="2400" i="1" dirty="0" smtClean="0">
                        <a:latin typeface="Cambria Math" panose="02040503050406030204" pitchFamily="18" charset="0"/>
                      </a:rPr>
                      <m:t>𝐿</m:t>
                    </m:r>
                    <m:r>
                      <a:rPr lang="zh-CN" altLang="en-US" sz="2400" i="1" dirty="0">
                        <a:latin typeface="Cambria Math" panose="02040503050406030204" pitchFamily="18" charset="0"/>
                      </a:rPr>
                      <m:t>到</m:t>
                    </m:r>
                    <m:r>
                      <a:rPr lang="en-US" altLang="zh-CN" sz="2400" i="1" dirty="0">
                        <a:latin typeface="Cambria Math" panose="02040503050406030204" pitchFamily="18" charset="0"/>
                      </a:rPr>
                      <m:t>𝑅</m:t>
                    </m:r>
                    <m:r>
                      <a:rPr lang="zh-CN" altLang="en-US" sz="2400" i="1" dirty="0">
                        <a:latin typeface="Cambria Math" panose="02040503050406030204" pitchFamily="18" charset="0"/>
                      </a:rPr>
                      <m:t>每个数增加</m:t>
                    </m:r>
                    <m:r>
                      <a:rPr lang="en-US" altLang="zh-CN" sz="2400" i="1" dirty="0">
                        <a:latin typeface="Cambria Math" panose="02040503050406030204" pitchFamily="18" charset="0"/>
                      </a:rPr>
                      <m:t>𝑥</m:t>
                    </m:r>
                  </m:oMath>
                </a14:m>
                <a:endParaRPr lang="en-US" altLang="zh-CN" sz="2400" dirty="0"/>
              </a:p>
              <a:p>
                <a:r>
                  <a:rPr lang="en-US" altLang="zh-CN" sz="2400" dirty="0"/>
                  <a:t>2</a:t>
                </a:r>
                <a:r>
                  <a:rPr lang="zh-CN" altLang="en-US" sz="2400" dirty="0"/>
                  <a:t>、格式为</a:t>
                </a:r>
                <a14:m>
                  <m:oMath xmlns:m="http://schemas.openxmlformats.org/officeDocument/2006/math">
                    <m:r>
                      <a:rPr lang="en-US" altLang="zh-CN" sz="2400" i="1" dirty="0" smtClean="0">
                        <a:latin typeface="Cambria Math" panose="02040503050406030204" pitchFamily="18" charset="0"/>
                      </a:rPr>
                      <m:t>2 </m:t>
                    </m:r>
                    <m:r>
                      <a:rPr lang="en-US" altLang="zh-CN" sz="2400" i="1" dirty="0" smtClean="0">
                        <a:latin typeface="Cambria Math" panose="02040503050406030204" pitchFamily="18" charset="0"/>
                      </a:rPr>
                      <m:t>𝐿</m:t>
                    </m:r>
                    <m:r>
                      <a:rPr lang="en-US" altLang="zh-CN" sz="2400" i="1" dirty="0" smtClean="0">
                        <a:latin typeface="Cambria Math" panose="02040503050406030204" pitchFamily="18" charset="0"/>
                      </a:rPr>
                      <m:t> </m:t>
                    </m:r>
                    <m:r>
                      <a:rPr lang="en-US" altLang="zh-CN" sz="2400" i="1" dirty="0" smtClean="0">
                        <a:latin typeface="Cambria Math" panose="02040503050406030204" pitchFamily="18" charset="0"/>
                      </a:rPr>
                      <m:t>𝑅</m:t>
                    </m:r>
                    <m:r>
                      <a:rPr lang="en-US" altLang="zh-CN" sz="2400" i="1" dirty="0" smtClean="0">
                        <a:latin typeface="Cambria Math" panose="02040503050406030204" pitchFamily="18" charset="0"/>
                      </a:rPr>
                      <m:t>,</m:t>
                    </m:r>
                    <m:r>
                      <a:rPr lang="zh-CN" altLang="en-US" sz="2400" i="1" dirty="0">
                        <a:latin typeface="Cambria Math" panose="02040503050406030204" pitchFamily="18" charset="0"/>
                      </a:rPr>
                      <m:t>询问</m:t>
                    </m:r>
                    <m:r>
                      <a:rPr lang="en-US" altLang="zh-CN" sz="2400" i="1" dirty="0">
                        <a:latin typeface="Cambria Math" panose="02040503050406030204" pitchFamily="18" charset="0"/>
                      </a:rPr>
                      <m:t>𝐿</m:t>
                    </m:r>
                    <m:r>
                      <a:rPr lang="zh-CN" altLang="en-US" sz="2400" i="1" dirty="0">
                        <a:latin typeface="Cambria Math" panose="02040503050406030204" pitchFamily="18" charset="0"/>
                      </a:rPr>
                      <m:t>到</m:t>
                    </m:r>
                    <m:r>
                      <a:rPr lang="en-US" altLang="zh-CN" sz="2400" i="1" dirty="0">
                        <a:latin typeface="Cambria Math" panose="02040503050406030204" pitchFamily="18" charset="0"/>
                      </a:rPr>
                      <m:t>𝑅</m:t>
                    </m:r>
                  </m:oMath>
                </a14:m>
                <a:r>
                  <a:rPr lang="zh-CN" altLang="en-US" sz="2400" dirty="0"/>
                  <a:t>之间的最大值。</a:t>
                </a:r>
              </a:p>
              <a:p>
                <a14:m>
                  <m:oMath xmlns:m="http://schemas.openxmlformats.org/officeDocument/2006/math">
                    <m:r>
                      <a:rPr lang="en-US" altLang="zh-CN" sz="2400" i="1" dirty="0" smtClean="0">
                        <a:latin typeface="Cambria Math" panose="02040503050406030204" pitchFamily="18" charset="0"/>
                      </a:rPr>
                      <m:t>𝑁</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𝑀</m:t>
                    </m:r>
                    <m:r>
                      <a:rPr lang="en-US" altLang="zh-CN"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i="1" dirty="0" smtClean="0">
                            <a:latin typeface="Cambria Math" panose="02040503050406030204" pitchFamily="18" charset="0"/>
                          </a:rPr>
                          <m:t>10</m:t>
                        </m:r>
                      </m:e>
                      <m:sup>
                        <m:r>
                          <a:rPr lang="en-US" altLang="zh-CN" sz="2400" b="0" i="1" dirty="0" smtClean="0">
                            <a:latin typeface="Cambria Math" panose="02040503050406030204" pitchFamily="18" charset="0"/>
                          </a:rPr>
                          <m:t>5</m:t>
                        </m:r>
                      </m:sup>
                    </m:sSup>
                  </m:oMath>
                </a14:m>
                <a:endParaRPr lang="zh-CN" altLang="en-US" sz="2400" dirty="0"/>
              </a:p>
              <a:p>
                <a:endParaRPr lang="zh-CN" altLang="en-US" dirty="0"/>
              </a:p>
            </p:txBody>
          </p:sp>
        </mc:Choice>
        <mc:Fallback xmlns="">
          <p:sp>
            <p:nvSpPr>
              <p:cNvPr id="73731" name="Rectangle 3">
                <a:extLst>
                  <a:ext uri="{FF2B5EF4-FFF2-40B4-BE49-F238E27FC236}">
                    <a16:creationId xmlns:a16="http://schemas.microsoft.com/office/drawing/2014/main" id="{4821CBEC-92F4-47CA-951C-4C1290A39507}"/>
                  </a:ext>
                </a:extLst>
              </p:cNvPr>
              <p:cNvSpPr>
                <a:spLocks noGrp="1" noRot="1" noChangeAspect="1" noMove="1" noResize="1" noEditPoints="1" noAdjustHandles="1" noChangeArrowheads="1" noChangeShapeType="1" noTextEdit="1"/>
              </p:cNvSpPr>
              <p:nvPr>
                <p:ph type="body" idx="1"/>
              </p:nvPr>
            </p:nvSpPr>
            <p:spPr>
              <a:blipFill>
                <a:blip r:embed="rId3"/>
                <a:stretch>
                  <a:fillRect l="-1442" t="-1970"/>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57B6326A-B33D-48C1-8719-A4F7C9B05C9E}"/>
              </a:ext>
            </a:extLst>
          </p:cNvPr>
          <p:cNvSpPr>
            <a:spLocks noGrp="1" noChangeArrowheads="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74755" name="Rectangle 3">
                <a:extLst>
                  <a:ext uri="{FF2B5EF4-FFF2-40B4-BE49-F238E27FC236}">
                    <a16:creationId xmlns:a16="http://schemas.microsoft.com/office/drawing/2014/main" id="{D4CF7D07-80EA-4E7A-8FC2-F9E3413A734C}"/>
                  </a:ext>
                </a:extLst>
              </p:cNvPr>
              <p:cNvSpPr>
                <a:spLocks noGrp="1" noChangeArrowheads="1"/>
              </p:cNvSpPr>
              <p:nvPr>
                <p:ph type="body" idx="1"/>
              </p:nvPr>
            </p:nvSpPr>
            <p:spPr/>
            <p:txBody>
              <a:bodyPr>
                <a:normAutofit/>
              </a:bodyPr>
              <a:lstStyle/>
              <a:p>
                <a:r>
                  <a:rPr lang="zh-CN" altLang="en-US" sz="2400" dirty="0"/>
                  <a:t>例</a:t>
                </a:r>
                <a:r>
                  <a:rPr lang="en-US" altLang="zh-CN" sz="2400" dirty="0"/>
                  <a:t>2</a:t>
                </a:r>
                <a:r>
                  <a:rPr lang="zh-CN" altLang="en-US" sz="2400" dirty="0"/>
                  <a:t>询问操作保持不变，关键是修改操作由原来一个位置变成一个区间，对于修改区间</a:t>
                </a:r>
                <a14:m>
                  <m:oMath xmlns:m="http://schemas.openxmlformats.org/officeDocument/2006/math">
                    <m:r>
                      <a:rPr lang="en-US" altLang="zh-CN" sz="2400" b="0" i="1" dirty="0" smtClean="0">
                        <a:latin typeface="Cambria Math" panose="02040503050406030204" pitchFamily="18" charset="0"/>
                      </a:rPr>
                      <m:t>[</m:t>
                    </m:r>
                    <m:r>
                      <a:rPr lang="en-US" altLang="zh-CN" sz="2400" b="0" i="1" dirty="0" err="1" smtClean="0">
                        <a:latin typeface="Cambria Math" panose="02040503050406030204" pitchFamily="18" charset="0"/>
                      </a:rPr>
                      <m:t>𝑙</m:t>
                    </m:r>
                    <m:r>
                      <a:rPr lang="en-US" altLang="zh-CN" sz="2400" b="0" i="1" dirty="0" err="1" smtClean="0">
                        <a:latin typeface="Cambria Math" panose="02040503050406030204" pitchFamily="18" charset="0"/>
                      </a:rPr>
                      <m:t>,</m:t>
                    </m:r>
                    <m:r>
                      <a:rPr lang="en-US" altLang="zh-CN" sz="2400" b="0" i="1" dirty="0" err="1" smtClean="0">
                        <a:latin typeface="Cambria Math" panose="02040503050406030204" pitchFamily="18" charset="0"/>
                      </a:rPr>
                      <m:t>𝑟</m:t>
                    </m:r>
                    <m:r>
                      <a:rPr lang="en-US" altLang="zh-CN" sz="2400" b="0" i="1" dirty="0" smtClean="0">
                        <a:latin typeface="Cambria Math" panose="02040503050406030204" pitchFamily="18" charset="0"/>
                      </a:rPr>
                      <m:t>]</m:t>
                    </m:r>
                    <m:r>
                      <a:rPr lang="en-US" altLang="zh-CN" sz="2400" b="0" i="1" dirty="0">
                        <a:latin typeface="Cambria Math" panose="02040503050406030204" pitchFamily="18" charset="0"/>
                      </a:rPr>
                      <m:t>,</m:t>
                    </m:r>
                  </m:oMath>
                </a14:m>
                <a:r>
                  <a:rPr lang="zh-CN" altLang="en-US" sz="2400" dirty="0"/>
                  <a:t>我们不可能进行</a:t>
                </a:r>
                <a14:m>
                  <m:oMath xmlns:m="http://schemas.openxmlformats.org/officeDocument/2006/math">
                    <m:r>
                      <a:rPr lang="en-US" altLang="zh-CN" sz="2400" b="0" i="1" dirty="0" smtClean="0">
                        <a:latin typeface="Cambria Math" panose="02040503050406030204" pitchFamily="18" charset="0"/>
                      </a:rPr>
                      <m:t>𝑟</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𝑙</m:t>
                    </m:r>
                    <m:r>
                      <a:rPr lang="en-US" altLang="zh-CN" sz="2400" b="0" i="1" dirty="0" smtClean="0">
                        <a:latin typeface="Cambria Math" panose="02040503050406030204" pitchFamily="18" charset="0"/>
                      </a:rPr>
                      <m:t>+1</m:t>
                    </m:r>
                  </m:oMath>
                </a14:m>
                <a:r>
                  <a:rPr lang="zh-CN" altLang="en-US" sz="2400" dirty="0"/>
                  <a:t>次例</a:t>
                </a:r>
                <a:r>
                  <a:rPr lang="en-US" altLang="zh-CN" sz="2400" dirty="0"/>
                  <a:t>1</a:t>
                </a:r>
                <a:r>
                  <a:rPr lang="zh-CN" altLang="en-US" sz="2400" dirty="0"/>
                  <a:t>中的修改操作，这样时间复杂度最坏可能达到</a:t>
                </a:r>
                <a14:m>
                  <m:oMath xmlns:m="http://schemas.openxmlformats.org/officeDocument/2006/math">
                    <m:r>
                      <a:rPr lang="en-US" altLang="zh-CN" sz="2400" b="0" i="1" dirty="0" smtClean="0">
                        <a:latin typeface="Cambria Math" panose="02040503050406030204" pitchFamily="18" charset="0"/>
                      </a:rPr>
                      <m:t>𝑂</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𝑚𝑛</m:t>
                    </m:r>
                    <m:r>
                      <a:rPr lang="en-US" altLang="zh-CN" sz="2400" b="0" i="1" dirty="0" smtClean="0">
                        <a:latin typeface="Cambria Math" panose="02040503050406030204" pitchFamily="18" charset="0"/>
                      </a:rPr>
                      <m:t>∗</m:t>
                    </m:r>
                    <m:r>
                      <a:rPr lang="en-US" altLang="zh-CN" sz="2400" b="0" i="1" dirty="0" err="1">
                        <a:latin typeface="Cambria Math" panose="02040503050406030204" pitchFamily="18" charset="0"/>
                      </a:rPr>
                      <m:t>𝑙</m:t>
                    </m:r>
                    <m:r>
                      <a:rPr lang="en-US" altLang="zh-CN" sz="2400" b="0" i="1" dirty="0" smtClean="0">
                        <a:latin typeface="Cambria Math" panose="02040503050406030204" pitchFamily="18" charset="0"/>
                      </a:rPr>
                      <m:t>𝑜</m:t>
                    </m:r>
                    <m:r>
                      <a:rPr lang="en-US" altLang="zh-CN" sz="2400" b="0" i="1" dirty="0" err="1">
                        <a:latin typeface="Cambria Math" panose="02040503050406030204" pitchFamily="18" charset="0"/>
                      </a:rPr>
                      <m:t>𝑔</m:t>
                    </m:r>
                    <m:r>
                      <a:rPr lang="en-US" altLang="zh-CN" sz="2400" b="0" i="1" dirty="0" smtClean="0">
                        <a:latin typeface="Cambria Math" panose="02040503050406030204" pitchFamily="18" charset="0"/>
                      </a:rPr>
                      <m:t>𝑛</m:t>
                    </m:r>
                    <m:r>
                      <a:rPr lang="en-US" altLang="zh-CN" sz="2400" b="0" i="1" dirty="0">
                        <a:latin typeface="Cambria Math" panose="02040503050406030204" pitchFamily="18" charset="0"/>
                      </a:rPr>
                      <m:t>)</m:t>
                    </m:r>
                  </m:oMath>
                </a14:m>
                <a:endParaRPr lang="zh-CN" altLang="en-US" sz="2400" dirty="0"/>
              </a:p>
              <a:p>
                <a:r>
                  <a:rPr lang="zh-CN" altLang="en-US" sz="2400" dirty="0"/>
                  <a:t>当我们要修改的区间</a:t>
                </a:r>
                <a14:m>
                  <m:oMath xmlns:m="http://schemas.openxmlformats.org/officeDocument/2006/math">
                    <m:r>
                      <a:rPr lang="en-US" altLang="zh-CN" sz="2400" b="0" i="1" dirty="0" smtClean="0">
                        <a:latin typeface="Cambria Math" panose="02040503050406030204" pitchFamily="18" charset="0"/>
                      </a:rPr>
                      <m:t>[</m:t>
                    </m:r>
                    <m:r>
                      <a:rPr lang="en-US" altLang="zh-CN" sz="2400" b="0" i="1" dirty="0" err="1">
                        <a:latin typeface="Cambria Math" panose="02040503050406030204" pitchFamily="18" charset="0"/>
                      </a:rPr>
                      <m:t>𝑠𝑡</m:t>
                    </m:r>
                    <m:r>
                      <a:rPr lang="en-US" altLang="zh-CN" sz="2400" b="0" i="1" dirty="0" err="1">
                        <a:latin typeface="Cambria Math" panose="02040503050406030204" pitchFamily="18" charset="0"/>
                      </a:rPr>
                      <m:t>,</m:t>
                    </m:r>
                    <m:r>
                      <a:rPr lang="en-US" altLang="zh-CN" sz="2400" b="0" i="1" dirty="0" err="1">
                        <a:latin typeface="Cambria Math" panose="02040503050406030204" pitchFamily="18" charset="0"/>
                      </a:rPr>
                      <m:t>𝑒𝑛</m:t>
                    </m:r>
                    <m:r>
                      <a:rPr lang="en-US" altLang="zh-CN" sz="2400" b="0" i="1" dirty="0">
                        <a:latin typeface="Cambria Math" panose="02040503050406030204" pitchFamily="18" charset="0"/>
                      </a:rPr>
                      <m:t>]</m:t>
                    </m:r>
                  </m:oMath>
                </a14:m>
                <a:r>
                  <a:rPr lang="zh-CN" altLang="en-US" sz="2400" dirty="0"/>
                  <a:t>与当前访问的区间</a:t>
                </a:r>
                <a14:m>
                  <m:oMath xmlns:m="http://schemas.openxmlformats.org/officeDocument/2006/math">
                    <m:r>
                      <a:rPr lang="en-US" altLang="zh-CN" sz="2400" b="0" i="1" dirty="0" smtClean="0">
                        <a:latin typeface="Cambria Math" panose="02040503050406030204" pitchFamily="18" charset="0"/>
                      </a:rPr>
                      <m:t>[</m:t>
                    </m:r>
                    <m:r>
                      <a:rPr lang="en-US" altLang="zh-CN" sz="2400" b="0" i="1" dirty="0" err="1">
                        <a:latin typeface="Cambria Math" panose="02040503050406030204" pitchFamily="18" charset="0"/>
                      </a:rPr>
                      <m:t>𝑙</m:t>
                    </m:r>
                    <m:r>
                      <a:rPr lang="en-US" altLang="zh-CN" sz="2400" b="0" i="1" dirty="0" err="1">
                        <a:latin typeface="Cambria Math" panose="02040503050406030204" pitchFamily="18" charset="0"/>
                      </a:rPr>
                      <m:t>,</m:t>
                    </m:r>
                    <m:r>
                      <a:rPr lang="en-US" altLang="zh-CN" sz="2400" b="0" i="1" dirty="0" err="1">
                        <a:latin typeface="Cambria Math" panose="02040503050406030204" pitchFamily="18" charset="0"/>
                      </a:rPr>
                      <m:t>𝑟</m:t>
                    </m:r>
                    <m:r>
                      <a:rPr lang="en-US" altLang="zh-CN" sz="2400" b="0" i="1" dirty="0">
                        <a:latin typeface="Cambria Math" panose="02040503050406030204" pitchFamily="18" charset="0"/>
                      </a:rPr>
                      <m:t>]</m:t>
                    </m:r>
                  </m:oMath>
                </a14:m>
                <a:r>
                  <a:rPr lang="zh-CN" altLang="en-US" sz="2400" dirty="0"/>
                  <a:t>相同时，要马上停止并更新相关信息，不然无法保证时间复杂度。</a:t>
                </a:r>
                <a:endParaRPr lang="en-US" altLang="zh-CN" sz="2400" dirty="0"/>
              </a:p>
              <a:p>
                <a:r>
                  <a:rPr lang="zh-CN" altLang="en-US" sz="2400" b="1" dirty="0"/>
                  <a:t>一个重要问题：</a:t>
                </a:r>
              </a:p>
              <a:p>
                <a:pPr lvl="1"/>
                <a:r>
                  <a:rPr lang="zh-CN" altLang="en-US" sz="2000" dirty="0">
                    <a:solidFill>
                      <a:srgbClr val="FF0000"/>
                    </a:solidFill>
                    <a:latin typeface="楷体_GB2312" pitchFamily="49" charset="-122"/>
                    <a:ea typeface="楷体_GB2312" pitchFamily="49" charset="-122"/>
                  </a:rPr>
                  <a:t>这样并没有维护下面的节点</a:t>
                </a:r>
                <a:endParaRPr lang="zh-CN" altLang="en-US" sz="2000" dirty="0">
                  <a:solidFill>
                    <a:srgbClr val="FF0000"/>
                  </a:solidFill>
                </a:endParaRPr>
              </a:p>
              <a:p>
                <a:endParaRPr lang="en-US" altLang="zh-CN" sz="2400" dirty="0"/>
              </a:p>
            </p:txBody>
          </p:sp>
        </mc:Choice>
        <mc:Fallback xmlns="">
          <p:sp>
            <p:nvSpPr>
              <p:cNvPr id="74755" name="Rectangle 3">
                <a:extLst>
                  <a:ext uri="{FF2B5EF4-FFF2-40B4-BE49-F238E27FC236}">
                    <a16:creationId xmlns:a16="http://schemas.microsoft.com/office/drawing/2014/main" id="{D4CF7D07-80EA-4E7A-8FC2-F9E3413A734C}"/>
                  </a:ext>
                </a:extLst>
              </p:cNvPr>
              <p:cNvSpPr>
                <a:spLocks noGrp="1" noRot="1" noChangeAspect="1" noMove="1" noResize="1" noEditPoints="1" noAdjustHandles="1" noChangeArrowheads="1" noChangeShapeType="1" noTextEdit="1"/>
              </p:cNvSpPr>
              <p:nvPr>
                <p:ph type="body" idx="1"/>
              </p:nvPr>
            </p:nvSpPr>
            <p:spPr>
              <a:blipFill>
                <a:blip r:embed="rId2"/>
                <a:stretch>
                  <a:fillRect l="-502" t="-2121" r="-2257"/>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55">
                                            <p:txEl>
                                              <p:pRg st="1" end="1"/>
                                            </p:txEl>
                                          </p:spTgt>
                                        </p:tgtEl>
                                        <p:attrNameLst>
                                          <p:attrName>style.visibility</p:attrName>
                                        </p:attrNameLst>
                                      </p:cBhvr>
                                      <p:to>
                                        <p:strVal val="visible"/>
                                      </p:to>
                                    </p:set>
                                    <p:anim calcmode="lin" valueType="num">
                                      <p:cBhvr additive="base">
                                        <p:cTn id="7" dur="500" fill="hold"/>
                                        <p:tgtEl>
                                          <p:spTgt spid="747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755">
                                            <p:txEl>
                                              <p:pRg st="2" end="2"/>
                                            </p:txEl>
                                          </p:spTgt>
                                        </p:tgtEl>
                                        <p:attrNameLst>
                                          <p:attrName>style.visibility</p:attrName>
                                        </p:attrNameLst>
                                      </p:cBhvr>
                                      <p:to>
                                        <p:strVal val="visible"/>
                                      </p:to>
                                    </p:set>
                                    <p:anim calcmode="lin" valueType="num">
                                      <p:cBhvr additive="base">
                                        <p:cTn id="13" dur="500" fill="hold"/>
                                        <p:tgtEl>
                                          <p:spTgt spid="747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4755">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 calcmode="lin" valueType="num">
                                      <p:cBhvr additive="base">
                                        <p:cTn id="17" dur="500" fill="hold"/>
                                        <p:tgtEl>
                                          <p:spTgt spid="7475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47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89BAA72-62B7-4B5A-85C4-CD32C2A902C3}"/>
              </a:ext>
            </a:extLst>
          </p:cNvPr>
          <p:cNvSpPr>
            <a:spLocks noGrp="1" noChangeArrowheads="1"/>
          </p:cNvSpPr>
          <p:nvPr>
            <p:ph type="title"/>
          </p:nvPr>
        </p:nvSpPr>
        <p:spPr/>
        <p:txBody>
          <a:bodyPr/>
          <a:lstStyle/>
          <a:p>
            <a:r>
              <a:rPr lang="zh-CN" altLang="en-US" dirty="0"/>
              <a:t>线段树：懒标记</a:t>
            </a:r>
          </a:p>
        </p:txBody>
      </p:sp>
      <mc:AlternateContent xmlns:mc="http://schemas.openxmlformats.org/markup-compatibility/2006" xmlns:a14="http://schemas.microsoft.com/office/drawing/2010/main">
        <mc:Choice Requires="a14">
          <p:sp>
            <p:nvSpPr>
              <p:cNvPr id="76803" name="Rectangle 3">
                <a:extLst>
                  <a:ext uri="{FF2B5EF4-FFF2-40B4-BE49-F238E27FC236}">
                    <a16:creationId xmlns:a16="http://schemas.microsoft.com/office/drawing/2014/main" id="{ADA7A6BB-4788-4A27-BEF7-A7D6D744EE11}"/>
                  </a:ext>
                </a:extLst>
              </p:cNvPr>
              <p:cNvSpPr>
                <a:spLocks noGrp="1" noChangeArrowheads="1"/>
              </p:cNvSpPr>
              <p:nvPr>
                <p:ph type="body" idx="1"/>
              </p:nvPr>
            </p:nvSpPr>
            <p:spPr>
              <a:xfrm>
                <a:off x="1024128" y="2286000"/>
                <a:ext cx="9720073" cy="4023360"/>
              </a:xfrm>
            </p:spPr>
            <p:txBody>
              <a:bodyPr>
                <a:normAutofit/>
              </a:bodyPr>
              <a:lstStyle/>
              <a:p>
                <a:r>
                  <a:rPr lang="zh-CN" altLang="en-US" sz="2000" b="1" dirty="0">
                    <a:latin typeface="+mj-ea"/>
                    <a:ea typeface="+mj-ea"/>
                  </a:rPr>
                  <a:t>解决方法</a:t>
                </a:r>
                <a:r>
                  <a:rPr lang="en-US" altLang="zh-CN" sz="2000" b="1" dirty="0">
                    <a:latin typeface="+mj-ea"/>
                    <a:ea typeface="+mj-ea"/>
                  </a:rPr>
                  <a:t>——</a:t>
                </a:r>
                <a:r>
                  <a:rPr lang="zh-CN" altLang="en-US" sz="2000" dirty="0">
                    <a:latin typeface="+mj-ea"/>
                    <a:ea typeface="+mj-ea"/>
                  </a:rPr>
                  <a:t>懒标记传递：</a:t>
                </a:r>
                <a:endParaRPr lang="en-US" altLang="zh-CN" sz="2000" dirty="0">
                  <a:latin typeface="+mj-ea"/>
                  <a:ea typeface="+mj-ea"/>
                </a:endParaRPr>
              </a:p>
              <a:p>
                <a:r>
                  <a:rPr lang="zh-CN" altLang="en-US" sz="2000" dirty="0">
                    <a:latin typeface="+mj-ea"/>
                    <a:ea typeface="+mj-ea"/>
                  </a:rPr>
                  <a:t>定义</a:t>
                </a:r>
                <a14:m>
                  <m:oMath xmlns:m="http://schemas.openxmlformats.org/officeDocument/2006/math">
                    <m:r>
                      <a:rPr lang="en-US" altLang="zh-CN" sz="2000" dirty="0">
                        <a:latin typeface="Cambria Math" panose="02040503050406030204" pitchFamily="18" charset="0"/>
                        <a:ea typeface="+mj-ea"/>
                      </a:rPr>
                      <m:t>𝑡𝑟𝑒𝑒</m:t>
                    </m:r>
                    <m:r>
                      <a:rPr lang="en-US" altLang="zh-CN" sz="2000" dirty="0">
                        <a:latin typeface="Cambria Math" panose="02040503050406030204" pitchFamily="18" charset="0"/>
                        <a:ea typeface="+mj-ea"/>
                      </a:rPr>
                      <m:t>[</m:t>
                    </m:r>
                    <m:r>
                      <a:rPr lang="en-US" altLang="zh-CN" sz="2000" dirty="0">
                        <a:latin typeface="Cambria Math" panose="02040503050406030204" pitchFamily="18" charset="0"/>
                        <a:ea typeface="+mj-ea"/>
                      </a:rPr>
                      <m:t>𝑖</m:t>
                    </m:r>
                    <m:r>
                      <a:rPr lang="en-US" altLang="zh-CN" sz="2000" dirty="0">
                        <a:latin typeface="Cambria Math" panose="02040503050406030204" pitchFamily="18" charset="0"/>
                        <a:ea typeface="+mj-ea"/>
                      </a:rPr>
                      <m:t>,1]</m:t>
                    </m:r>
                  </m:oMath>
                </a14:m>
                <a:r>
                  <a:rPr lang="zh-CN" altLang="en-US" sz="2000" dirty="0">
                    <a:latin typeface="+mj-ea"/>
                    <a:ea typeface="+mj-ea"/>
                  </a:rPr>
                  <a:t>表示编号为</a:t>
                </a:r>
                <a14:m>
                  <m:oMath xmlns:m="http://schemas.openxmlformats.org/officeDocument/2006/math">
                    <m:r>
                      <a:rPr lang="en-US" altLang="zh-CN" sz="2000" dirty="0">
                        <a:latin typeface="Cambria Math" panose="02040503050406030204" pitchFamily="18" charset="0"/>
                        <a:ea typeface="+mj-ea"/>
                      </a:rPr>
                      <m:t>𝑖</m:t>
                    </m:r>
                  </m:oMath>
                </a14:m>
                <a:r>
                  <a:rPr lang="zh-CN" altLang="en-US" sz="2000" dirty="0">
                    <a:latin typeface="+mj-ea"/>
                    <a:ea typeface="+mj-ea"/>
                  </a:rPr>
                  <a:t>的区间的最大值，</a:t>
                </a:r>
                <a14:m>
                  <m:oMath xmlns:m="http://schemas.openxmlformats.org/officeDocument/2006/math">
                    <m:r>
                      <a:rPr lang="en-US" altLang="zh-CN" sz="2000" dirty="0">
                        <a:latin typeface="Cambria Math" panose="02040503050406030204" pitchFamily="18" charset="0"/>
                        <a:ea typeface="+mj-ea"/>
                      </a:rPr>
                      <m:t>𝑡𝑟𝑒𝑒</m:t>
                    </m:r>
                    <m:r>
                      <a:rPr lang="en-US" altLang="zh-CN" sz="2000" dirty="0">
                        <a:latin typeface="Cambria Math" panose="02040503050406030204" pitchFamily="18" charset="0"/>
                        <a:ea typeface="+mj-ea"/>
                      </a:rPr>
                      <m:t>[</m:t>
                    </m:r>
                    <m:r>
                      <a:rPr lang="en-US" altLang="zh-CN" sz="2000" dirty="0">
                        <a:latin typeface="Cambria Math" panose="02040503050406030204" pitchFamily="18" charset="0"/>
                        <a:ea typeface="+mj-ea"/>
                      </a:rPr>
                      <m:t>𝑖</m:t>
                    </m:r>
                    <m:r>
                      <a:rPr lang="en-US" altLang="zh-CN" sz="2000" dirty="0">
                        <a:latin typeface="Cambria Math" panose="02040503050406030204" pitchFamily="18" charset="0"/>
                        <a:ea typeface="+mj-ea"/>
                      </a:rPr>
                      <m:t>,2]</m:t>
                    </m:r>
                  </m:oMath>
                </a14:m>
                <a:r>
                  <a:rPr lang="zh-CN" altLang="en-US" sz="2000" dirty="0">
                    <a:latin typeface="+mj-ea"/>
                    <a:ea typeface="+mj-ea"/>
                  </a:rPr>
                  <a:t>表示该区间之前操作改变的值的和，而且这些修改值并没有传递到下面的节点。也就是说，如果要正确维护信息，</a:t>
                </a:r>
                <a:r>
                  <a:rPr lang="zh-CN" altLang="en-US" sz="2000" dirty="0">
                    <a:latin typeface="+mj-ea"/>
                  </a:rPr>
                  <a:t>下面的</a:t>
                </a:r>
                <a:r>
                  <a:rPr lang="zh-CN" altLang="en-US" sz="2000" dirty="0">
                    <a:latin typeface="+mj-ea"/>
                    <a:ea typeface="+mj-ea"/>
                  </a:rPr>
                  <a:t>每个节点还需要加上</a:t>
                </a:r>
                <a14:m>
                  <m:oMath xmlns:m="http://schemas.openxmlformats.org/officeDocument/2006/math">
                    <m:r>
                      <a:rPr lang="en-US" altLang="zh-CN" sz="2000" dirty="0">
                        <a:latin typeface="Cambria Math" panose="02040503050406030204" pitchFamily="18" charset="0"/>
                        <a:ea typeface="+mj-ea"/>
                      </a:rPr>
                      <m:t>𝑡𝑟𝑒𝑒</m:t>
                    </m:r>
                    <m:r>
                      <a:rPr lang="en-US" altLang="zh-CN" sz="2000" dirty="0">
                        <a:latin typeface="Cambria Math" panose="02040503050406030204" pitchFamily="18" charset="0"/>
                        <a:ea typeface="+mj-ea"/>
                      </a:rPr>
                      <m:t>[</m:t>
                    </m:r>
                    <m:r>
                      <a:rPr lang="en-US" altLang="zh-CN" sz="2000" dirty="0">
                        <a:latin typeface="Cambria Math" panose="02040503050406030204" pitchFamily="18" charset="0"/>
                        <a:ea typeface="+mj-ea"/>
                      </a:rPr>
                      <m:t>𝑖</m:t>
                    </m:r>
                    <m:r>
                      <a:rPr lang="en-US" altLang="zh-CN" sz="2000" dirty="0">
                        <a:latin typeface="Cambria Math" panose="02040503050406030204" pitchFamily="18" charset="0"/>
                        <a:ea typeface="+mj-ea"/>
                      </a:rPr>
                      <m:t>,2]</m:t>
                    </m:r>
                    <m:r>
                      <a:rPr lang="zh-CN" altLang="en-US" sz="2000" i="1" dirty="0">
                        <a:latin typeface="Cambria Math" panose="02040503050406030204" pitchFamily="18" charset="0"/>
                        <a:ea typeface="+mj-ea"/>
                      </a:rPr>
                      <m:t>才能等于它的真实值</m:t>
                    </m:r>
                    <m:r>
                      <a:rPr lang="zh-CN" altLang="en-US" sz="2000" i="1" dirty="0" smtClean="0">
                        <a:latin typeface="Cambria Math" panose="02040503050406030204" pitchFamily="18" charset="0"/>
                        <a:ea typeface="+mj-ea"/>
                      </a:rPr>
                      <m:t>。</m:t>
                    </m:r>
                  </m:oMath>
                </a14:m>
                <a:r>
                  <a:rPr lang="zh-CN" altLang="en-US" sz="2000" dirty="0">
                    <a:latin typeface="+mj-ea"/>
                    <a:ea typeface="+mj-ea"/>
                  </a:rPr>
                  <a:t>通常，我们把</a:t>
                </a:r>
                <a14:m>
                  <m:oMath xmlns:m="http://schemas.openxmlformats.org/officeDocument/2006/math">
                    <m:r>
                      <a:rPr lang="en-US" altLang="zh-CN" sz="2000" b="0" i="1" smtClean="0">
                        <a:latin typeface="Cambria Math" panose="02040503050406030204" pitchFamily="18" charset="0"/>
                        <a:ea typeface="+mj-ea"/>
                      </a:rPr>
                      <m:t>𝑡𝑟𝑒𝑒</m:t>
                    </m:r>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,2]</m:t>
                    </m:r>
                    <m:r>
                      <a:rPr lang="zh-CN" altLang="en-US" sz="2000" i="1">
                        <a:latin typeface="Cambria Math" panose="02040503050406030204" pitchFamily="18" charset="0"/>
                        <a:ea typeface="+mj-ea"/>
                      </a:rPr>
                      <m:t>叫做</m:t>
                    </m:r>
                  </m:oMath>
                </a14:m>
                <a:r>
                  <a:rPr lang="zh-CN" altLang="en-US" sz="2000" dirty="0">
                    <a:latin typeface="+mj-ea"/>
                    <a:ea typeface="+mj-ea"/>
                  </a:rPr>
                  <a:t>懒标记。</a:t>
                </a:r>
                <a:endParaRPr lang="en-US" altLang="zh-CN" sz="2000" dirty="0">
                  <a:latin typeface="+mj-ea"/>
                  <a:ea typeface="+mj-ea"/>
                </a:endParaRPr>
              </a:p>
              <a:p>
                <a:r>
                  <a:rPr lang="zh-CN" altLang="en-US" sz="2000" dirty="0">
                    <a:latin typeface="+mj-ea"/>
                    <a:ea typeface="+mj-ea"/>
                  </a:rPr>
                  <a:t>当我们访问某个节点时，要把该节点的懒标记的信息传递给两个儿子</a:t>
                </a:r>
                <a:r>
                  <a:rPr lang="en-US" altLang="zh-CN" sz="2000" dirty="0">
                    <a:latin typeface="+mj-ea"/>
                    <a:ea typeface="+mj-ea"/>
                  </a:rPr>
                  <a:t>,</a:t>
                </a:r>
                <a:r>
                  <a:rPr lang="zh-CN" altLang="en-US" sz="2000" dirty="0">
                    <a:latin typeface="+mj-ea"/>
                    <a:ea typeface="+mj-ea"/>
                  </a:rPr>
                  <a:t>再清除。即：</a:t>
                </a:r>
                <a:endParaRPr lang="en-US" altLang="zh-CN" sz="2000" dirty="0">
                  <a:latin typeface="+mj-ea"/>
                  <a:ea typeface="+mj-ea"/>
                </a:endParaRPr>
              </a:p>
              <a:p>
                <a14:m>
                  <m:oMath xmlns:m="http://schemas.openxmlformats.org/officeDocument/2006/math">
                    <m:r>
                      <a:rPr lang="en-US" altLang="zh-CN" sz="2000" b="0" i="1" smtClean="0">
                        <a:latin typeface="Cambria Math" panose="02040503050406030204" pitchFamily="18" charset="0"/>
                        <a:ea typeface="+mj-ea"/>
                      </a:rPr>
                      <m:t>𝑡𝑟𝑒𝑒</m:t>
                    </m:r>
                    <m:d>
                      <m:dPr>
                        <m:begChr m:val="["/>
                        <m:endChr m:val="]"/>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𝑠𝑜𝑛</m:t>
                        </m:r>
                        <m:r>
                          <a:rPr lang="en-US" altLang="zh-CN" sz="2000" b="0" i="1" smtClean="0">
                            <a:latin typeface="Cambria Math" panose="02040503050406030204" pitchFamily="18" charset="0"/>
                            <a:ea typeface="+mj-ea"/>
                          </a:rPr>
                          <m:t>,1</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𝑡𝑟𝑒𝑒</m:t>
                    </m:r>
                    <m:d>
                      <m:dPr>
                        <m:begChr m:val="["/>
                        <m:endChr m:val="]"/>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,2</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𝑡𝑟𝑒𝑒</m:t>
                    </m:r>
                    <m:d>
                      <m:dPr>
                        <m:begChr m:val="["/>
                        <m:endChr m:val="]"/>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𝑠𝑜𝑛</m:t>
                        </m:r>
                        <m:r>
                          <a:rPr lang="en-US" altLang="zh-CN" sz="2000" b="0" i="1" smtClean="0">
                            <a:latin typeface="Cambria Math" panose="02040503050406030204" pitchFamily="18" charset="0"/>
                            <a:ea typeface="+mj-ea"/>
                          </a:rPr>
                          <m:t>,2</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𝑡𝑟𝑒𝑒</m:t>
                    </m:r>
                    <m:d>
                      <m:dPr>
                        <m:begChr m:val="["/>
                        <m:endChr m:val="]"/>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,2</m:t>
                        </m:r>
                      </m:e>
                    </m:d>
                    <m:r>
                      <a:rPr lang="en-US" altLang="zh-CN" sz="2000" b="0" i="1" smtClean="0">
                        <a:latin typeface="Cambria Math" panose="02040503050406030204" pitchFamily="18" charset="0"/>
                        <a:ea typeface="+mj-ea"/>
                      </a:rPr>
                      <m:t>,</m:t>
                    </m:r>
                    <m:r>
                      <a:rPr lang="en-US" altLang="zh-CN" sz="2000" b="0" i="1" smtClean="0">
                        <a:latin typeface="Cambria Math" panose="02040503050406030204" pitchFamily="18" charset="0"/>
                        <a:ea typeface="+mj-ea"/>
                      </a:rPr>
                      <m:t>𝑡𝑟𝑒𝑒</m:t>
                    </m:r>
                    <m:d>
                      <m:dPr>
                        <m:begChr m:val="["/>
                        <m:endChr m:val="]"/>
                        <m:ctrlPr>
                          <a:rPr lang="en-US" altLang="zh-CN" sz="2000" b="0" i="1" smtClean="0">
                            <a:latin typeface="Cambria Math" panose="02040503050406030204" pitchFamily="18" charset="0"/>
                            <a:ea typeface="+mj-ea"/>
                          </a:rPr>
                        </m:ctrlPr>
                      </m:dPr>
                      <m:e>
                        <m:r>
                          <a:rPr lang="en-US" altLang="zh-CN" sz="2000" b="0" i="1" smtClean="0">
                            <a:latin typeface="Cambria Math" panose="02040503050406030204" pitchFamily="18" charset="0"/>
                            <a:ea typeface="+mj-ea"/>
                          </a:rPr>
                          <m:t>𝑖</m:t>
                        </m:r>
                        <m:r>
                          <a:rPr lang="en-US" altLang="zh-CN" sz="2000" b="0" i="1" smtClean="0">
                            <a:latin typeface="Cambria Math" panose="02040503050406030204" pitchFamily="18" charset="0"/>
                            <a:ea typeface="+mj-ea"/>
                          </a:rPr>
                          <m:t>,2</m:t>
                        </m:r>
                      </m:e>
                    </m:d>
                    <m:r>
                      <a:rPr lang="en-US" altLang="zh-CN" sz="2000" b="0" i="1" smtClean="0">
                        <a:latin typeface="Cambria Math" panose="02040503050406030204" pitchFamily="18" charset="0"/>
                        <a:ea typeface="+mj-ea"/>
                      </a:rPr>
                      <m:t>=0;</m:t>
                    </m:r>
                  </m:oMath>
                </a14:m>
                <a:endParaRPr lang="en-US" altLang="zh-CN" sz="2000" dirty="0">
                  <a:latin typeface="+mj-ea"/>
                  <a:ea typeface="+mj-ea"/>
                </a:endParaRPr>
              </a:p>
              <a:p>
                <a:r>
                  <a:rPr lang="zh-CN" altLang="en-US" sz="2000" dirty="0">
                    <a:latin typeface="+mj-ea"/>
                    <a:ea typeface="+mj-ea"/>
                  </a:rPr>
                  <a:t>注意到，下传懒标记的时候，是要和儿子的懒标记进行叠加，因为儿子节点也可能存在没有传递的情况。</a:t>
                </a:r>
                <a:endParaRPr lang="en-US" altLang="zh-CN" sz="2000" dirty="0">
                  <a:latin typeface="+mj-ea"/>
                  <a:ea typeface="+mj-ea"/>
                </a:endParaRPr>
              </a:p>
            </p:txBody>
          </p:sp>
        </mc:Choice>
        <mc:Fallback xmlns="">
          <p:sp>
            <p:nvSpPr>
              <p:cNvPr id="76803" name="Rectangle 3">
                <a:extLst>
                  <a:ext uri="{FF2B5EF4-FFF2-40B4-BE49-F238E27FC236}">
                    <a16:creationId xmlns:a16="http://schemas.microsoft.com/office/drawing/2014/main" id="{ADA7A6BB-4788-4A27-BEF7-A7D6D744EE11}"/>
                  </a:ext>
                </a:extLst>
              </p:cNvPr>
              <p:cNvSpPr>
                <a:spLocks noGrp="1" noRot="1" noChangeAspect="1" noMove="1" noResize="1" noEditPoints="1" noAdjustHandles="1" noChangeArrowheads="1" noChangeShapeType="1" noTextEdit="1"/>
              </p:cNvSpPr>
              <p:nvPr>
                <p:ph type="body" idx="1"/>
              </p:nvPr>
            </p:nvSpPr>
            <p:spPr>
              <a:xfrm>
                <a:off x="1024128" y="2286000"/>
                <a:ext cx="9720073" cy="4023360"/>
              </a:xfrm>
              <a:blipFill>
                <a:blip r:embed="rId2"/>
                <a:stretch>
                  <a:fillRect l="-1129" t="-1364" r="-6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803">
                                            <p:txEl>
                                              <p:pRg st="1" end="1"/>
                                            </p:txEl>
                                          </p:spTgt>
                                        </p:tgtEl>
                                        <p:attrNameLst>
                                          <p:attrName>style.visibility</p:attrName>
                                        </p:attrNameLst>
                                      </p:cBhvr>
                                      <p:to>
                                        <p:strVal val="visible"/>
                                      </p:to>
                                    </p:set>
                                    <p:animEffect transition="in" filter="fade">
                                      <p:cBhvr>
                                        <p:cTn id="7" dur="500"/>
                                        <p:tgtEl>
                                          <p:spTgt spid="768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6803">
                                            <p:txEl>
                                              <p:pRg st="2" end="2"/>
                                            </p:txEl>
                                          </p:spTgt>
                                        </p:tgtEl>
                                        <p:attrNameLst>
                                          <p:attrName>style.visibility</p:attrName>
                                        </p:attrNameLst>
                                      </p:cBhvr>
                                      <p:to>
                                        <p:strVal val="visible"/>
                                      </p:to>
                                    </p:set>
                                    <p:animEffect transition="in" filter="fade">
                                      <p:cBhvr>
                                        <p:cTn id="12" dur="500"/>
                                        <p:tgtEl>
                                          <p:spTgt spid="7680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animEffect transition="in" filter="fade">
                                      <p:cBhvr>
                                        <p:cTn id="15" dur="500"/>
                                        <p:tgtEl>
                                          <p:spTgt spid="7680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803">
                                            <p:txEl>
                                              <p:pRg st="4" end="4"/>
                                            </p:txEl>
                                          </p:spTgt>
                                        </p:tgtEl>
                                        <p:attrNameLst>
                                          <p:attrName>style.visibility</p:attrName>
                                        </p:attrNameLst>
                                      </p:cBhvr>
                                      <p:to>
                                        <p:strVal val="visible"/>
                                      </p:to>
                                    </p:set>
                                    <p:animEffect transition="in" filter="fade">
                                      <p:cBhvr>
                                        <p:cTn id="18" dur="500"/>
                                        <p:tgtEl>
                                          <p:spTgt spid="76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1345C340-D052-47A5-93C8-5014C1276445}"/>
              </a:ext>
            </a:extLst>
          </p:cNvPr>
          <p:cNvSpPr>
            <a:spLocks noGrp="1" noChangeArrowheads="1"/>
          </p:cNvSpPr>
          <p:nvPr>
            <p:ph type="body" idx="1"/>
          </p:nvPr>
        </p:nvSpPr>
        <p:spPr>
          <a:xfrm>
            <a:off x="2566988" y="260350"/>
            <a:ext cx="7772400" cy="6408738"/>
          </a:xfrm>
        </p:spPr>
        <p:txBody>
          <a:bodyPr>
            <a:normAutofit/>
          </a:bodyPr>
          <a:lstStyle/>
          <a:p>
            <a:pPr>
              <a:lnSpc>
                <a:spcPct val="80000"/>
              </a:lnSpc>
            </a:pPr>
            <a:endParaRPr lang="en-US" altLang="zh-CN" sz="1800" b="1" dirty="0"/>
          </a:p>
        </p:txBody>
      </p:sp>
      <p:pic>
        <p:nvPicPr>
          <p:cNvPr id="3" name="图片 2">
            <a:extLst>
              <a:ext uri="{FF2B5EF4-FFF2-40B4-BE49-F238E27FC236}">
                <a16:creationId xmlns:a16="http://schemas.microsoft.com/office/drawing/2014/main" id="{031264A4-F1F8-4A03-AF33-59C7D9528331}"/>
              </a:ext>
            </a:extLst>
          </p:cNvPr>
          <p:cNvPicPr>
            <a:picLocks noChangeAspect="1"/>
          </p:cNvPicPr>
          <p:nvPr/>
        </p:nvPicPr>
        <p:blipFill>
          <a:blip r:embed="rId2"/>
          <a:stretch>
            <a:fillRect/>
          </a:stretch>
        </p:blipFill>
        <p:spPr>
          <a:xfrm>
            <a:off x="2566988" y="260350"/>
            <a:ext cx="7904762" cy="4447619"/>
          </a:xfrm>
          <a:prstGeom prst="rect">
            <a:avLst/>
          </a:prstGeom>
        </p:spPr>
      </p:pic>
      <p:pic>
        <p:nvPicPr>
          <p:cNvPr id="5" name="图片 4">
            <a:extLst>
              <a:ext uri="{FF2B5EF4-FFF2-40B4-BE49-F238E27FC236}">
                <a16:creationId xmlns:a16="http://schemas.microsoft.com/office/drawing/2014/main" id="{05D1EABD-87D9-41A5-A237-CC937F835787}"/>
              </a:ext>
            </a:extLst>
          </p:cNvPr>
          <p:cNvPicPr>
            <a:picLocks noChangeAspect="1"/>
          </p:cNvPicPr>
          <p:nvPr/>
        </p:nvPicPr>
        <p:blipFill rotWithShape="1">
          <a:blip r:embed="rId3"/>
          <a:srcRect r="3263"/>
          <a:stretch/>
        </p:blipFill>
        <p:spPr>
          <a:xfrm>
            <a:off x="2566988" y="4636148"/>
            <a:ext cx="7904762" cy="210476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23D1A7-87C1-499A-9E7C-B7852CC100B4}"/>
              </a:ext>
            </a:extLst>
          </p:cNvPr>
          <p:cNvSpPr>
            <a:spLocks noGrp="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DD7B82A-CABE-41E7-9ABF-416D05E41FE4}"/>
                  </a:ext>
                </a:extLst>
              </p:cNvPr>
              <p:cNvSpPr>
                <a:spLocks noGrp="1"/>
              </p:cNvSpPr>
              <p:nvPr>
                <p:ph idx="1"/>
              </p:nvPr>
            </p:nvSpPr>
            <p:spPr/>
            <p:txBody>
              <a:bodyPr>
                <a:normAutofit/>
              </a:bodyPr>
              <a:lstStyle/>
              <a:p>
                <a:r>
                  <a:rPr lang="zh-CN" altLang="en-US" dirty="0"/>
                  <a:t>观察上面的方法，我们把修改操作暂时挂到了某些节点上，暂时不修改子树的其节点信息；而且，我们还有可能把多次修改操作合并在一起，再下传给儿子以维护信息。这些都是节省时间的地方。</a:t>
                </a:r>
                <a:endParaRPr lang="en-US" altLang="zh-CN" dirty="0"/>
              </a:p>
              <a:p>
                <a:r>
                  <a:rPr lang="zh-CN" altLang="en-US" dirty="0"/>
                  <a:t>由于一个区间我们可以用</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个节点表示，那么使用懒标记我们每次操作时间复杂度是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oMath>
                </a14:m>
                <a:r>
                  <a:rPr lang="zh-CN" altLang="en-US" dirty="0"/>
                  <a:t>。</a:t>
                </a:r>
                <a:r>
                  <a:rPr lang="zh-CN" altLang="en-US" dirty="0">
                    <a:solidFill>
                      <a:schemeClr val="tx1"/>
                    </a:solidFill>
                  </a:rPr>
                  <a:t>（严谨地说，我们还必须分析递归深度对时间复杂度的影响，但在此暂时不作考虑。结论是他确实是</a:t>
                </a:r>
                <a14:m>
                  <m:oMath xmlns:m="http://schemas.openxmlformats.org/officeDocument/2006/math">
                    <m:r>
                      <a:rPr lang="en-US" altLang="zh-CN" b="0" i="1" smtClean="0">
                        <a:solidFill>
                          <a:schemeClr val="tx1"/>
                        </a:solidFill>
                        <a:latin typeface="Cambria Math" panose="02040503050406030204" pitchFamily="18" charset="0"/>
                      </a:rPr>
                      <m:t>𝑂</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𝑙𝑜𝑔𝑛</m:t>
                    </m:r>
                    <m:r>
                      <a:rPr lang="en-US" altLang="zh-CN" b="0" i="1" smtClean="0">
                        <a:solidFill>
                          <a:schemeClr val="tx1"/>
                        </a:solidFill>
                        <a:latin typeface="Cambria Math" panose="02040503050406030204" pitchFamily="18" charset="0"/>
                      </a:rPr>
                      <m:t>)</m:t>
                    </m:r>
                  </m:oMath>
                </a14:m>
                <a:r>
                  <a:rPr lang="zh-CN" altLang="en-US" dirty="0">
                    <a:solidFill>
                      <a:schemeClr val="tx1"/>
                    </a:solidFill>
                  </a:rPr>
                  <a:t>）</a:t>
                </a:r>
                <a:endParaRPr lang="en-US" altLang="zh-CN" dirty="0">
                  <a:solidFill>
                    <a:schemeClr val="tx1"/>
                  </a:solidFill>
                </a:endParaRPr>
              </a:p>
              <a:p>
                <a:r>
                  <a:rPr lang="zh-CN" altLang="en-US" dirty="0"/>
                  <a:t>接下来，我们将继续研究线段树的各种操作。</a:t>
                </a:r>
                <a:endParaRPr lang="en-US" altLang="zh-CN" dirty="0"/>
              </a:p>
            </p:txBody>
          </p:sp>
        </mc:Choice>
        <mc:Fallback xmlns="">
          <p:sp>
            <p:nvSpPr>
              <p:cNvPr id="3" name="内容占位符 2">
                <a:extLst>
                  <a:ext uri="{FF2B5EF4-FFF2-40B4-BE49-F238E27FC236}">
                    <a16:creationId xmlns:a16="http://schemas.microsoft.com/office/drawing/2014/main" id="{8DD7B82A-CABE-41E7-9ABF-416D05E41FE4}"/>
                  </a:ext>
                </a:extLst>
              </p:cNvPr>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278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C06FD-0CC9-4893-8FC7-3B1E387DE75D}"/>
              </a:ext>
            </a:extLst>
          </p:cNvPr>
          <p:cNvSpPr>
            <a:spLocks noGrp="1"/>
          </p:cNvSpPr>
          <p:nvPr>
            <p:ph type="title"/>
          </p:nvPr>
        </p:nvSpPr>
        <p:spPr/>
        <p:txBody>
          <a:bodyPr/>
          <a:lstStyle/>
          <a:p>
            <a:r>
              <a:rPr lang="zh-CN" altLang="en-US" dirty="0"/>
              <a:t>例三：进阶版</a:t>
            </a:r>
            <a:r>
              <a:rPr lang="en-US" altLang="zh-CN" dirty="0"/>
              <a:t>2</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A778EF0-EE6A-47D0-A1BA-E2C31C95DFD9}"/>
                  </a:ext>
                </a:extLst>
              </p:cNvPr>
              <p:cNvSpPr>
                <a:spLocks noGrp="1"/>
              </p:cNvSpPr>
              <p:nvPr>
                <p:ph idx="1"/>
              </p:nvPr>
            </p:nvSpPr>
            <p:spPr/>
            <p:txBody>
              <a:bodyPr/>
              <a:lstStyle/>
              <a:p>
                <a:r>
                  <a:rPr lang="zh-CN" altLang="en-US" sz="2000" dirty="0"/>
                  <a:t>输入</a:t>
                </a:r>
                <a14:m>
                  <m:oMath xmlns:m="http://schemas.openxmlformats.org/officeDocument/2006/math">
                    <m:r>
                      <a:rPr lang="en-US" altLang="zh-CN" sz="2000" i="1" dirty="0">
                        <a:latin typeface="Cambria Math" panose="02040503050406030204" pitchFamily="18" charset="0"/>
                      </a:rPr>
                      <m:t>𝑁</m:t>
                    </m:r>
                    <m:r>
                      <a:rPr lang="zh-CN" altLang="en-US" sz="2000" i="1" dirty="0">
                        <a:latin typeface="Cambria Math" panose="02040503050406030204" pitchFamily="18" charset="0"/>
                      </a:rPr>
                      <m:t>个数和</m:t>
                    </m:r>
                    <m:r>
                      <a:rPr lang="en-US" altLang="zh-CN" sz="2000" i="1" dirty="0">
                        <a:latin typeface="Cambria Math" panose="02040503050406030204" pitchFamily="18" charset="0"/>
                      </a:rPr>
                      <m:t>𝑀</m:t>
                    </m:r>
                  </m:oMath>
                </a14:m>
                <a:r>
                  <a:rPr lang="zh-CN" altLang="en-US" sz="2000" dirty="0"/>
                  <a:t>次操作，操作有三种：</a:t>
                </a:r>
              </a:p>
              <a:p>
                <a:r>
                  <a:rPr lang="en-US" altLang="zh-CN" sz="2000" dirty="0"/>
                  <a:t>1</a:t>
                </a:r>
                <a:r>
                  <a:rPr lang="zh-CN" altLang="en-US" sz="2000" dirty="0"/>
                  <a:t>、格式为</a:t>
                </a:r>
                <a14:m>
                  <m:oMath xmlns:m="http://schemas.openxmlformats.org/officeDocument/2006/math">
                    <m:r>
                      <a:rPr lang="en-US" altLang="zh-CN" sz="2000" i="1" dirty="0">
                        <a:latin typeface="Cambria Math" panose="02040503050406030204" pitchFamily="18" charset="0"/>
                      </a:rPr>
                      <m:t>1</m:t>
                    </m:r>
                    <m:r>
                      <a:rPr lang="en-US" altLang="zh-CN" sz="2000" i="1" dirty="0">
                        <a:latin typeface="Cambria Math" panose="02040503050406030204" pitchFamily="18" charset="0"/>
                      </a:rPr>
                      <m:t> </m:t>
                    </m:r>
                    <m:r>
                      <a:rPr lang="en-US" altLang="zh-CN" sz="2000" i="1" dirty="0">
                        <a:latin typeface="Cambria Math" panose="02040503050406030204" pitchFamily="18" charset="0"/>
                      </a:rPr>
                      <m:t>𝐿</m:t>
                    </m:r>
                    <m:r>
                      <a:rPr lang="en-US" altLang="zh-CN" sz="2000" i="1" dirty="0">
                        <a:latin typeface="Cambria Math" panose="02040503050406030204" pitchFamily="18" charset="0"/>
                      </a:rPr>
                      <m:t> </m:t>
                    </m:r>
                    <m:r>
                      <a:rPr lang="en-US" altLang="zh-CN" sz="2000" i="1" dirty="0">
                        <a:latin typeface="Cambria Math" panose="02040503050406030204" pitchFamily="18" charset="0"/>
                      </a:rPr>
                      <m:t>𝑅</m:t>
                    </m:r>
                    <m:r>
                      <a:rPr lang="en-US" altLang="zh-CN" sz="2000" i="1" dirty="0">
                        <a:latin typeface="Cambria Math" panose="02040503050406030204" pitchFamily="18" charset="0"/>
                      </a:rPr>
                      <m:t> </m:t>
                    </m:r>
                    <m:r>
                      <a:rPr lang="en-US" altLang="zh-CN" sz="2000" i="1" dirty="0">
                        <a:latin typeface="Cambria Math" panose="02040503050406030204" pitchFamily="18" charset="0"/>
                      </a:rPr>
                      <m:t>𝑋</m:t>
                    </m:r>
                  </m:oMath>
                </a14:m>
                <a:r>
                  <a:rPr lang="en-US" altLang="zh-CN" sz="2000" dirty="0"/>
                  <a:t>,</a:t>
                </a:r>
                <a:r>
                  <a:rPr lang="zh-CN" altLang="en-US" sz="2000" dirty="0"/>
                  <a:t>表示把</a:t>
                </a:r>
                <a14:m>
                  <m:oMath xmlns:m="http://schemas.openxmlformats.org/officeDocument/2006/math">
                    <m:r>
                      <a:rPr lang="en-US" altLang="zh-CN" sz="2000" i="1" dirty="0">
                        <a:latin typeface="Cambria Math" panose="02040503050406030204" pitchFamily="18" charset="0"/>
                      </a:rPr>
                      <m:t>𝐿</m:t>
                    </m:r>
                    <m:r>
                      <a:rPr lang="zh-CN" altLang="en-US" sz="2000" i="1" dirty="0">
                        <a:latin typeface="Cambria Math" panose="02040503050406030204" pitchFamily="18" charset="0"/>
                      </a:rPr>
                      <m:t>到</m:t>
                    </m:r>
                    <m:r>
                      <a:rPr lang="en-US" altLang="zh-CN" sz="2000" i="1" dirty="0">
                        <a:latin typeface="Cambria Math" panose="02040503050406030204" pitchFamily="18" charset="0"/>
                      </a:rPr>
                      <m:t>𝑅</m:t>
                    </m:r>
                    <m:r>
                      <a:rPr lang="zh-CN" altLang="en-US" sz="2000" i="1" dirty="0">
                        <a:latin typeface="Cambria Math" panose="02040503050406030204" pitchFamily="18" charset="0"/>
                      </a:rPr>
                      <m:t>每个数增加</m:t>
                    </m:r>
                    <m:r>
                      <a:rPr lang="en-US" altLang="zh-CN" sz="2000" i="1" dirty="0">
                        <a:latin typeface="Cambria Math" panose="02040503050406030204" pitchFamily="18" charset="0"/>
                      </a:rPr>
                      <m:t>𝑥</m:t>
                    </m:r>
                  </m:oMath>
                </a14:m>
                <a:endParaRPr lang="en-US" altLang="zh-CN" sz="2000" dirty="0"/>
              </a:p>
              <a:p>
                <a:r>
                  <a:rPr lang="en-US" altLang="zh-CN" sz="2000" dirty="0"/>
                  <a:t>2</a:t>
                </a:r>
                <a:r>
                  <a:rPr lang="zh-CN" altLang="en-US" sz="2000" dirty="0"/>
                  <a:t>、格式为</a:t>
                </a:r>
                <a14:m>
                  <m:oMath xmlns:m="http://schemas.openxmlformats.org/officeDocument/2006/math">
                    <m:r>
                      <a:rPr lang="en-US" altLang="zh-CN" sz="2000" i="1" dirty="0">
                        <a:latin typeface="Cambria Math" panose="02040503050406030204" pitchFamily="18" charset="0"/>
                      </a:rPr>
                      <m:t>2</m:t>
                    </m:r>
                    <m:r>
                      <a:rPr lang="en-US" altLang="zh-CN" sz="2000" i="1" dirty="0">
                        <a:latin typeface="Cambria Math" panose="02040503050406030204" pitchFamily="18" charset="0"/>
                      </a:rPr>
                      <m:t> </m:t>
                    </m:r>
                    <m:r>
                      <a:rPr lang="en-US" altLang="zh-CN" sz="2000" i="1" dirty="0">
                        <a:latin typeface="Cambria Math" panose="02040503050406030204" pitchFamily="18" charset="0"/>
                      </a:rPr>
                      <m:t>𝐿</m:t>
                    </m:r>
                    <m:r>
                      <a:rPr lang="en-US" altLang="zh-CN" sz="2000" i="1" dirty="0">
                        <a:latin typeface="Cambria Math" panose="02040503050406030204" pitchFamily="18" charset="0"/>
                      </a:rPr>
                      <m:t> </m:t>
                    </m:r>
                    <m:r>
                      <a:rPr lang="en-US" altLang="zh-CN" sz="2000" i="1" dirty="0">
                        <a:latin typeface="Cambria Math" panose="02040503050406030204" pitchFamily="18" charset="0"/>
                      </a:rPr>
                      <m:t>𝑅</m:t>
                    </m:r>
                    <m:r>
                      <a:rPr lang="en-US" altLang="zh-CN" sz="2000" i="1" dirty="0">
                        <a:latin typeface="Cambria Math" panose="02040503050406030204" pitchFamily="18" charset="0"/>
                      </a:rPr>
                      <m:t> </m:t>
                    </m:r>
                    <m:r>
                      <a:rPr lang="en-US" altLang="zh-CN" sz="2000" i="1" dirty="0">
                        <a:latin typeface="Cambria Math" panose="02040503050406030204" pitchFamily="18" charset="0"/>
                      </a:rPr>
                      <m:t>𝑋</m:t>
                    </m:r>
                  </m:oMath>
                </a14:m>
                <a:r>
                  <a:rPr lang="en-US" altLang="zh-CN" sz="2000" dirty="0"/>
                  <a:t>,</a:t>
                </a:r>
                <a:r>
                  <a:rPr lang="zh-CN" altLang="en-US" sz="2000" dirty="0"/>
                  <a:t>表示把</a:t>
                </a:r>
                <a14:m>
                  <m:oMath xmlns:m="http://schemas.openxmlformats.org/officeDocument/2006/math">
                    <m:r>
                      <a:rPr lang="en-US" altLang="zh-CN" sz="2000" i="1" dirty="0">
                        <a:latin typeface="Cambria Math" panose="02040503050406030204" pitchFamily="18" charset="0"/>
                      </a:rPr>
                      <m:t>𝐿</m:t>
                    </m:r>
                    <m:r>
                      <a:rPr lang="zh-CN" altLang="en-US" sz="2000" i="1" dirty="0">
                        <a:latin typeface="Cambria Math" panose="02040503050406030204" pitchFamily="18" charset="0"/>
                      </a:rPr>
                      <m:t>到</m:t>
                    </m:r>
                    <m:r>
                      <a:rPr lang="en-US" altLang="zh-CN" sz="2000" i="1" dirty="0">
                        <a:latin typeface="Cambria Math" panose="02040503050406030204" pitchFamily="18" charset="0"/>
                      </a:rPr>
                      <m:t>𝑅</m:t>
                    </m:r>
                    <m:r>
                      <a:rPr lang="zh-CN" altLang="en-US" sz="2000" i="1" dirty="0">
                        <a:latin typeface="Cambria Math" panose="02040503050406030204" pitchFamily="18" charset="0"/>
                      </a:rPr>
                      <m:t>每个数乘</m:t>
                    </m:r>
                    <m:r>
                      <a:rPr lang="en-US" altLang="zh-CN" sz="2000" i="1" dirty="0">
                        <a:latin typeface="Cambria Math" panose="02040503050406030204" pitchFamily="18" charset="0"/>
                      </a:rPr>
                      <m:t>𝑥</m:t>
                    </m:r>
                  </m:oMath>
                </a14:m>
                <a:endParaRPr lang="en-US" altLang="zh-CN" sz="2000" dirty="0"/>
              </a:p>
              <a:p>
                <a:r>
                  <a:rPr lang="en-US" altLang="zh-CN" sz="2000" dirty="0"/>
                  <a:t>3</a:t>
                </a:r>
                <a:r>
                  <a:rPr lang="zh-CN" altLang="en-US" sz="2000" dirty="0"/>
                  <a:t>、格式为</a:t>
                </a:r>
                <a14:m>
                  <m:oMath xmlns:m="http://schemas.openxmlformats.org/officeDocument/2006/math">
                    <m:r>
                      <a:rPr lang="en-US" altLang="zh-CN" sz="2000" i="1" dirty="0" smtClean="0">
                        <a:latin typeface="Cambria Math" panose="02040503050406030204" pitchFamily="18" charset="0"/>
                      </a:rPr>
                      <m:t>3</m:t>
                    </m:r>
                    <m:r>
                      <a:rPr lang="en-US" altLang="zh-CN" sz="2000" i="1" dirty="0">
                        <a:latin typeface="Cambria Math" panose="02040503050406030204" pitchFamily="18" charset="0"/>
                      </a:rPr>
                      <m:t> </m:t>
                    </m:r>
                    <m:r>
                      <a:rPr lang="en-US" altLang="zh-CN" sz="2000" i="1" dirty="0">
                        <a:latin typeface="Cambria Math" panose="02040503050406030204" pitchFamily="18" charset="0"/>
                      </a:rPr>
                      <m:t>𝐿</m:t>
                    </m:r>
                    <m:r>
                      <a:rPr lang="en-US" altLang="zh-CN" sz="2000" i="1" dirty="0">
                        <a:latin typeface="Cambria Math" panose="02040503050406030204" pitchFamily="18" charset="0"/>
                      </a:rPr>
                      <m:t> </m:t>
                    </m:r>
                    <m:r>
                      <a:rPr lang="en-US" altLang="zh-CN" sz="2000" i="1" dirty="0">
                        <a:latin typeface="Cambria Math" panose="02040503050406030204" pitchFamily="18" charset="0"/>
                      </a:rPr>
                      <m:t>𝑅</m:t>
                    </m:r>
                    <m:r>
                      <a:rPr lang="en-US" altLang="zh-CN" sz="2000" i="1" dirty="0">
                        <a:latin typeface="Cambria Math" panose="02040503050406030204" pitchFamily="18" charset="0"/>
                      </a:rPr>
                      <m:t>,</m:t>
                    </m:r>
                    <m:r>
                      <a:rPr lang="zh-CN" altLang="en-US" sz="2000" i="1" dirty="0">
                        <a:latin typeface="Cambria Math" panose="02040503050406030204" pitchFamily="18" charset="0"/>
                      </a:rPr>
                      <m:t>询问</m:t>
                    </m:r>
                    <m:r>
                      <a:rPr lang="en-US" altLang="zh-CN" sz="2000" i="1" dirty="0">
                        <a:latin typeface="Cambria Math" panose="02040503050406030204" pitchFamily="18" charset="0"/>
                      </a:rPr>
                      <m:t>𝐿</m:t>
                    </m:r>
                    <m:r>
                      <a:rPr lang="zh-CN" altLang="en-US" sz="2000" i="1" dirty="0">
                        <a:latin typeface="Cambria Math" panose="02040503050406030204" pitchFamily="18" charset="0"/>
                      </a:rPr>
                      <m:t>到</m:t>
                    </m:r>
                    <m:r>
                      <a:rPr lang="en-US" altLang="zh-CN" sz="2000" i="1" dirty="0">
                        <a:latin typeface="Cambria Math" panose="02040503050406030204" pitchFamily="18" charset="0"/>
                      </a:rPr>
                      <m:t>𝑅</m:t>
                    </m:r>
                  </m:oMath>
                </a14:m>
                <a:r>
                  <a:rPr lang="zh-CN" altLang="en-US" sz="2000" dirty="0"/>
                  <a:t>之间的最大值。</a:t>
                </a:r>
              </a:p>
              <a:p>
                <a14:m>
                  <m:oMath xmlns:m="http://schemas.openxmlformats.org/officeDocument/2006/math">
                    <m:r>
                      <a:rPr lang="en-US" altLang="zh-CN" sz="2000" i="1" dirty="0">
                        <a:latin typeface="Cambria Math" panose="02040503050406030204" pitchFamily="18" charset="0"/>
                      </a:rPr>
                      <m:t>𝑁</m:t>
                    </m:r>
                    <m:r>
                      <a:rPr lang="en-US" altLang="zh-CN" sz="2000" i="1" dirty="0">
                        <a:latin typeface="Cambria Math" panose="02040503050406030204" pitchFamily="18" charset="0"/>
                      </a:rPr>
                      <m:t>,</m:t>
                    </m:r>
                    <m:r>
                      <a:rPr lang="en-US" altLang="zh-CN" sz="2000" i="1" dirty="0">
                        <a:latin typeface="Cambria Math" panose="02040503050406030204" pitchFamily="18" charset="0"/>
                      </a:rPr>
                      <m:t>𝑀</m:t>
                    </m:r>
                    <m:r>
                      <a:rPr lang="en-US" altLang="zh-CN" sz="2000" i="1" dirty="0">
                        <a:latin typeface="Cambria Math" panose="02040503050406030204" pitchFamily="18" charset="0"/>
                      </a:rPr>
                      <m:t>≤</m:t>
                    </m:r>
                    <m:sSup>
                      <m:sSupPr>
                        <m:ctrlPr>
                          <a:rPr lang="en-US" altLang="zh-CN" sz="2000" i="1" dirty="0">
                            <a:latin typeface="Cambria Math" panose="02040503050406030204" pitchFamily="18" charset="0"/>
                          </a:rPr>
                        </m:ctrlPr>
                      </m:sSupPr>
                      <m:e>
                        <m:r>
                          <a:rPr lang="en-US" altLang="zh-CN" sz="2000" i="1" dirty="0">
                            <a:latin typeface="Cambria Math" panose="02040503050406030204" pitchFamily="18" charset="0"/>
                          </a:rPr>
                          <m:t>10</m:t>
                        </m:r>
                      </m:e>
                      <m:sup>
                        <m:r>
                          <a:rPr lang="en-US" altLang="zh-CN" sz="2000" i="1" dirty="0">
                            <a:latin typeface="Cambria Math" panose="02040503050406030204" pitchFamily="18" charset="0"/>
                          </a:rPr>
                          <m:t>5</m:t>
                        </m:r>
                      </m:sup>
                    </m:sSup>
                  </m:oMath>
                </a14:m>
                <a:endParaRPr lang="zh-CN" altLang="en-US" sz="2000" dirty="0"/>
              </a:p>
              <a:p>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DA778EF0-EE6A-47D0-A1BA-E2C31C95DFD9}"/>
                  </a:ext>
                </a:extLst>
              </p:cNvPr>
              <p:cNvSpPr>
                <a:spLocks noGrp="1" noRot="1" noChangeAspect="1" noMove="1" noResize="1" noEditPoints="1" noAdjustHandles="1" noChangeArrowheads="1" noChangeShapeType="1" noTextEdit="1"/>
              </p:cNvSpPr>
              <p:nvPr>
                <p:ph idx="1"/>
              </p:nvPr>
            </p:nvSpPr>
            <p:spPr>
              <a:blipFill>
                <a:blip r:embed="rId2"/>
                <a:stretch>
                  <a:fillRect l="-1129" t="-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495992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848A4-8A84-44C5-90D6-63BBFA401641}"/>
              </a:ext>
            </a:extLst>
          </p:cNvPr>
          <p:cNvSpPr>
            <a:spLocks noGrp="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004F95D-0978-462F-9209-94D5EE2AC88C}"/>
                  </a:ext>
                </a:extLst>
              </p:cNvPr>
              <p:cNvSpPr>
                <a:spLocks noGrp="1"/>
              </p:cNvSpPr>
              <p:nvPr>
                <p:ph idx="1"/>
              </p:nvPr>
            </p:nvSpPr>
            <p:spPr/>
            <p:txBody>
              <a:bodyPr>
                <a:noAutofit/>
              </a:bodyPr>
              <a:lstStyle/>
              <a:p>
                <a:r>
                  <a:rPr lang="zh-CN" altLang="en-US" dirty="0"/>
                  <a:t>这次我们多了一个乘法的修改操作，这要怎么弄呢？</a:t>
                </a:r>
                <a:endParaRPr lang="en-US" altLang="zh-CN" dirty="0"/>
              </a:p>
              <a:p>
                <a:r>
                  <a:rPr lang="zh-CN" altLang="en-US" dirty="0"/>
                  <a:t>我们现在要重新考虑修改对懒标记的影响，以及懒标记下传的新方式。</a:t>
                </a:r>
                <a:endParaRPr lang="en-US" altLang="zh-CN" b="1" dirty="0"/>
              </a:p>
              <a:p>
                <a:r>
                  <a:rPr lang="zh-CN" altLang="en-US" dirty="0"/>
                  <a:t>设</a:t>
                </a:r>
                <a14:m>
                  <m:oMath xmlns:m="http://schemas.openxmlformats.org/officeDocument/2006/math">
                    <m:r>
                      <a:rPr lang="en-US" altLang="zh-CN" b="0" i="1" smtClean="0">
                        <a:latin typeface="Cambria Math" panose="02040503050406030204" pitchFamily="18" charset="0"/>
                      </a:rPr>
                      <m:t>𝑎𝑑𝑑</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𝑚𝑢𝑙</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表示挂在第</a:t>
                </a:r>
                <a14:m>
                  <m:oMath xmlns:m="http://schemas.openxmlformats.org/officeDocument/2006/math">
                    <m:r>
                      <a:rPr lang="en-US" altLang="zh-CN" i="1" dirty="0" smtClean="0">
                        <a:latin typeface="Cambria Math" panose="02040503050406030204" pitchFamily="18" charset="0"/>
                      </a:rPr>
                      <m:t>𝑖</m:t>
                    </m:r>
                  </m:oMath>
                </a14:m>
                <a:r>
                  <a:rPr lang="zh-CN" altLang="en-US" dirty="0"/>
                  <a:t>个点上的懒标记，其中</a:t>
                </a:r>
                <a14:m>
                  <m:oMath xmlns:m="http://schemas.openxmlformats.org/officeDocument/2006/math">
                    <m:r>
                      <a:rPr lang="en-US" altLang="zh-CN" b="0" i="1" smtClean="0">
                        <a:latin typeface="Cambria Math" panose="02040503050406030204" pitchFamily="18" charset="0"/>
                      </a:rPr>
                      <m:t>𝑎𝑑𝑑</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将对儿子实行加操作，</a:t>
                </a:r>
                <a14:m>
                  <m:oMath xmlns:m="http://schemas.openxmlformats.org/officeDocument/2006/math">
                    <m:r>
                      <a:rPr lang="en-US" altLang="zh-CN" b="0" i="1" smtClean="0">
                        <a:latin typeface="Cambria Math" panose="02040503050406030204" pitchFamily="18" charset="0"/>
                      </a:rPr>
                      <m:t>𝑚𝑢𝑙</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a:t>对儿子实行乘操作。我们需要设定一个标记下传顺序：先乘还是先加？</a:t>
                </a:r>
                <a:endParaRPr lang="en-US" altLang="zh-CN" dirty="0"/>
              </a:p>
              <a:p>
                <a:r>
                  <a:rPr lang="zh-CN" altLang="en-US" dirty="0"/>
                  <a:t>我们先规定：</a:t>
                </a:r>
                <a:endParaRPr lang="en-US" altLang="zh-CN"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𝑡𝑟𝑒𝑒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𝑡𝑟𝑒𝑒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𝑎𝑑𝑑</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m:oMathPara>
                </a14:m>
                <a:endParaRPr lang="en-US" altLang="zh-CN" dirty="0"/>
              </a:p>
              <a:p>
                <a:r>
                  <a:rPr lang="zh-CN" altLang="en-US" dirty="0"/>
                  <a:t>这是任意规定的。一般对于维护多个懒标记的线段树，我们先随便规定一个下传方式，然后再看看能否对</a:t>
                </a:r>
                <a14:m>
                  <m:oMath xmlns:m="http://schemas.openxmlformats.org/officeDocument/2006/math">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zh-CN" altLang="en-US" i="1">
                        <a:latin typeface="Cambria Math" panose="02040503050406030204" pitchFamily="18" charset="0"/>
                      </a:rPr>
                      <m:t>与</m:t>
                    </m:r>
                    <m:r>
                      <a:rPr lang="en-US" altLang="zh-CN" i="1">
                        <a:latin typeface="Cambria Math" panose="02040503050406030204" pitchFamily="18" charset="0"/>
                      </a:rPr>
                      <m:t>𝑎𝑑𝑑</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r>
                  <a:rPr lang="zh-CN" altLang="en-US" dirty="0"/>
                  <a:t>找出一种修改方法，使得配合下传方式后，可以正确地维护区间信息（最大值等）。</a:t>
                </a:r>
                <a:endParaRPr lang="en-US" altLang="zh-CN" dirty="0"/>
              </a:p>
            </p:txBody>
          </p:sp>
        </mc:Choice>
        <mc:Fallback xmlns="">
          <p:sp>
            <p:nvSpPr>
              <p:cNvPr id="3" name="内容占位符 2">
                <a:extLst>
                  <a:ext uri="{FF2B5EF4-FFF2-40B4-BE49-F238E27FC236}">
                    <a16:creationId xmlns:a16="http://schemas.microsoft.com/office/drawing/2014/main" id="{E004F95D-0978-462F-9209-94D5EE2AC88C}"/>
                  </a:ext>
                </a:extLst>
              </p:cNvPr>
              <p:cNvSpPr>
                <a:spLocks noGrp="1" noRot="1" noChangeAspect="1" noMove="1" noResize="1" noEditPoints="1" noAdjustHandles="1" noChangeArrowheads="1" noChangeShapeType="1" noTextEdit="1"/>
              </p:cNvSpPr>
              <p:nvPr>
                <p:ph idx="1"/>
              </p:nvPr>
            </p:nvSpPr>
            <p:spPr>
              <a:blipFill>
                <a:blip r:embed="rId2"/>
                <a:stretch>
                  <a:fillRect l="-313"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191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4B84F-1729-4DBC-A9F6-F2FE6A819758}"/>
              </a:ext>
            </a:extLst>
          </p:cNvPr>
          <p:cNvSpPr>
            <a:spLocks noGrp="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835AAE7-F9D8-4C1F-B858-107AA2C5B18A}"/>
                  </a:ext>
                </a:extLst>
              </p:cNvPr>
              <p:cNvSpPr>
                <a:spLocks noGrp="1"/>
              </p:cNvSpPr>
              <p:nvPr>
                <p:ph idx="1"/>
              </p:nvPr>
            </p:nvSpPr>
            <p:spPr/>
            <p:txBody>
              <a:bodyPr>
                <a:noAutofit/>
              </a:bodyPr>
              <a:lstStyle/>
              <a:p>
                <a:r>
                  <a:rPr lang="zh-CN" altLang="en-US" sz="2400" dirty="0"/>
                  <a:t>考虑一个线段树点</a:t>
                </a:r>
                <a14:m>
                  <m:oMath xmlns:m="http://schemas.openxmlformats.org/officeDocument/2006/math">
                    <m:r>
                      <a:rPr lang="en-US" altLang="zh-CN" sz="2400" i="1">
                        <a:latin typeface="Cambria Math" panose="02040503050406030204" pitchFamily="18" charset="0"/>
                      </a:rPr>
                      <m:t>𝑥</m:t>
                    </m:r>
                  </m:oMath>
                </a14:m>
                <a:r>
                  <a:rPr lang="zh-CN" altLang="en-US" sz="2400" dirty="0"/>
                  <a:t>上存有最大值</a:t>
                </a:r>
                <a14:m>
                  <m:oMath xmlns:m="http://schemas.openxmlformats.org/officeDocument/2006/math">
                    <m:r>
                      <a:rPr lang="en-US" altLang="zh-CN" sz="2400" i="1" dirty="0">
                        <a:latin typeface="Cambria Math" panose="02040503050406030204" pitchFamily="18" charset="0"/>
                      </a:rPr>
                      <m:t>𝑡𝑟𝑒𝑒</m:t>
                    </m:r>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t>我们对他依次进行了</a:t>
                </a:r>
                <a14:m>
                  <m:oMath xmlns:m="http://schemas.openxmlformats.org/officeDocument/2006/math">
                    <m:r>
                      <a:rPr lang="en-US" altLang="zh-CN" sz="2400" i="1">
                        <a:latin typeface="Cambria Math" panose="02040503050406030204" pitchFamily="18" charset="0"/>
                      </a:rPr>
                      <m:t>+</m:t>
                    </m:r>
                    <m:r>
                      <a:rPr lang="en-US" altLang="zh-CN" sz="2400" i="1">
                        <a:latin typeface="Cambria Math" panose="02040503050406030204" pitchFamily="18" charset="0"/>
                      </a:rPr>
                      <m:t>𝑎</m:t>
                    </m:r>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r>
                      <a:rPr lang="en-US" altLang="zh-CN" sz="2400" i="1">
                        <a:latin typeface="Cambria Math" panose="02040503050406030204" pitchFamily="18" charset="0"/>
                      </a:rPr>
                      <m:t>𝑓</m:t>
                    </m:r>
                  </m:oMath>
                </a14:m>
                <a:r>
                  <a:rPr lang="zh-CN" altLang="en-US" sz="2400" dirty="0"/>
                  <a:t>的操作，则</a:t>
                </a:r>
                <a14:m>
                  <m:oMath xmlns:m="http://schemas.openxmlformats.org/officeDocument/2006/math">
                    <m:r>
                      <a:rPr lang="en-US" altLang="zh-CN" sz="2400" i="1">
                        <a:latin typeface="Cambria Math" panose="02040503050406030204" pitchFamily="18" charset="0"/>
                      </a:rPr>
                      <m:t>𝑡𝑟𝑒𝑒</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𝑡𝑟𝑒𝑒</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𝑐</m:t>
                        </m:r>
                      </m:e>
                    </m:d>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r>
                      <a:rPr lang="en-US" altLang="zh-CN" sz="2400" i="1">
                        <a:latin typeface="Cambria Math" panose="02040503050406030204" pitchFamily="18" charset="0"/>
                      </a:rPr>
                      <m:t>𝑓</m:t>
                    </m:r>
                  </m:oMath>
                </a14:m>
                <a:r>
                  <a:rPr lang="zh-CN" altLang="en-US" sz="2400" dirty="0"/>
                  <a:t>。</a:t>
                </a:r>
                <a:endParaRPr lang="en-US" altLang="zh-CN" sz="2400" dirty="0"/>
              </a:p>
              <a:p>
                <a:r>
                  <a:rPr lang="zh-CN" altLang="en-US" sz="2400" dirty="0"/>
                  <a:t>假设这一系列操作到点</a:t>
                </a:r>
                <a14:m>
                  <m:oMath xmlns:m="http://schemas.openxmlformats.org/officeDocument/2006/math">
                    <m:r>
                      <a:rPr lang="en-US" altLang="zh-CN" sz="2400" i="1" dirty="0">
                        <a:latin typeface="Cambria Math" panose="02040503050406030204" pitchFamily="18" charset="0"/>
                      </a:rPr>
                      <m:t>𝑥</m:t>
                    </m:r>
                  </m:oMath>
                </a14:m>
                <a:r>
                  <a:rPr lang="zh-CN" altLang="en-US" sz="2400" dirty="0"/>
                  <a:t>就不往下递归了，怎样维护</a:t>
                </a:r>
                <a14:m>
                  <m:oMath xmlns:m="http://schemas.openxmlformats.org/officeDocument/2006/math">
                    <m:r>
                      <a:rPr lang="en-US" altLang="zh-CN" sz="2400" i="1" dirty="0">
                        <a:latin typeface="Cambria Math" panose="02040503050406030204" pitchFamily="18" charset="0"/>
                      </a:rPr>
                      <m:t>𝑥</m:t>
                    </m:r>
                  </m:oMath>
                </a14:m>
                <a:r>
                  <a:rPr lang="zh-CN" altLang="en-US" sz="2400" dirty="0"/>
                  <a:t>点的懒标记，使得之后</a:t>
                </a:r>
                <a14:m>
                  <m:oMath xmlns:m="http://schemas.openxmlformats.org/officeDocument/2006/math">
                    <m:r>
                      <a:rPr lang="en-US" altLang="zh-CN" sz="2400" i="1">
                        <a:latin typeface="Cambria Math" panose="02040503050406030204" pitchFamily="18" charset="0"/>
                      </a:rPr>
                      <m:t>𝑡𝑟𝑒𝑒</m:t>
                    </m:r>
                    <m:r>
                      <a:rPr lang="en-US" altLang="zh-CN" sz="2400" i="1">
                        <a:latin typeface="Cambria Math" panose="02040503050406030204" pitchFamily="18" charset="0"/>
                      </a:rPr>
                      <m:t>[</m:t>
                    </m:r>
                    <m:r>
                      <a:rPr lang="en-US" altLang="zh-CN" sz="2400" i="1">
                        <a:latin typeface="Cambria Math" panose="02040503050406030204" pitchFamily="18" charset="0"/>
                      </a:rPr>
                      <m:t>𝑠𝑜𝑛</m:t>
                    </m:r>
                    <m:r>
                      <a:rPr lang="en-US" altLang="zh-CN" sz="2400" i="1">
                        <a:latin typeface="Cambria Math" panose="02040503050406030204" pitchFamily="18" charset="0"/>
                      </a:rPr>
                      <m:t>]</m:t>
                    </m:r>
                  </m:oMath>
                </a14:m>
                <a:r>
                  <a:rPr lang="zh-CN" altLang="en-US" sz="2400" dirty="0"/>
                  <a:t>可以仅通过</a:t>
                </a:r>
                <a14:m>
                  <m:oMath xmlns:m="http://schemas.openxmlformats.org/officeDocument/2006/math">
                    <m:r>
                      <a:rPr lang="en-US" altLang="zh-CN" sz="2400" i="1">
                        <a:latin typeface="Cambria Math" panose="02040503050406030204" pitchFamily="18" charset="0"/>
                      </a:rPr>
                      <m:t>𝑎𝑑𝑑</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zh-CN" altLang="en-US" sz="2400" i="1">
                        <a:latin typeface="Cambria Math" panose="02040503050406030204" pitchFamily="18" charset="0"/>
                      </a:rPr>
                      <m:t>与</m:t>
                    </m:r>
                    <m:r>
                      <a:rPr lang="en-US" altLang="zh-CN" sz="2400" i="1">
                        <a:latin typeface="Cambria Math" panose="02040503050406030204" pitchFamily="18" charset="0"/>
                      </a:rPr>
                      <m:t>𝑚𝑢𝑙</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oMath>
                </a14:m>
                <a:r>
                  <a:rPr lang="zh-CN" altLang="en-US" sz="2400" dirty="0"/>
                  <a:t>，就能够等价于</a:t>
                </a:r>
                <a14:m>
                  <m:oMath xmlns:m="http://schemas.openxmlformats.org/officeDocument/2006/math">
                    <m:r>
                      <a:rPr lang="en-US" altLang="zh-CN" sz="2400" i="1">
                        <a:latin typeface="Cambria Math" panose="02040503050406030204" pitchFamily="18" charset="0"/>
                      </a:rPr>
                      <m:t>𝑡𝑟𝑒𝑒</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zh-CN" altLang="en-US" sz="2400" i="1">
                        <a:latin typeface="Cambria Math" panose="02040503050406030204" pitchFamily="18" charset="0"/>
                      </a:rPr>
                      <m:t>的</m:t>
                    </m:r>
                  </m:oMath>
                </a14:m>
                <a:r>
                  <a:rPr lang="zh-CN" altLang="en-US" sz="2400" dirty="0"/>
                  <a:t>一长串操作呢？</a:t>
                </a:r>
                <a:endParaRPr lang="en-US" altLang="zh-CN" sz="2400" dirty="0"/>
              </a:p>
              <a:p>
                <a:r>
                  <a:rPr lang="zh-CN" altLang="en-US" sz="2400" dirty="0"/>
                  <a:t>分析：</a:t>
                </a:r>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𝑡𝑟𝑒𝑒</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𝑥</m:t>
                          </m:r>
                        </m:e>
                      </m:d>
                      <m:r>
                        <a:rPr lang="en-US" altLang="zh-CN" sz="2400" i="1">
                          <a:latin typeface="Cambria Math" panose="02040503050406030204" pitchFamily="18" charset="0"/>
                        </a:rPr>
                        <m:t>=</m:t>
                      </m:r>
                      <m:d>
                        <m:dPr>
                          <m:ctrlPr>
                            <a:rPr lang="en-US" altLang="zh-CN" sz="2400" i="1">
                              <a:latin typeface="Cambria Math" panose="02040503050406030204" pitchFamily="18" charset="0"/>
                            </a:rPr>
                          </m:ctrlPr>
                        </m:d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𝑡𝑟𝑒𝑒</m:t>
                              </m:r>
                              <m:r>
                                <a:rPr lang="en-US" altLang="zh-CN" sz="2400" i="1">
                                  <a:latin typeface="Cambria Math" panose="02040503050406030204" pitchFamily="18" charset="0"/>
                                </a:rPr>
                                <m:t>[</m:t>
                              </m:r>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𝑎</m:t>
                              </m:r>
                            </m:e>
                          </m:d>
                          <m:r>
                            <a:rPr lang="en-US" altLang="zh-CN" sz="2400" i="1">
                              <a:latin typeface="Cambria Math" panose="02040503050406030204" pitchFamily="18" charset="0"/>
                            </a:rPr>
                            <m:t>∗</m:t>
                          </m:r>
                          <m:r>
                            <a:rPr lang="en-US" altLang="zh-CN" sz="2400" i="1">
                              <a:latin typeface="Cambria Math" panose="02040503050406030204" pitchFamily="18" charset="0"/>
                            </a:rPr>
                            <m:t>𝑏</m:t>
                          </m:r>
                          <m:r>
                            <a:rPr lang="en-US" altLang="zh-CN" sz="2400" i="1">
                              <a:latin typeface="Cambria Math" panose="02040503050406030204" pitchFamily="18" charset="0"/>
                            </a:rPr>
                            <m:t>+</m:t>
                          </m:r>
                          <m:r>
                            <a:rPr lang="en-US" altLang="zh-CN" sz="2400" i="1">
                              <a:latin typeface="Cambria Math" panose="02040503050406030204" pitchFamily="18" charset="0"/>
                            </a:rPr>
                            <m:t>𝑐</m:t>
                          </m:r>
                        </m:e>
                      </m:d>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𝑒</m:t>
                      </m:r>
                      <m:r>
                        <a:rPr lang="en-US" altLang="zh-CN" sz="2400" i="1">
                          <a:latin typeface="Cambria Math" panose="02040503050406030204" pitchFamily="18" charset="0"/>
                        </a:rPr>
                        <m:t>+</m:t>
                      </m:r>
                      <m:r>
                        <a:rPr lang="en-US" altLang="zh-CN" sz="2400" i="1">
                          <a:latin typeface="Cambria Math" panose="02040503050406030204" pitchFamily="18" charset="0"/>
                        </a:rPr>
                        <m:t>𝑓</m:t>
                      </m:r>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𝑡𝑟𝑒𝑒</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𝑡𝑟𝑒𝑒</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𝑏𝑑𝑒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𝑏𝑑𝑒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𝑑𝑒</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oMath>
                  </m:oMathPara>
                </a14:m>
                <a:endParaRPr lang="en-US" altLang="zh-CN" sz="2400" dirty="0"/>
              </a:p>
            </p:txBody>
          </p:sp>
        </mc:Choice>
        <mc:Fallback xmlns="">
          <p:sp>
            <p:nvSpPr>
              <p:cNvPr id="3" name="内容占位符 2">
                <a:extLst>
                  <a:ext uri="{FF2B5EF4-FFF2-40B4-BE49-F238E27FC236}">
                    <a16:creationId xmlns:a16="http://schemas.microsoft.com/office/drawing/2014/main" id="{1835AAE7-F9D8-4C1F-B858-107AA2C5B18A}"/>
                  </a:ext>
                </a:extLst>
              </p:cNvPr>
              <p:cNvSpPr>
                <a:spLocks noGrp="1" noRot="1" noChangeAspect="1" noMove="1" noResize="1" noEditPoints="1" noAdjustHandles="1" noChangeArrowheads="1" noChangeShapeType="1" noTextEdit="1"/>
              </p:cNvSpPr>
              <p:nvPr>
                <p:ph idx="1"/>
              </p:nvPr>
            </p:nvSpPr>
            <p:spPr>
              <a:blipFill>
                <a:blip r:embed="rId5"/>
                <a:stretch>
                  <a:fillRect l="-1442" t="-2424" r="-45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47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38561-E3C8-4BFE-A1E3-E72A7D717C0A}"/>
              </a:ext>
            </a:extLst>
          </p:cNvPr>
          <p:cNvSpPr>
            <a:spLocks noGrp="1"/>
          </p:cNvSpPr>
          <p:nvPr>
            <p:ph type="title"/>
          </p:nvPr>
        </p:nvSpPr>
        <p:spPr/>
        <p:txBody>
          <a:bodyPr/>
          <a:lstStyle/>
          <a:p>
            <a:r>
              <a:rPr lang="zh-CN" altLang="en-US" dirty="0"/>
              <a:t>队列</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D1E5E66-BF4E-4DC7-BCC1-C4C79CC1AA5E}"/>
                  </a:ext>
                </a:extLst>
              </p:cNvPr>
              <p:cNvSpPr>
                <a:spLocks noGrp="1"/>
              </p:cNvSpPr>
              <p:nvPr>
                <p:ph idx="1"/>
              </p:nvPr>
            </p:nvSpPr>
            <p:spPr>
              <a:xfrm>
                <a:off x="1024128" y="1834012"/>
                <a:ext cx="9720073" cy="4023360"/>
              </a:xfrm>
            </p:spPr>
            <p:txBody>
              <a:bodyPr>
                <a:normAutofit/>
              </a:bodyPr>
              <a:lstStyle/>
              <a:p>
                <a:r>
                  <a:rPr lang="zh-CN" altLang="en-US" sz="2400" dirty="0"/>
                  <a:t>定义：</a:t>
                </a:r>
              </a:p>
              <a:p>
                <a:r>
                  <a:rPr lang="zh-CN" altLang="en-US" sz="2400" dirty="0"/>
                  <a:t>队列是一种特殊的线性表，特殊之处在于它只允许在表的前端</a:t>
                </a:r>
                <a14:m>
                  <m:oMath xmlns:m="http://schemas.openxmlformats.org/officeDocument/2006/math">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𝑓𝑟𝑜𝑛𝑡</m:t>
                    </m:r>
                    <m:r>
                      <a:rPr lang="zh-CN" altLang="en-US" sz="2400" i="1" dirty="0" smtClean="0">
                        <a:latin typeface="Cambria Math" panose="02040503050406030204" pitchFamily="18" charset="0"/>
                      </a:rPr>
                      <m:t>）</m:t>
                    </m:r>
                  </m:oMath>
                </a14:m>
                <a:r>
                  <a:rPr lang="zh-CN" altLang="en-US" sz="2400" dirty="0"/>
                  <a:t>进行删除操作，而在表的后端</a:t>
                </a:r>
                <a14:m>
                  <m:oMath xmlns:m="http://schemas.openxmlformats.org/officeDocument/2006/math">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𝑟𝑒𝑎𝑟</m:t>
                    </m:r>
                    <m:r>
                      <a:rPr lang="zh-CN" altLang="en-US" sz="2400" i="1" dirty="0" smtClean="0">
                        <a:latin typeface="Cambria Math" panose="02040503050406030204" pitchFamily="18" charset="0"/>
                      </a:rPr>
                      <m:t>）</m:t>
                    </m:r>
                  </m:oMath>
                </a14:m>
                <a:r>
                  <a:rPr lang="zh-CN" altLang="en-US" sz="2400" dirty="0"/>
                  <a:t>进行插入操作。</a:t>
                </a:r>
                <a:endParaRPr lang="en-US" altLang="zh-CN" sz="2400" dirty="0"/>
              </a:p>
              <a:p>
                <a:r>
                  <a:rPr lang="zh-CN" altLang="en-US" sz="2400" dirty="0"/>
                  <a:t>一般的，我们用数组来实现：维护两个变量</a:t>
                </a:r>
                <a14:m>
                  <m:oMath xmlns:m="http://schemas.openxmlformats.org/officeDocument/2006/math">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oMath>
                </a14:m>
                <a:r>
                  <a:rPr lang="zh-CN" altLang="en-US" sz="2400" dirty="0"/>
                  <a:t>，表示队头为</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m:t>
                    </m:r>
                  </m:oMath>
                </a14:m>
                <a:r>
                  <a:rPr lang="zh-CN" altLang="en-US" sz="2400" dirty="0"/>
                  <a:t>，队尾为</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𝑟</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m:t>
                    </m:r>
                  </m:oMath>
                </a14:m>
                <a:r>
                  <a:rPr lang="zh-CN" altLang="en-US" sz="2400" dirty="0"/>
                  <a:t>删除队头时，</a:t>
                </a:r>
                <a14:m>
                  <m:oMath xmlns:m="http://schemas.openxmlformats.org/officeDocument/2006/math">
                    <m:r>
                      <a:rPr lang="en-US" altLang="zh-CN" sz="2400" i="1">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e>
                    </m:d>
                    <m:r>
                      <a:rPr lang="en-US" altLang="zh-CN" sz="2400" b="0" i="1" smtClean="0">
                        <a:latin typeface="Cambria Math" panose="02040503050406030204" pitchFamily="18" charset="0"/>
                      </a:rPr>
                      <m:t>=0</m:t>
                    </m:r>
                  </m:oMath>
                </a14:m>
                <a:r>
                  <a:rPr lang="zh-CN" altLang="en-US" sz="2400" dirty="0"/>
                  <a:t>，加入队尾时</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𝑟</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𝑧</m:t>
                    </m:r>
                  </m:oMath>
                </a14:m>
                <a:r>
                  <a:rPr lang="zh-CN" altLang="en-US" sz="2400" dirty="0"/>
                  <a:t>；</a:t>
                </a:r>
              </a:p>
              <a:p>
                <a:pPr lvl="8"/>
                <a:endParaRPr lang="en-US" altLang="zh-CN" sz="1600" dirty="0"/>
              </a:p>
              <a:p>
                <a:endParaRPr lang="zh-CN" altLang="en-US" sz="2400" dirty="0"/>
              </a:p>
            </p:txBody>
          </p:sp>
        </mc:Choice>
        <mc:Fallback xmlns="">
          <p:sp>
            <p:nvSpPr>
              <p:cNvPr id="3" name="内容占位符 2">
                <a:extLst>
                  <a:ext uri="{FF2B5EF4-FFF2-40B4-BE49-F238E27FC236}">
                    <a16:creationId xmlns:a16="http://schemas.microsoft.com/office/drawing/2014/main" id="{6D1E5E66-BF4E-4DC7-BCC1-C4C79CC1AA5E}"/>
                  </a:ext>
                </a:extLst>
              </p:cNvPr>
              <p:cNvSpPr>
                <a:spLocks noGrp="1" noRot="1" noChangeAspect="1" noMove="1" noResize="1" noEditPoints="1" noAdjustHandles="1" noChangeArrowheads="1" noChangeShapeType="1" noTextEdit="1"/>
              </p:cNvSpPr>
              <p:nvPr>
                <p:ph idx="1"/>
              </p:nvPr>
            </p:nvSpPr>
            <p:spPr>
              <a:xfrm>
                <a:off x="1024128" y="1834012"/>
                <a:ext cx="9720073" cy="4023360"/>
              </a:xfrm>
              <a:blipFill>
                <a:blip r:embed="rId2"/>
                <a:stretch>
                  <a:fillRect l="-502" t="-1970"/>
                </a:stretch>
              </a:blipFill>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C95D68F0-34F1-4665-8BFD-0188D65314E0}"/>
              </a:ext>
            </a:extLst>
          </p:cNvPr>
          <p:cNvCxnSpPr/>
          <p:nvPr/>
        </p:nvCxnSpPr>
        <p:spPr>
          <a:xfrm>
            <a:off x="2130803" y="4001945"/>
            <a:ext cx="4093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18E1A78-1F66-4EC4-9A54-E27180E9D196}"/>
              </a:ext>
            </a:extLst>
          </p:cNvPr>
          <p:cNvCxnSpPr/>
          <p:nvPr/>
        </p:nvCxnSpPr>
        <p:spPr>
          <a:xfrm>
            <a:off x="2130803" y="4414404"/>
            <a:ext cx="4093828"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C39C85A0-AF74-4148-A02A-E2D47E593508}"/>
              </a:ext>
            </a:extLst>
          </p:cNvPr>
          <p:cNvSpPr/>
          <p:nvPr/>
        </p:nvSpPr>
        <p:spPr>
          <a:xfrm>
            <a:off x="3028425" y="4001945"/>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17" name="矩形 16">
            <a:extLst>
              <a:ext uri="{FF2B5EF4-FFF2-40B4-BE49-F238E27FC236}">
                <a16:creationId xmlns:a16="http://schemas.microsoft.com/office/drawing/2014/main" id="{D4BA4E42-1076-4D36-8438-8581AEEB44EC}"/>
              </a:ext>
            </a:extLst>
          </p:cNvPr>
          <p:cNvSpPr/>
          <p:nvPr/>
        </p:nvSpPr>
        <p:spPr>
          <a:xfrm>
            <a:off x="3447875" y="4001945"/>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18" name="矩形 17">
            <a:extLst>
              <a:ext uri="{FF2B5EF4-FFF2-40B4-BE49-F238E27FC236}">
                <a16:creationId xmlns:a16="http://schemas.microsoft.com/office/drawing/2014/main" id="{9117F0F1-45D0-4D54-B8A6-DD50D0AF748D}"/>
              </a:ext>
            </a:extLst>
          </p:cNvPr>
          <p:cNvSpPr/>
          <p:nvPr/>
        </p:nvSpPr>
        <p:spPr>
          <a:xfrm>
            <a:off x="3867325" y="4003311"/>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19" name="矩形 18">
            <a:extLst>
              <a:ext uri="{FF2B5EF4-FFF2-40B4-BE49-F238E27FC236}">
                <a16:creationId xmlns:a16="http://schemas.microsoft.com/office/drawing/2014/main" id="{1887CF9F-A831-4667-81CF-5DA80A82784F}"/>
              </a:ext>
            </a:extLst>
          </p:cNvPr>
          <p:cNvSpPr/>
          <p:nvPr/>
        </p:nvSpPr>
        <p:spPr>
          <a:xfrm>
            <a:off x="4286775" y="4000580"/>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20" name="矩形 19">
            <a:extLst>
              <a:ext uri="{FF2B5EF4-FFF2-40B4-BE49-F238E27FC236}">
                <a16:creationId xmlns:a16="http://schemas.microsoft.com/office/drawing/2014/main" id="{A52AD410-8714-4E52-AEDD-53F731C356EE}"/>
              </a:ext>
            </a:extLst>
          </p:cNvPr>
          <p:cNvSpPr/>
          <p:nvPr/>
        </p:nvSpPr>
        <p:spPr>
          <a:xfrm>
            <a:off x="4706225" y="4000580"/>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21" name="矩形 20">
            <a:extLst>
              <a:ext uri="{FF2B5EF4-FFF2-40B4-BE49-F238E27FC236}">
                <a16:creationId xmlns:a16="http://schemas.microsoft.com/office/drawing/2014/main" id="{B33623E0-D94A-41C3-BACF-2041DD0711FC}"/>
              </a:ext>
            </a:extLst>
          </p:cNvPr>
          <p:cNvSpPr/>
          <p:nvPr/>
        </p:nvSpPr>
        <p:spPr>
          <a:xfrm>
            <a:off x="6795085" y="4545865"/>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sp>
        <p:nvSpPr>
          <p:cNvPr id="26" name="矩形 25">
            <a:extLst>
              <a:ext uri="{FF2B5EF4-FFF2-40B4-BE49-F238E27FC236}">
                <a16:creationId xmlns:a16="http://schemas.microsoft.com/office/drawing/2014/main" id="{9205FFE8-4A0A-499F-8667-B4FA3F5CD21B}"/>
              </a:ext>
            </a:extLst>
          </p:cNvPr>
          <p:cNvSpPr/>
          <p:nvPr/>
        </p:nvSpPr>
        <p:spPr>
          <a:xfrm>
            <a:off x="2627855" y="4000580"/>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cxnSp>
        <p:nvCxnSpPr>
          <p:cNvPr id="33" name="连接符: 曲线 32">
            <a:extLst>
              <a:ext uri="{FF2B5EF4-FFF2-40B4-BE49-F238E27FC236}">
                <a16:creationId xmlns:a16="http://schemas.microsoft.com/office/drawing/2014/main" id="{095FB6A5-923F-4D69-82DA-C8E2ACE0D72C}"/>
              </a:ext>
            </a:extLst>
          </p:cNvPr>
          <p:cNvCxnSpPr>
            <a:cxnSpLocks/>
            <a:stCxn id="26" idx="1"/>
          </p:cNvCxnSpPr>
          <p:nvPr/>
        </p:nvCxnSpPr>
        <p:spPr>
          <a:xfrm rot="10800000" flipV="1">
            <a:off x="1507933" y="4206792"/>
            <a:ext cx="1119922" cy="407381"/>
          </a:xfrm>
          <a:prstGeom prst="curvedConnector3">
            <a:avLst>
              <a:gd name="adj1" fmla="val 11067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4E0B067B-30A5-4C59-81BC-552B953D6633}"/>
              </a:ext>
            </a:extLst>
          </p:cNvPr>
          <p:cNvCxnSpPr>
            <a:cxnSpLocks/>
            <a:stCxn id="21" idx="3"/>
          </p:cNvCxnSpPr>
          <p:nvPr/>
        </p:nvCxnSpPr>
        <p:spPr>
          <a:xfrm flipH="1" flipV="1">
            <a:off x="5590211" y="4230964"/>
            <a:ext cx="1624324" cy="521114"/>
          </a:xfrm>
          <a:prstGeom prst="curvedConnector3">
            <a:avLst>
              <a:gd name="adj1" fmla="val -140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B7D274F8-6A56-454D-A3EE-7F4F605BABAF}"/>
              </a:ext>
            </a:extLst>
          </p:cNvPr>
          <p:cNvCxnSpPr>
            <a:cxnSpLocks/>
          </p:cNvCxnSpPr>
          <p:nvPr/>
        </p:nvCxnSpPr>
        <p:spPr>
          <a:xfrm>
            <a:off x="2130803" y="5422494"/>
            <a:ext cx="40938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48A6EB72-2590-4DD0-BF4D-F464AF82FF69}"/>
              </a:ext>
            </a:extLst>
          </p:cNvPr>
          <p:cNvCxnSpPr>
            <a:cxnSpLocks/>
          </p:cNvCxnSpPr>
          <p:nvPr/>
        </p:nvCxnSpPr>
        <p:spPr>
          <a:xfrm>
            <a:off x="2130803" y="5834953"/>
            <a:ext cx="4093828"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B29F632A-16A1-4CCC-8637-94AA69F94F44}"/>
              </a:ext>
            </a:extLst>
          </p:cNvPr>
          <p:cNvSpPr/>
          <p:nvPr/>
        </p:nvSpPr>
        <p:spPr>
          <a:xfrm>
            <a:off x="3028425" y="5422494"/>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a:t>
            </a:r>
            <a:endParaRPr lang="zh-CN" altLang="en-US" dirty="0"/>
          </a:p>
        </p:txBody>
      </p:sp>
      <p:sp>
        <p:nvSpPr>
          <p:cNvPr id="58" name="矩形 57">
            <a:extLst>
              <a:ext uri="{FF2B5EF4-FFF2-40B4-BE49-F238E27FC236}">
                <a16:creationId xmlns:a16="http://schemas.microsoft.com/office/drawing/2014/main" id="{40A37876-E42F-4DC3-9999-A14A31A147FD}"/>
              </a:ext>
            </a:extLst>
          </p:cNvPr>
          <p:cNvSpPr/>
          <p:nvPr/>
        </p:nvSpPr>
        <p:spPr>
          <a:xfrm>
            <a:off x="3447875" y="5422494"/>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a:t>
            </a:r>
            <a:endParaRPr lang="zh-CN" altLang="en-US" dirty="0"/>
          </a:p>
        </p:txBody>
      </p:sp>
      <p:sp>
        <p:nvSpPr>
          <p:cNvPr id="59" name="矩形 58">
            <a:extLst>
              <a:ext uri="{FF2B5EF4-FFF2-40B4-BE49-F238E27FC236}">
                <a16:creationId xmlns:a16="http://schemas.microsoft.com/office/drawing/2014/main" id="{DF0201A9-4751-4980-9997-1A8ACB82A4FD}"/>
              </a:ext>
            </a:extLst>
          </p:cNvPr>
          <p:cNvSpPr/>
          <p:nvPr/>
        </p:nvSpPr>
        <p:spPr>
          <a:xfrm>
            <a:off x="3867325" y="5421129"/>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a:t>
            </a:r>
            <a:endParaRPr lang="zh-CN" altLang="en-US" dirty="0"/>
          </a:p>
        </p:txBody>
      </p:sp>
      <p:sp>
        <p:nvSpPr>
          <p:cNvPr id="60" name="矩形 59">
            <a:extLst>
              <a:ext uri="{FF2B5EF4-FFF2-40B4-BE49-F238E27FC236}">
                <a16:creationId xmlns:a16="http://schemas.microsoft.com/office/drawing/2014/main" id="{50AF7580-EE6A-48A5-A518-C27E2259FEC0}"/>
              </a:ext>
            </a:extLst>
          </p:cNvPr>
          <p:cNvSpPr/>
          <p:nvPr/>
        </p:nvSpPr>
        <p:spPr>
          <a:xfrm>
            <a:off x="4286775" y="5421129"/>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a:t>
            </a:r>
            <a:endParaRPr lang="zh-CN" altLang="en-US" dirty="0"/>
          </a:p>
        </p:txBody>
      </p:sp>
      <p:sp>
        <p:nvSpPr>
          <p:cNvPr id="61" name="矩形 60">
            <a:extLst>
              <a:ext uri="{FF2B5EF4-FFF2-40B4-BE49-F238E27FC236}">
                <a16:creationId xmlns:a16="http://schemas.microsoft.com/office/drawing/2014/main" id="{0E3856A6-E7D2-4742-B632-DE10BCF32B92}"/>
              </a:ext>
            </a:extLst>
          </p:cNvPr>
          <p:cNvSpPr/>
          <p:nvPr/>
        </p:nvSpPr>
        <p:spPr>
          <a:xfrm>
            <a:off x="4706225" y="5421129"/>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a:t>
            </a:r>
            <a:endParaRPr lang="zh-CN" altLang="en-US" dirty="0"/>
          </a:p>
        </p:txBody>
      </p:sp>
      <p:sp>
        <p:nvSpPr>
          <p:cNvPr id="62" name="矩形 61">
            <a:extLst>
              <a:ext uri="{FF2B5EF4-FFF2-40B4-BE49-F238E27FC236}">
                <a16:creationId xmlns:a16="http://schemas.microsoft.com/office/drawing/2014/main" id="{B1414FB5-28A9-4378-B4AF-04936E4F93BD}"/>
              </a:ext>
            </a:extLst>
          </p:cNvPr>
          <p:cNvSpPr/>
          <p:nvPr/>
        </p:nvSpPr>
        <p:spPr>
          <a:xfrm>
            <a:off x="5125675" y="5421129"/>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sp>
        <p:nvSpPr>
          <p:cNvPr id="63" name="矩形 62">
            <a:extLst>
              <a:ext uri="{FF2B5EF4-FFF2-40B4-BE49-F238E27FC236}">
                <a16:creationId xmlns:a16="http://schemas.microsoft.com/office/drawing/2014/main" id="{DC569640-20F6-43A7-A229-15784133EF18}"/>
              </a:ext>
            </a:extLst>
          </p:cNvPr>
          <p:cNvSpPr/>
          <p:nvPr/>
        </p:nvSpPr>
        <p:spPr>
          <a:xfrm>
            <a:off x="1711353" y="6123375"/>
            <a:ext cx="419450" cy="412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71" name="箭头: 下 70">
            <a:extLst>
              <a:ext uri="{FF2B5EF4-FFF2-40B4-BE49-F238E27FC236}">
                <a16:creationId xmlns:a16="http://schemas.microsoft.com/office/drawing/2014/main" id="{EBD89D4C-AFFF-45F3-9C8D-D3C54B2BEBD4}"/>
              </a:ext>
            </a:extLst>
          </p:cNvPr>
          <p:cNvSpPr/>
          <p:nvPr/>
        </p:nvSpPr>
        <p:spPr>
          <a:xfrm>
            <a:off x="3699545" y="4545865"/>
            <a:ext cx="419450" cy="6768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6906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500"/>
                                        <p:tgtEl>
                                          <p:spTgt spid="6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6" grpId="0" animBg="1"/>
      <p:bldP spid="57" grpId="0" animBg="1"/>
      <p:bldP spid="58" grpId="0" animBg="1"/>
      <p:bldP spid="59" grpId="0" animBg="1"/>
      <p:bldP spid="60" grpId="0" animBg="1"/>
      <p:bldP spid="61" grpId="0" animBg="1"/>
      <p:bldP spid="62" grpId="0" animBg="1"/>
      <p:bldP spid="63" grpId="0" animBg="1"/>
      <p:bldP spid="7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1AF66-C70B-451B-94A7-B1A22891B291}"/>
              </a:ext>
            </a:extLst>
          </p:cNvPr>
          <p:cNvSpPr>
            <a:spLocks noGrp="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B48CCB6-154A-46C9-94AD-21FDB805FECD}"/>
                  </a:ext>
                </a:extLst>
              </p:cNvPr>
              <p:cNvSpPr>
                <a:spLocks noGrp="1"/>
              </p:cNvSpPr>
              <p:nvPr>
                <p:ph idx="1"/>
              </p:nvPr>
            </p:nvSpPr>
            <p:spPr/>
            <p:txBody>
              <a:bodyPr/>
              <a:lstStyle/>
              <a:p>
                <a:pPr marL="0" indent="0">
                  <a:buNone/>
                </a:pPr>
                <a:r>
                  <a:rPr lang="zh-CN" altLang="en-US" dirty="0"/>
                  <a:t>一种可行的办法：</a:t>
                </a:r>
                <a:br>
                  <a:rPr lang="en-US" altLang="zh-CN" dirty="0"/>
                </a:br>
                <a:r>
                  <a:rPr lang="zh-CN" altLang="en-US" dirty="0"/>
                  <a:t>当</a:t>
                </a:r>
                <a14:m>
                  <m:oMath xmlns:m="http://schemas.openxmlformats.org/officeDocument/2006/math">
                    <m:r>
                      <a:rPr lang="en-US" altLang="zh-CN" i="1">
                        <a:latin typeface="Cambria Math" panose="02040503050406030204" pitchFamily="18" charset="0"/>
                      </a:rPr>
                      <m:t>𝑡𝑟𝑒𝑒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要乘</a:t>
                </a:r>
                <a14:m>
                  <m:oMath xmlns:m="http://schemas.openxmlformats.org/officeDocument/2006/math">
                    <m:r>
                      <a:rPr lang="en-US" altLang="zh-CN" i="1">
                        <a:latin typeface="Cambria Math" panose="02040503050406030204" pitchFamily="18" charset="0"/>
                      </a:rPr>
                      <m:t>𝑎</m:t>
                    </m:r>
                  </m:oMath>
                </a14:m>
                <a:r>
                  <a:rPr lang="zh-CN" altLang="en-US" dirty="0"/>
                  <a:t>时，</a:t>
                </a:r>
                <a14:m>
                  <m:oMath xmlns:m="http://schemas.openxmlformats.org/officeDocument/2006/math">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𝑎𝑑𝑑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𝑎</m:t>
                    </m:r>
                  </m:oMath>
                </a14:m>
                <a:endParaRPr lang="en-US" altLang="zh-CN" dirty="0"/>
              </a:p>
              <a:p>
                <a:pPr marL="0" indent="0">
                  <a:buNone/>
                </a:pPr>
                <a:r>
                  <a:rPr lang="zh-CN" altLang="en-US" dirty="0"/>
                  <a:t>当</a:t>
                </a:r>
                <a14:m>
                  <m:oMath xmlns:m="http://schemas.openxmlformats.org/officeDocument/2006/math">
                    <m:r>
                      <a:rPr lang="en-US" altLang="zh-CN" i="1">
                        <a:latin typeface="Cambria Math" panose="02040503050406030204" pitchFamily="18" charset="0"/>
                      </a:rPr>
                      <m:t>𝑡𝑟𝑒𝑒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zh-CN" altLang="en-US" dirty="0"/>
                  <a:t>要加</a:t>
                </a:r>
                <a14:m>
                  <m:oMath xmlns:m="http://schemas.openxmlformats.org/officeDocument/2006/math">
                    <m:r>
                      <a:rPr lang="en-US" altLang="zh-CN" i="1">
                        <a:latin typeface="Cambria Math" panose="02040503050406030204" pitchFamily="18" charset="0"/>
                      </a:rPr>
                      <m:t>𝑏</m:t>
                    </m:r>
                  </m:oMath>
                </a14:m>
                <a:r>
                  <a:rPr lang="zh-CN" altLang="en-US" dirty="0"/>
                  <a:t>时，</a:t>
                </a:r>
                <a14:m>
                  <m:oMath xmlns:m="http://schemas.openxmlformats.org/officeDocument/2006/math">
                    <m:r>
                      <a:rPr lang="en-US" altLang="zh-CN" i="1">
                        <a:latin typeface="Cambria Math" panose="02040503050406030204" pitchFamily="18" charset="0"/>
                      </a:rPr>
                      <m:t>𝑎𝑑𝑑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r>
                      <a:rPr lang="en-US" altLang="zh-CN" i="1">
                        <a:latin typeface="Cambria Math" panose="02040503050406030204" pitchFamily="18" charset="0"/>
                      </a:rPr>
                      <m:t>𝑏</m:t>
                    </m:r>
                  </m:oMath>
                </a14:m>
                <a:endParaRPr lang="en-US" altLang="zh-CN" i="1" dirty="0"/>
              </a:p>
              <a:p>
                <a:pPr marL="0" indent="0">
                  <a:buNone/>
                </a:pPr>
                <a:endParaRPr lang="en-US" altLang="zh-CN" dirty="0"/>
              </a:p>
              <a:p>
                <a:pPr marL="0" indent="0">
                  <a:buNone/>
                </a:pPr>
                <a:r>
                  <a:rPr lang="zh-CN" altLang="en-US" dirty="0"/>
                  <a:t>下传： </a:t>
                </a:r>
                <a14:m>
                  <m:oMath xmlns:m="http://schemas.openxmlformats.org/officeDocument/2006/math">
                    <m:r>
                      <a:rPr lang="en-US" altLang="zh-CN" i="1">
                        <a:latin typeface="Cambria Math" panose="02040503050406030204" pitchFamily="18" charset="0"/>
                      </a:rPr>
                      <m:t>𝑡𝑟𝑒𝑒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𝑡𝑟𝑒𝑒</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𝑎𝑑𝑑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 </m:t>
                    </m:r>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oMath>
                </a14:m>
                <a:endParaRPr lang="en-US" altLang="zh-CN" dirty="0"/>
              </a:p>
              <a:p>
                <a:pPr marL="0" indent="0">
                  <a:buNone/>
                </a:pPr>
                <a:r>
                  <a:rPr lang="en-US" altLang="zh-CN" dirty="0"/>
                  <a:t> 	</a:t>
                </a:r>
                <a14:m>
                  <m:oMath xmlns:m="http://schemas.openxmlformats.org/officeDocument/2006/math">
                    <m:r>
                      <a:rPr lang="en-US" altLang="zh-CN" i="1">
                        <a:latin typeface="Cambria Math" panose="02040503050406030204" pitchFamily="18" charset="0"/>
                      </a:rPr>
                      <m:t>𝑎𝑑𝑑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𝑎𝑑𝑑</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𝑠𝑜𝑛</m:t>
                        </m:r>
                      </m:e>
                    </m:d>
                    <m:r>
                      <a:rPr lang="en-US" altLang="zh-CN" i="1">
                        <a:latin typeface="Cambria Math" panose="02040503050406030204" pitchFamily="18" charset="0"/>
                      </a:rPr>
                      <m:t>∗</m:t>
                    </m:r>
                    <m:r>
                      <a:rPr lang="en-US" altLang="zh-CN" i="1">
                        <a:latin typeface="Cambria Math" panose="02040503050406030204" pitchFamily="18" charset="0"/>
                      </a:rPr>
                      <m:t>𝑚𝑢𝑙</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i="1">
                        <a:latin typeface="Cambria Math" panose="02040503050406030204" pitchFamily="18" charset="0"/>
                      </a:rPr>
                      <m:t>+</m:t>
                    </m:r>
                    <m:r>
                      <a:rPr lang="en-US" altLang="zh-CN" i="1">
                        <a:latin typeface="Cambria Math" panose="02040503050406030204" pitchFamily="18" charset="0"/>
                      </a:rPr>
                      <m:t>𝑎𝑑𝑑</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5B48CCB6-154A-46C9-94AD-21FDB805FECD}"/>
                  </a:ext>
                </a:extLst>
              </p:cNvPr>
              <p:cNvSpPr>
                <a:spLocks noGrp="1" noRot="1" noChangeAspect="1" noMove="1" noResize="1" noEditPoints="1" noAdjustHandles="1" noChangeArrowheads="1" noChangeShapeType="1" noTextEdit="1"/>
              </p:cNvSpPr>
              <p:nvPr>
                <p:ph idx="1"/>
              </p:nvPr>
            </p:nvSpPr>
            <p:spPr>
              <a:blipFill>
                <a:blip r:embed="rId2"/>
                <a:stretch>
                  <a:fillRect l="-1254"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2245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6E63402-4322-4CFF-BC8D-A44A1B946DED}"/>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D194557C-9B7E-4EFF-A687-DFEC557DBE03}"/>
              </a:ext>
            </a:extLst>
          </p:cNvPr>
          <p:cNvPicPr>
            <a:picLocks noChangeAspect="1"/>
          </p:cNvPicPr>
          <p:nvPr/>
        </p:nvPicPr>
        <p:blipFill>
          <a:blip r:embed="rId2"/>
          <a:stretch>
            <a:fillRect/>
          </a:stretch>
        </p:blipFill>
        <p:spPr>
          <a:xfrm>
            <a:off x="3079402" y="768022"/>
            <a:ext cx="5609524" cy="5504762"/>
          </a:xfrm>
          <a:prstGeom prst="rect">
            <a:avLst/>
          </a:prstGeom>
        </p:spPr>
      </p:pic>
      <p:sp>
        <p:nvSpPr>
          <p:cNvPr id="6" name="标题 5">
            <a:extLst>
              <a:ext uri="{FF2B5EF4-FFF2-40B4-BE49-F238E27FC236}">
                <a16:creationId xmlns:a16="http://schemas.microsoft.com/office/drawing/2014/main" id="{49726B4A-DA4F-4427-911E-CD37650F222A}"/>
              </a:ext>
            </a:extLst>
          </p:cNvPr>
          <p:cNvSpPr>
            <a:spLocks noGrp="1"/>
          </p:cNvSpPr>
          <p:nvPr>
            <p:ph type="title"/>
          </p:nvPr>
        </p:nvSpPr>
        <p:spPr/>
        <p:txBody>
          <a:bodyPr/>
          <a:lstStyle/>
          <a:p>
            <a:endParaRPr lang="zh-CN" altLang="en-US" dirty="0"/>
          </a:p>
        </p:txBody>
      </p:sp>
    </p:spTree>
    <p:extLst>
      <p:ext uri="{BB962C8B-B14F-4D97-AF65-F5344CB8AC3E}">
        <p14:creationId xmlns:p14="http://schemas.microsoft.com/office/powerpoint/2010/main" val="14568603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9A7C56-2B68-44A4-9A34-A412D258FEBE}"/>
              </a:ext>
            </a:extLst>
          </p:cNvPr>
          <p:cNvSpPr>
            <a:spLocks noGrp="1"/>
          </p:cNvSpPr>
          <p:nvPr>
            <p:ph type="title"/>
          </p:nvPr>
        </p:nvSpPr>
        <p:spPr/>
        <p:txBody>
          <a:bodyPr/>
          <a:lstStyle/>
          <a:p>
            <a:r>
              <a:rPr lang="zh-CN" altLang="en-US" dirty="0"/>
              <a:t>线段树</a:t>
            </a:r>
          </a:p>
        </p:txBody>
      </p:sp>
      <p:sp>
        <p:nvSpPr>
          <p:cNvPr id="3" name="内容占位符 2">
            <a:extLst>
              <a:ext uri="{FF2B5EF4-FFF2-40B4-BE49-F238E27FC236}">
                <a16:creationId xmlns:a16="http://schemas.microsoft.com/office/drawing/2014/main" id="{5ADD7AD8-9D44-412A-9BC6-A797B90FC0DD}"/>
              </a:ext>
            </a:extLst>
          </p:cNvPr>
          <p:cNvSpPr>
            <a:spLocks noGrp="1"/>
          </p:cNvSpPr>
          <p:nvPr>
            <p:ph idx="1"/>
          </p:nvPr>
        </p:nvSpPr>
        <p:spPr/>
        <p:txBody>
          <a:bodyPr/>
          <a:lstStyle/>
          <a:p>
            <a:r>
              <a:rPr lang="zh-CN" altLang="en-US" dirty="0"/>
              <a:t>通过一些修改，我们的线段树已经能支持两种修改以及标记下传了！</a:t>
            </a:r>
          </a:p>
          <a:p>
            <a:r>
              <a:rPr lang="zh-CN" altLang="en-US" dirty="0"/>
              <a:t>事实上还能支持更多标记合并和下传，在这里就不展开了。</a:t>
            </a:r>
            <a:endParaRPr lang="en-US" altLang="zh-CN" dirty="0"/>
          </a:p>
          <a:p>
            <a:r>
              <a:rPr lang="zh-CN" altLang="en-US" dirty="0"/>
              <a:t>让我们看几道例题熟悉一下线段树。</a:t>
            </a:r>
            <a:endParaRPr lang="en-US" altLang="zh-CN" dirty="0"/>
          </a:p>
        </p:txBody>
      </p:sp>
    </p:spTree>
    <p:extLst>
      <p:ext uri="{BB962C8B-B14F-4D97-AF65-F5344CB8AC3E}">
        <p14:creationId xmlns:p14="http://schemas.microsoft.com/office/powerpoint/2010/main" val="3412393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21505"/>
          <p:cNvSpPr>
            <a:spLocks noGrp="1"/>
          </p:cNvSpPr>
          <p:nvPr>
            <p:ph type="title"/>
          </p:nvPr>
        </p:nvSpPr>
        <p:spPr/>
        <p:txBody>
          <a:bodyPr anchor="ctr">
            <a:normAutofit/>
          </a:bodyPr>
          <a:lstStyle/>
          <a:p>
            <a:pPr algn="l"/>
            <a:r>
              <a:rPr lang="zh-CN" altLang="en-US" sz="5400" dirty="0"/>
              <a:t>公路建设</a:t>
            </a:r>
          </a:p>
        </p:txBody>
      </p:sp>
      <mc:AlternateContent xmlns:mc="http://schemas.openxmlformats.org/markup-compatibility/2006" xmlns:a14="http://schemas.microsoft.com/office/drawing/2010/main">
        <mc:Choice Requires="a14">
          <p:sp>
            <p:nvSpPr>
              <p:cNvPr id="21507" name="文本占位符 21506"/>
              <p:cNvSpPr>
                <a:spLocks noGrp="1"/>
              </p:cNvSpPr>
              <p:nvPr>
                <p:ph type="body" idx="1"/>
              </p:nvPr>
            </p:nvSpPr>
            <p:spPr/>
            <p:txBody>
              <a:bodyPr/>
              <a:lstStyle/>
              <a:p>
                <a:pPr>
                  <a:lnSpc>
                    <a:spcPct val="90000"/>
                  </a:lnSpc>
                </a:pPr>
                <a:r>
                  <a:rPr lang="zh-CN" altLang="en-US" dirty="0"/>
                  <a:t>有</a:t>
                </a:r>
                <a14:m>
                  <m:oMath xmlns:m="http://schemas.openxmlformats.org/officeDocument/2006/math">
                    <m:r>
                      <a:rPr lang="zh-CN" altLang="en-US" i="1" dirty="0" smtClean="0">
                        <a:latin typeface="Cambria Math" panose="02040503050406030204" pitchFamily="18" charset="0"/>
                      </a:rPr>
                      <m:t>𝑛</m:t>
                    </m:r>
                  </m:oMath>
                </a14:m>
                <a:r>
                  <a:rPr lang="zh-CN" altLang="en-US" dirty="0"/>
                  <a:t> 个城市，编号依次为</a:t>
                </a:r>
                <a14:m>
                  <m:oMath xmlns:m="http://schemas.openxmlformats.org/officeDocument/2006/math">
                    <m:r>
                      <a:rPr lang="zh-CN" altLang="en-US" i="1" dirty="0" smtClean="0">
                        <a:latin typeface="Cambria Math" panose="02040503050406030204" pitchFamily="18" charset="0"/>
                      </a:rPr>
                      <m:t>1 </m:t>
                    </m:r>
                    <m:r>
                      <a:rPr lang="zh-CN" altLang="en-US" i="1" dirty="0" smtClean="0">
                        <a:latin typeface="Cambria Math" panose="02040503050406030204" pitchFamily="18" charset="0"/>
                      </a:rPr>
                      <m:t>到</m:t>
                    </m:r>
                    <m:r>
                      <a:rPr lang="zh-CN" altLang="en-US" i="1" dirty="0" smtClean="0">
                        <a:latin typeface="Cambria Math" panose="02040503050406030204" pitchFamily="18" charset="0"/>
                      </a:rPr>
                      <m:t>𝑛</m:t>
                    </m:r>
                  </m:oMath>
                </a14:m>
                <a:r>
                  <a:rPr lang="zh-CN" altLang="en-US" dirty="0"/>
                  <a:t>，它们之间计划修建</a:t>
                </a:r>
                <a14:m>
                  <m:oMath xmlns:m="http://schemas.openxmlformats.org/officeDocument/2006/math">
                    <m:r>
                      <a:rPr lang="zh-CN" altLang="en-US" i="1" dirty="0" smtClean="0">
                        <a:latin typeface="Cambria Math" panose="02040503050406030204" pitchFamily="18" charset="0"/>
                      </a:rPr>
                      <m:t>𝑚</m:t>
                    </m:r>
                  </m:oMath>
                </a14:m>
                <a:r>
                  <a:rPr lang="zh-CN" altLang="en-US" dirty="0"/>
                  <a:t>条双向道路，其中修建第</a:t>
                </a:r>
                <a14:m>
                  <m:oMath xmlns:m="http://schemas.openxmlformats.org/officeDocument/2006/math">
                    <m:r>
                      <a:rPr lang="zh-CN" altLang="en-US" i="1" dirty="0" smtClean="0">
                        <a:latin typeface="Cambria Math" panose="02040503050406030204" pitchFamily="18" charset="0"/>
                      </a:rPr>
                      <m:t>𝑖</m:t>
                    </m:r>
                    <m:r>
                      <a:rPr lang="zh-CN" altLang="en-US" i="1" dirty="0" smtClean="0">
                        <a:latin typeface="Cambria Math" panose="02040503050406030204" pitchFamily="18" charset="0"/>
                      </a:rPr>
                      <m:t> </m:t>
                    </m:r>
                  </m:oMath>
                </a14:m>
                <a:r>
                  <a:rPr lang="zh-CN" altLang="en-US" dirty="0"/>
                  <a:t>条道路的费用为</a:t>
                </a:r>
                <a14:m>
                  <m:oMath xmlns:m="http://schemas.openxmlformats.org/officeDocument/2006/math">
                    <m:sSub>
                      <m:sSubPr>
                        <m:ctrlPr>
                          <a:rPr lang="en-US" altLang="zh-CN" b="0" i="1" dirty="0" smtClean="0">
                            <a:latin typeface="Cambria Math" panose="02040503050406030204" pitchFamily="18" charset="0"/>
                          </a:rPr>
                        </m:ctrlPr>
                      </m:sSubPr>
                      <m:e>
                        <m:r>
                          <a:rPr lang="zh-CN" altLang="en-US" i="1" dirty="0" smtClean="0">
                            <a:latin typeface="Cambria Math" panose="02040503050406030204" pitchFamily="18" charset="0"/>
                          </a:rPr>
                          <m:t>𝑐</m:t>
                        </m:r>
                      </m:e>
                      <m:sub>
                        <m:r>
                          <a:rPr lang="zh-CN" altLang="en-US" i="1" dirty="0" smtClean="0">
                            <a:latin typeface="Cambria Math" panose="02040503050406030204" pitchFamily="18" charset="0"/>
                          </a:rPr>
                          <m:t>𝑖</m:t>
                        </m:r>
                      </m:sub>
                    </m:sSub>
                  </m:oMath>
                </a14:m>
                <a:r>
                  <a:rPr lang="zh-CN" altLang="en-US" dirty="0"/>
                  <a:t>。 </a:t>
                </a:r>
              </a:p>
              <a:p>
                <a:pPr>
                  <a:lnSpc>
                    <a:spcPct val="90000"/>
                  </a:lnSpc>
                </a:pPr>
                <a:r>
                  <a:rPr lang="zh-CN" altLang="en-US" dirty="0"/>
                  <a:t>有</a:t>
                </a:r>
                <a14:m>
                  <m:oMath xmlns:m="http://schemas.openxmlformats.org/officeDocument/2006/math">
                    <m:r>
                      <a:rPr lang="zh-CN" altLang="en-US" i="1" dirty="0" smtClean="0">
                        <a:latin typeface="Cambria Math" panose="02040503050406030204" pitchFamily="18" charset="0"/>
                      </a:rPr>
                      <m:t>𝑞</m:t>
                    </m:r>
                  </m:oMath>
                </a14:m>
                <a:r>
                  <a:rPr lang="zh-CN" altLang="en-US" dirty="0"/>
                  <a:t>次询问，每次询问选定一个区间</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𝑙</m:t>
                    </m:r>
                    <m:r>
                      <a:rPr lang="zh-CN" altLang="en-US" i="1" dirty="0" smtClean="0">
                        <a:latin typeface="Cambria Math" panose="02040503050406030204" pitchFamily="18" charset="0"/>
                      </a:rPr>
                      <m:t>, </m:t>
                    </m:r>
                    <m:r>
                      <a:rPr lang="zh-CN" altLang="en-US" i="1" dirty="0" smtClean="0">
                        <a:latin typeface="Cambria Math" panose="02040503050406030204" pitchFamily="18" charset="0"/>
                      </a:rPr>
                      <m:t>𝑟</m:t>
                    </m:r>
                    <m:r>
                      <a:rPr lang="zh-CN" altLang="en-US" i="1" dirty="0" smtClean="0">
                        <a:latin typeface="Cambria Math" panose="02040503050406030204" pitchFamily="18" charset="0"/>
                      </a:rPr>
                      <m:t>]</m:t>
                    </m:r>
                  </m:oMath>
                </a14:m>
                <a:r>
                  <a:rPr lang="zh-CN" altLang="en-US" dirty="0"/>
                  <a:t>，仅使用编号在该区间内的道路。他希望选择一些道路去修建，使得连通块的个数尽量少，同时，他不喜欢修建多余的道路，因此每个连通块都可以看成一棵树的结构。</a:t>
                </a:r>
                <a:endParaRPr lang="en-US" altLang="zh-CN" dirty="0"/>
              </a:p>
              <a:p>
                <a:pPr>
                  <a:lnSpc>
                    <a:spcPct val="90000"/>
                  </a:lnSpc>
                </a:pPr>
                <a:r>
                  <a:rPr lang="zh-CN" altLang="en-US" dirty="0"/>
                  <a:t> 计算最小这样的费用。</a:t>
                </a:r>
              </a:p>
              <a:p>
                <a:pPr>
                  <a:lnSpc>
                    <a:spcPct val="90000"/>
                  </a:lnSpc>
                </a:pPr>
                <a14:m>
                  <m:oMath xmlns:m="http://schemas.openxmlformats.org/officeDocument/2006/math">
                    <m:r>
                      <a:rPr lang="zh-CN" altLang="en-US" i="1" dirty="0" smtClean="0">
                        <a:latin typeface="Cambria Math" panose="02040503050406030204" pitchFamily="18" charset="0"/>
                      </a:rPr>
                      <m:t>𝑛</m:t>
                    </m:r>
                    <m:r>
                      <a:rPr lang="zh-CN" altLang="en-US" i="1" dirty="0" smtClean="0">
                        <a:latin typeface="Cambria Math" panose="02040503050406030204" pitchFamily="18" charset="0"/>
                      </a:rPr>
                      <m:t>≤100,</m:t>
                    </m:r>
                    <m:r>
                      <a:rPr lang="zh-CN" altLang="en-US" i="1" dirty="0" smtClean="0">
                        <a:latin typeface="Cambria Math" panose="02040503050406030204" pitchFamily="18" charset="0"/>
                      </a:rPr>
                      <m:t>𝑚</m:t>
                    </m:r>
                    <m:r>
                      <a:rPr lang="zh-CN" altLang="en-US"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zh-CN" altLang="en-US" i="1" dirty="0" smtClean="0">
                            <a:latin typeface="Cambria Math" panose="02040503050406030204" pitchFamily="18" charset="0"/>
                          </a:rPr>
                          <m:t>1</m:t>
                        </m:r>
                        <m:r>
                          <a:rPr lang="en-US" altLang="zh-CN" b="0" i="1" dirty="0" smtClean="0">
                            <a:latin typeface="Cambria Math" panose="02040503050406030204" pitchFamily="18" charset="0"/>
                          </a:rPr>
                          <m:t>0</m:t>
                        </m:r>
                      </m:e>
                      <m:sup>
                        <m:r>
                          <a:rPr lang="zh-CN" altLang="en-US" i="1" dirty="0" smtClean="0">
                            <a:latin typeface="Cambria Math" panose="02040503050406030204" pitchFamily="18" charset="0"/>
                          </a:rPr>
                          <m:t>5</m:t>
                        </m:r>
                      </m:sup>
                    </m:sSup>
                    <m:r>
                      <a:rPr lang="en-US" altLang="zh-CN" b="0" i="1" dirty="0" smtClean="0">
                        <a:latin typeface="Cambria Math" panose="02040503050406030204" pitchFamily="18" charset="0"/>
                      </a:rPr>
                      <m:t> </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𝑞</m:t>
                    </m:r>
                    <m:r>
                      <a:rPr lang="zh-CN" altLang="en-US" i="1" dirty="0" smtClean="0">
                        <a:latin typeface="Cambria Math" panose="02040503050406030204" pitchFamily="18" charset="0"/>
                      </a:rPr>
                      <m:t>≤15000</m:t>
                    </m:r>
                  </m:oMath>
                </a14:m>
                <a:endParaRPr lang="zh-CN" altLang="en-US" dirty="0"/>
              </a:p>
            </p:txBody>
          </p:sp>
        </mc:Choice>
        <mc:Fallback xmlns="">
          <p:sp>
            <p:nvSpPr>
              <p:cNvPr id="21507" name="文本占位符 21506"/>
              <p:cNvSpPr>
                <a:spLocks noGrp="1" noRot="1" noChangeAspect="1" noMove="1" noResize="1" noEditPoints="1" noAdjustHandles="1" noChangeArrowheads="1" noChangeShapeType="1" noTextEdit="1"/>
              </p:cNvSpPr>
              <p:nvPr>
                <p:ph type="body" idx="1"/>
              </p:nvPr>
            </p:nvSpPr>
            <p:spPr>
              <a:blipFill>
                <a:blip r:embed="rId2"/>
                <a:stretch>
                  <a:fillRect l="-1254"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7221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22529"/>
          <p:cNvSpPr>
            <a:spLocks noGrp="1"/>
          </p:cNvSpPr>
          <p:nvPr>
            <p:ph type="title"/>
          </p:nvPr>
        </p:nvSpPr>
        <p:spPr/>
        <p:txBody>
          <a:bodyPr anchor="ctr">
            <a:normAutofit/>
          </a:bodyPr>
          <a:lstStyle/>
          <a:p>
            <a:pPr algn="l"/>
            <a:r>
              <a:rPr lang="zh-CN" altLang="en-US" sz="5400" dirty="0"/>
              <a:t>公路建设</a:t>
            </a:r>
          </a:p>
        </p:txBody>
      </p:sp>
      <mc:AlternateContent xmlns:mc="http://schemas.openxmlformats.org/markup-compatibility/2006" xmlns:a14="http://schemas.microsoft.com/office/drawing/2010/main">
        <mc:Choice Requires="a14">
          <p:sp>
            <p:nvSpPr>
              <p:cNvPr id="22531" name="文本占位符 22530"/>
              <p:cNvSpPr>
                <a:spLocks noGrp="1"/>
              </p:cNvSpPr>
              <p:nvPr>
                <p:ph type="body" idx="1"/>
              </p:nvPr>
            </p:nvSpPr>
            <p:spPr/>
            <p:txBody>
              <a:bodyPr/>
              <a:lstStyle/>
              <a:p>
                <a:r>
                  <a:rPr lang="zh-CN" altLang="en-US" dirty="0"/>
                  <a:t>我们打一颗线段树维护当前区间</a:t>
                </a:r>
                <a14:m>
                  <m:oMath xmlns:m="http://schemas.openxmlformats.org/officeDocument/2006/math">
                    <m:r>
                      <a:rPr lang="zh-CN" altLang="en-US" i="1" dirty="0" smtClean="0">
                        <a:latin typeface="Cambria Math" panose="02040503050406030204" pitchFamily="18" charset="0"/>
                      </a:rPr>
                      <m:t>[</m:t>
                    </m:r>
                    <m:r>
                      <a:rPr lang="zh-CN" altLang="en-US" i="1" dirty="0" smtClean="0">
                        <a:latin typeface="Cambria Math" panose="02040503050406030204" pitchFamily="18" charset="0"/>
                      </a:rPr>
                      <m:t>𝑙</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𝑟</m:t>
                    </m:r>
                    <m:r>
                      <a:rPr lang="zh-CN" altLang="en-US" i="1" dirty="0" smtClean="0">
                        <a:latin typeface="Cambria Math" panose="02040503050406030204" pitchFamily="18" charset="0"/>
                      </a:rPr>
                      <m:t>]</m:t>
                    </m:r>
                  </m:oMath>
                </a14:m>
                <a:r>
                  <a:rPr lang="zh-CN" altLang="en-US" dirty="0"/>
                  <a:t>的边构成的最小生成树的边的编号。每次合并时用归并排序合并儿子节点的边，使边的花费有序，再用</a:t>
                </a:r>
                <a14:m>
                  <m:oMath xmlns:m="http://schemas.openxmlformats.org/officeDocument/2006/math">
                    <m:r>
                      <a:rPr lang="zh-CN" altLang="en-US" i="1" dirty="0" smtClean="0">
                        <a:latin typeface="Cambria Math" panose="02040503050406030204" pitchFamily="18" charset="0"/>
                      </a:rPr>
                      <m:t>𝐾𝑟𝑢𝑠𝑘𝑎𝑙</m:t>
                    </m:r>
                    <m:r>
                      <a:rPr lang="zh-CN" altLang="en-US" i="1" dirty="0">
                        <a:latin typeface="Cambria Math" panose="02040503050406030204" pitchFamily="18" charset="0"/>
                      </a:rPr>
                      <m:t>算出</m:t>
                    </m:r>
                  </m:oMath>
                </a14:m>
                <a:r>
                  <a:rPr lang="zh-CN" altLang="en-US" dirty="0"/>
                  <a:t>父亲节点最小生成树，合并一次时间几乎是</a:t>
                </a:r>
                <a14:m>
                  <m:oMath xmlns:m="http://schemas.openxmlformats.org/officeDocument/2006/math">
                    <m:r>
                      <a:rPr lang="zh-CN" altLang="en-US" i="1" dirty="0" smtClean="0">
                        <a:latin typeface="Cambria Math" panose="02040503050406030204" pitchFamily="18" charset="0"/>
                      </a:rPr>
                      <m:t>𝑂</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𝑁</m:t>
                    </m:r>
                    <m:r>
                      <a:rPr lang="zh-CN" altLang="en-US" i="1" dirty="0" smtClean="0">
                        <a:latin typeface="Cambria Math" panose="02040503050406030204" pitchFamily="18" charset="0"/>
                      </a:rPr>
                      <m:t>)</m:t>
                    </m:r>
                  </m:oMath>
                </a14:m>
                <a:r>
                  <a:rPr lang="zh-CN" altLang="en-US" dirty="0"/>
                  <a:t>。</a:t>
                </a:r>
              </a:p>
              <a:p>
                <a14:m>
                  <m:oMath xmlns:m="http://schemas.openxmlformats.org/officeDocument/2006/math">
                    <m:r>
                      <a:rPr lang="zh-CN" altLang="en-US" i="1" dirty="0" smtClean="0">
                        <a:latin typeface="Cambria Math" panose="02040503050406030204" pitchFamily="18" charset="0"/>
                      </a:rPr>
                      <m:t>预处理</m:t>
                    </m:r>
                    <m:r>
                      <a:rPr lang="zh-CN" altLang="en-US" i="1" dirty="0" smtClean="0">
                        <a:latin typeface="Cambria Math" panose="02040503050406030204" pitchFamily="18" charset="0"/>
                      </a:rPr>
                      <m:t>𝑂</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𝑀</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𝑁𝑙𝑜𝑔𝑀</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，询问一次</m:t>
                    </m:r>
                    <m:r>
                      <a:rPr lang="zh-CN" altLang="en-US" i="1" dirty="0" smtClean="0">
                        <a:latin typeface="Cambria Math" panose="02040503050406030204" pitchFamily="18" charset="0"/>
                      </a:rPr>
                      <m:t>𝑂</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𝑁𝑙𝑜𝑔𝑀</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总复杂度</m:t>
                    </m:r>
                    <m:r>
                      <a:rPr lang="zh-CN" altLang="en-US" i="1" dirty="0" smtClean="0">
                        <a:latin typeface="Cambria Math" panose="02040503050406030204" pitchFamily="18" charset="0"/>
                      </a:rPr>
                      <m:t>𝑂</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𝑀</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𝑞</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𝑁𝑙𝑜𝑔𝑀</m:t>
                    </m:r>
                    <m:r>
                      <a:rPr lang="zh-CN" altLang="en-US" i="1" dirty="0" smtClean="0">
                        <a:latin typeface="Cambria Math" panose="02040503050406030204" pitchFamily="18" charset="0"/>
                      </a:rPr>
                      <m:t>)</m:t>
                    </m:r>
                  </m:oMath>
                </a14:m>
                <a:r>
                  <a:rPr lang="zh-CN" altLang="en-US" dirty="0"/>
                  <a:t>。</a:t>
                </a:r>
              </a:p>
            </p:txBody>
          </p:sp>
        </mc:Choice>
        <mc:Fallback xmlns="">
          <p:sp>
            <p:nvSpPr>
              <p:cNvPr id="22531" name="文本占位符 22530"/>
              <p:cNvSpPr>
                <a:spLocks noGrp="1" noRot="1" noChangeAspect="1" noMove="1" noResize="1" noEditPoints="1" noAdjustHandles="1" noChangeArrowheads="1" noChangeShapeType="1" noTextEdit="1"/>
              </p:cNvSpPr>
              <p:nvPr>
                <p:ph type="body" idx="1"/>
              </p:nvPr>
            </p:nvSpPr>
            <p:spPr>
              <a:blipFill>
                <a:blip r:embed="rId2"/>
                <a:stretch>
                  <a:fillRect l="-313" t="-1818" r="-8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6667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en-US" altLang="zh-CN" dirty="0"/>
                  <a:t> </a:t>
                </a:r>
                <a14:m>
                  <m:oMath xmlns:m="http://schemas.openxmlformats.org/officeDocument/2006/math">
                    <m:r>
                      <a:rPr lang="en-US" altLang="zh-CN" sz="5400" i="1" dirty="0" smtClean="0">
                        <a:latin typeface="Cambria Math" panose="02040503050406030204" pitchFamily="18" charset="0"/>
                      </a:rPr>
                      <m:t>𝐾𝑖𝑛𝑜𝑚𝑎𝑛</m:t>
                    </m:r>
                  </m:oMath>
                </a14:m>
                <a:endParaRPr lang="en-US" altLang="zh-CN" sz="54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占位符 22530">
                <a:extLst>
                  <a:ext uri="{FF2B5EF4-FFF2-40B4-BE49-F238E27FC236}">
                    <a16:creationId xmlns:a16="http://schemas.microsoft.com/office/drawing/2014/main" id="{641EA19D-CEF4-43EE-AAD0-504FFB34F130}"/>
                  </a:ext>
                </a:extLst>
              </p:cNvPr>
              <p:cNvSpPr txBox="1">
                <a:spLocks/>
              </p:cNvSpPr>
              <p:nvPr/>
            </p:nvSpPr>
            <p:spPr>
              <a:xfrm>
                <a:off x="1024128" y="2286000"/>
                <a:ext cx="972007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a:lstStyle>
              <a:p>
                <a:r>
                  <a:rPr lang="zh-CN" altLang="en-US" dirty="0"/>
                  <a:t>有一个长度为</a:t>
                </a:r>
                <a14:m>
                  <m:oMath xmlns:m="http://schemas.openxmlformats.org/officeDocument/2006/math">
                    <m:r>
                      <a:rPr lang="en-US" altLang="zh-CN" i="1" dirty="0" smtClean="0">
                        <a:latin typeface="Cambria Math" panose="02040503050406030204" pitchFamily="18" charset="0"/>
                      </a:rPr>
                      <m:t>𝑛</m:t>
                    </m:r>
                  </m:oMath>
                </a14:m>
                <a:r>
                  <a:rPr lang="zh-CN" altLang="en-US" dirty="0"/>
                  <a:t>的序列</a:t>
                </a:r>
                <a14:m>
                  <m:oMath xmlns:m="http://schemas.openxmlformats.org/officeDocument/2006/math">
                    <m:r>
                      <a:rPr lang="en-US" altLang="zh-CN" i="1" dirty="0" smtClean="0">
                        <a:latin typeface="Cambria Math" panose="02040503050406030204" pitchFamily="18" charset="0"/>
                      </a:rPr>
                      <m:t>𝑓</m:t>
                    </m:r>
                    <m:r>
                      <a:rPr lang="zh-CN" altLang="en-US" i="1" dirty="0">
                        <a:latin typeface="Cambria Math" panose="02040503050406030204" pitchFamily="18" charset="0"/>
                      </a:rPr>
                      <m:t>，</m:t>
                    </m:r>
                  </m:oMath>
                </a14:m>
                <a:r>
                  <a:rPr lang="zh-CN" altLang="en-US" dirty="0"/>
                  <a:t>有一个长度为</a:t>
                </a:r>
                <a14:m>
                  <m:oMath xmlns:m="http://schemas.openxmlformats.org/officeDocument/2006/math">
                    <m:r>
                      <a:rPr lang="en-US" altLang="zh-CN" i="1" dirty="0" smtClean="0">
                        <a:latin typeface="Cambria Math" panose="02040503050406030204" pitchFamily="18" charset="0"/>
                      </a:rPr>
                      <m:t>𝑚</m:t>
                    </m:r>
                  </m:oMath>
                </a14:m>
                <a:r>
                  <a:rPr lang="zh-CN" altLang="en-US" dirty="0"/>
                  <a:t>的价值序列</a:t>
                </a:r>
                <a14:m>
                  <m:oMath xmlns:m="http://schemas.openxmlformats.org/officeDocument/2006/math">
                    <m:r>
                      <a:rPr lang="en-US" altLang="zh-CN" b="0" i="1" smtClean="0">
                        <a:latin typeface="Cambria Math" panose="02040503050406030204" pitchFamily="18" charset="0"/>
                      </a:rPr>
                      <m:t>𝑤</m:t>
                    </m:r>
                    <m:r>
                      <a:rPr lang="zh-CN" altLang="en-US" i="1">
                        <a:latin typeface="Cambria Math" panose="02040503050406030204" pitchFamily="18" charset="0"/>
                      </a:rPr>
                      <m:t>。</m:t>
                    </m:r>
                  </m:oMath>
                </a14:m>
                <a:r>
                  <a:rPr lang="zh-CN" altLang="en-US" dirty="0"/>
                  <a:t>选择一个区间</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𝑙</m:t>
                    </m:r>
                    <m:r>
                      <a:rPr lang="en-US" altLang="zh-CN" i="1" dirty="0" err="1">
                        <a:latin typeface="Cambria Math" panose="02040503050406030204" pitchFamily="18" charset="0"/>
                      </a:rPr>
                      <m:t>,</m:t>
                    </m:r>
                    <m:r>
                      <a:rPr lang="en-US" altLang="zh-CN" i="1" dirty="0" err="1">
                        <a:latin typeface="Cambria Math" panose="02040503050406030204" pitchFamily="18" charset="0"/>
                      </a:rPr>
                      <m:t>𝑟</m:t>
                    </m:r>
                    <m:r>
                      <a:rPr lang="en-US" altLang="zh-CN" i="1" dirty="0">
                        <a:latin typeface="Cambria Math" panose="02040503050406030204" pitchFamily="18" charset="0"/>
                      </a:rPr>
                      <m:t>]</m:t>
                    </m:r>
                  </m:oMath>
                </a14:m>
                <a:r>
                  <a:rPr lang="zh-CN" altLang="en-US" dirty="0"/>
                  <a:t>获得的价值是</a:t>
                </a:r>
                <a:endParaRPr lang="en-US" altLang="zh-CN" dirty="0"/>
              </a:p>
              <a:p>
                <a:pPr marL="0" indent="0">
                  <a:buNone/>
                </a:pPr>
                <a14:m>
                  <m:oMathPara xmlns:m="http://schemas.openxmlformats.org/officeDocument/2006/math">
                    <m:oMathParaPr>
                      <m:jc m:val="centerGroup"/>
                    </m:oMathParaPr>
                    <m:oMath xmlns:m="http://schemas.openxmlformats.org/officeDocument/2006/math">
                      <m:nary>
                        <m:naryPr>
                          <m:chr m:val="∑"/>
                          <m:limLoc m:val="subSup"/>
                          <m:ctrlPr>
                            <a:rPr lang="zh-CN" altLang="en-US" i="1" smtClean="0">
                              <a:latin typeface="Cambria Math" panose="02040503050406030204" pitchFamily="18" charset="0"/>
                            </a:rPr>
                          </m:ctrlPr>
                        </m:naryPr>
                        <m:sub>
                          <m:r>
                            <m:rPr>
                              <m:brk m:alnAt="25"/>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sub>
                        <m:sup>
                          <m:r>
                            <a:rPr lang="en-US" altLang="zh-CN" b="0" i="1" smtClean="0">
                              <a:latin typeface="Cambria Math" panose="02040503050406030204" pitchFamily="18" charset="0"/>
                            </a:rPr>
                            <m:t>𝑟</m:t>
                          </m:r>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在</m:t>
                          </m:r>
                          <m:r>
                            <a:rPr lang="zh-CN" altLang="en-US" i="1" smtClean="0">
                              <a:latin typeface="Cambria Math" panose="02040503050406030204" pitchFamily="18" charset="0"/>
                            </a:rPr>
                            <m:t>区间</m:t>
                          </m:r>
                          <m:r>
                            <a:rPr lang="en-US" altLang="zh-CN" b="0" i="1" smtClean="0">
                              <a:latin typeface="Cambria Math" panose="02040503050406030204" pitchFamily="18" charset="0"/>
                            </a:rPr>
                            <m:t>[</m:t>
                          </m:r>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zh-CN" altLang="en-US" i="1">
                              <a:latin typeface="Cambria Math" panose="02040503050406030204" pitchFamily="18" charset="0"/>
                            </a:rPr>
                            <m:t>仅</m:t>
                          </m:r>
                          <m:r>
                            <a:rPr lang="zh-CN" altLang="en-US" i="1" smtClean="0">
                              <a:latin typeface="Cambria Math" panose="02040503050406030204" pitchFamily="18" charset="0"/>
                            </a:rPr>
                            <m:t>出现</m:t>
                          </m:r>
                          <m:r>
                            <a:rPr lang="zh-CN" altLang="en-US" i="1">
                              <a:latin typeface="Cambria Math" panose="02040503050406030204" pitchFamily="18" charset="0"/>
                            </a:rPr>
                            <m:t>一次</m:t>
                          </m:r>
                          <m:r>
                            <a:rPr lang="en-US" altLang="zh-CN" b="0" i="1" smtClean="0">
                              <a:latin typeface="Cambria Math" panose="02040503050406030204" pitchFamily="18" charset="0"/>
                            </a:rPr>
                            <m:t>]</m:t>
                          </m:r>
                        </m:e>
                      </m:nary>
                    </m:oMath>
                  </m:oMathPara>
                </a14:m>
                <a:endParaRPr lang="en-US" altLang="zh-CN" dirty="0"/>
              </a:p>
              <a:p>
                <a:pPr marL="0" indent="0">
                  <a:buNone/>
                </a:pP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zh-CN" altLang="en-US" i="1">
                        <a:latin typeface="Cambria Math" panose="02040503050406030204" pitchFamily="18" charset="0"/>
                      </a:rPr>
                      <m:t>在区间</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𝑟</m:t>
                        </m:r>
                      </m:e>
                    </m:d>
                    <m:r>
                      <a:rPr lang="zh-CN" altLang="en-US" i="1">
                        <a:latin typeface="Cambria Math" panose="02040503050406030204" pitchFamily="18" charset="0"/>
                      </a:rPr>
                      <m:t>仅出现一次</m:t>
                    </m:r>
                    <m:r>
                      <a:rPr lang="en-US" altLang="zh-CN" b="0" i="1" smtClean="0">
                        <a:latin typeface="Cambria Math" panose="02040503050406030204" pitchFamily="18" charset="0"/>
                      </a:rPr>
                      <m:t>]</m:t>
                    </m:r>
                  </m:oMath>
                </a14:m>
                <a:r>
                  <a:rPr lang="zh-CN" altLang="en-US" dirty="0"/>
                  <a:t>的含义：如果</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仅出现一次，那么这个表达式的值为</a:t>
                </a:r>
                <a:r>
                  <a:rPr lang="en-US" altLang="zh-CN" dirty="0"/>
                  <a:t>1</a:t>
                </a:r>
                <a:r>
                  <a:rPr lang="zh-CN" altLang="en-US" dirty="0"/>
                  <a:t>，否则为</a:t>
                </a:r>
                <a:r>
                  <a:rPr lang="en-US" altLang="zh-CN" dirty="0"/>
                  <a:t>0.</a:t>
                </a:r>
              </a:p>
              <a:p>
                <a:pPr marL="0" indent="0">
                  <a:buNone/>
                </a:pPr>
                <a:r>
                  <a:rPr lang="zh-CN" altLang="en-US" dirty="0"/>
                  <a:t>你需要选择一个区间</a:t>
                </a:r>
                <a14:m>
                  <m:oMath xmlns:m="http://schemas.openxmlformats.org/officeDocument/2006/math">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𝑟</m:t>
                    </m:r>
                    <m:r>
                      <a:rPr lang="en-US" altLang="zh-CN" i="1" dirty="0" smtClean="0">
                        <a:latin typeface="Cambria Math" panose="02040503050406030204" pitchFamily="18" charset="0"/>
                      </a:rPr>
                      <m:t>]</m:t>
                    </m:r>
                  </m:oMath>
                </a14:m>
                <a:r>
                  <a:rPr lang="zh-CN" altLang="en-US" dirty="0"/>
                  <a:t>，获得最大的价值并输出这个价值。</a:t>
                </a:r>
                <a:endParaRPr lang="en-US" altLang="zh-CN" dirty="0"/>
              </a:p>
              <a:p>
                <a:pPr marL="0" indent="0">
                  <a:buNone/>
                </a:pPr>
                <a:r>
                  <a:rPr lang="en-US" altLang="zh-CN" b="0" dirty="0"/>
                  <a:t>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endParaRPr lang="en-US" altLang="zh-CN" b="0" dirty="0"/>
              </a:p>
              <a:p>
                <a:pPr marL="0" indent="0">
                  <a:buNone/>
                </a:pP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6</m:t>
                        </m:r>
                      </m:sup>
                    </m:sSup>
                  </m:oMath>
                </a14:m>
                <a:endParaRPr lang="en-US" altLang="zh-CN" b="0" dirty="0"/>
              </a:p>
            </p:txBody>
          </p:sp>
        </mc:Choice>
        <mc:Fallback xmlns="">
          <p:sp>
            <p:nvSpPr>
              <p:cNvPr id="5" name="文本占位符 22530">
                <a:extLst>
                  <a:ext uri="{FF2B5EF4-FFF2-40B4-BE49-F238E27FC236}">
                    <a16:creationId xmlns:a16="http://schemas.microsoft.com/office/drawing/2014/main" id="{641EA19D-CEF4-43EE-AAD0-504FFB34F130}"/>
                  </a:ext>
                </a:extLst>
              </p:cNvPr>
              <p:cNvSpPr txBox="1">
                <a:spLocks noRot="1" noChangeAspect="1" noMove="1" noResize="1" noEditPoints="1" noAdjustHandles="1" noChangeArrowheads="1" noChangeShapeType="1" noTextEdit="1"/>
              </p:cNvSpPr>
              <p:nvPr/>
            </p:nvSpPr>
            <p:spPr>
              <a:xfrm>
                <a:off x="1024128" y="2286000"/>
                <a:ext cx="9720073" cy="4023360"/>
              </a:xfrm>
              <a:prstGeom prst="rect">
                <a:avLst/>
              </a:prstGeom>
              <a:blipFill>
                <a:blip r:embed="rId3"/>
                <a:stretch>
                  <a:fillRect l="-1254" t="-1818" r="-2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20CA949-CF86-43B8-AE0C-C6120FA75984}"/>
                  </a:ext>
                </a:extLst>
              </p:cNvPr>
              <p:cNvSpPr/>
              <p:nvPr/>
            </p:nvSpPr>
            <p:spPr>
              <a:xfrm>
                <a:off x="1024128" y="5940028"/>
                <a:ext cx="256512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𝐵𝑍𝑂𝐽</m:t>
                      </m:r>
                      <m:r>
                        <a:rPr lang="en-US" altLang="zh-CN" i="1" dirty="0" smtClean="0">
                          <a:latin typeface="Cambria Math" panose="02040503050406030204" pitchFamily="18" charset="0"/>
                        </a:rPr>
                        <m:t>3747</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𝑃𝑂𝐼</m:t>
                      </m:r>
                      <m:r>
                        <a:rPr lang="en-US" altLang="zh-CN" i="1" dirty="0" smtClean="0">
                          <a:latin typeface="Cambria Math" panose="02040503050406030204" pitchFamily="18" charset="0"/>
                        </a:rPr>
                        <m:t>2015</m:t>
                      </m:r>
                      <m:r>
                        <a:rPr lang="en-US" altLang="zh-CN" i="1" dirty="0" smtClean="0">
                          <a:latin typeface="Cambria Math" panose="02040503050406030204" pitchFamily="18" charset="0"/>
                        </a:rPr>
                        <m:t>] </m:t>
                      </m:r>
                    </m:oMath>
                  </m:oMathPara>
                </a14:m>
                <a:endParaRPr lang="zh-CN" altLang="en-US" dirty="0"/>
              </a:p>
            </p:txBody>
          </p:sp>
        </mc:Choice>
        <mc:Fallback xmlns="">
          <p:sp>
            <p:nvSpPr>
              <p:cNvPr id="3" name="矩形 2">
                <a:extLst>
                  <a:ext uri="{FF2B5EF4-FFF2-40B4-BE49-F238E27FC236}">
                    <a16:creationId xmlns:a16="http://schemas.microsoft.com/office/drawing/2014/main" id="{620CA949-CF86-43B8-AE0C-C6120FA75984}"/>
                  </a:ext>
                </a:extLst>
              </p:cNvPr>
              <p:cNvSpPr>
                <a:spLocks noRot="1" noChangeAspect="1" noMove="1" noResize="1" noEditPoints="1" noAdjustHandles="1" noChangeArrowheads="1" noChangeShapeType="1" noTextEdit="1"/>
              </p:cNvSpPr>
              <p:nvPr/>
            </p:nvSpPr>
            <p:spPr>
              <a:xfrm>
                <a:off x="1024128" y="5940028"/>
                <a:ext cx="2565126" cy="369332"/>
              </a:xfrm>
              <a:prstGeom prst="rect">
                <a:avLst/>
              </a:prstGeom>
              <a:blipFill>
                <a:blip r:embed="rId4"/>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4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fade">
                                      <p:cBhvr>
                                        <p:cTn id="10" dur="500"/>
                                        <p:tgtEl>
                                          <p:spTgt spid="5">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fade">
                                      <p:cBhvr>
                                        <p:cTn id="1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normAutofit/>
              </a:bodyPr>
              <a:lstStyle/>
              <a:p>
                <a:r>
                  <a:rPr lang="en-US" altLang="zh-CN" sz="5400" dirty="0"/>
                  <a:t> </a:t>
                </a:r>
                <a14:m>
                  <m:oMath xmlns:m="http://schemas.openxmlformats.org/officeDocument/2006/math">
                    <m:r>
                      <a:rPr lang="en-US" altLang="zh-CN" sz="5400" i="1" dirty="0">
                        <a:latin typeface="Cambria Math" panose="02040503050406030204" pitchFamily="18" charset="0"/>
                      </a:rPr>
                      <m:t>𝐾𝑖𝑛𝑜𝑚𝑎𝑛</m:t>
                    </m:r>
                  </m:oMath>
                </a14:m>
                <a:endParaRPr lang="zh-CN" altLang="en-US" sz="5400"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这是一道线段树经典题</a:t>
                </a:r>
              </a:p>
              <a:p>
                <a:r>
                  <a:rPr lang="zh-CN" altLang="en-US" dirty="0"/>
                  <a:t>设</a:t>
                </a:r>
                <a14:m>
                  <m:oMath xmlns:m="http://schemas.openxmlformats.org/officeDocument/2006/math">
                    <m:r>
                      <a:rPr lang="en-US" altLang="zh-CN" i="1" dirty="0" smtClean="0">
                        <a:latin typeface="Cambria Math" panose="02040503050406030204" pitchFamily="18" charset="0"/>
                      </a:rPr>
                      <m:t>𝑛𝑥𝑡</m:t>
                    </m:r>
                    <m:r>
                      <a:rPr lang="en-US" altLang="zh-CN" i="1" dirty="0">
                        <a:latin typeface="Cambria Math" panose="02040503050406030204" pitchFamily="18" charset="0"/>
                      </a:rPr>
                      <m:t>[</m:t>
                    </m:r>
                    <m:r>
                      <a:rPr lang="en-US" altLang="zh-CN" i="1" dirty="0" err="1">
                        <a:latin typeface="Cambria Math" panose="02040503050406030204" pitchFamily="18" charset="0"/>
                      </a:rPr>
                      <m:t>𝑖</m:t>
                    </m:r>
                    <m:r>
                      <a:rPr lang="en-US" altLang="zh-CN" i="1" dirty="0">
                        <a:latin typeface="Cambria Math" panose="02040503050406030204" pitchFamily="18" charset="0"/>
                      </a:rPr>
                      <m:t>]</m:t>
                    </m:r>
                  </m:oMath>
                </a14:m>
                <a:r>
                  <a:rPr lang="zh-CN" altLang="en-US" dirty="0"/>
                  <a:t>记录</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oMath>
                </a14:m>
                <a:r>
                  <a:rPr lang="zh-CN" altLang="en-US" dirty="0"/>
                  <a:t>右边再次出现的第一个位置。</a:t>
                </a:r>
              </a:p>
              <a:p>
                <a:r>
                  <a:rPr lang="zh-CN" altLang="en-US" dirty="0"/>
                  <a:t>枚举区间左端点，线段树维护此时每个位置作为右端点的答案。</a:t>
                </a:r>
              </a:p>
              <a:p>
                <a:r>
                  <a:rPr lang="zh-CN" altLang="en-US" dirty="0"/>
                  <a:t>考虑</a:t>
                </a:r>
                <a14:m>
                  <m:oMath xmlns:m="http://schemas.openxmlformats.org/officeDocument/2006/math">
                    <m:r>
                      <a:rPr lang="en-US" altLang="zh-CN" b="0" i="0" dirty="0" smtClean="0">
                        <a:latin typeface="Cambria Math" panose="02040503050406030204" pitchFamily="18" charset="0"/>
                      </a:rPr>
                      <m:t>[</m:t>
                    </m:r>
                    <m:r>
                      <a:rPr lang="en-US" altLang="zh-CN" i="1" dirty="0" smtClean="0">
                        <a:latin typeface="Cambria Math" panose="02040503050406030204" pitchFamily="18" charset="0"/>
                      </a:rPr>
                      <m:t>𝑙</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𝑟</m:t>
                    </m:r>
                    <m:r>
                      <a:rPr lang="en-US" altLang="zh-CN" b="0" i="1" dirty="0" smtClean="0">
                        <a:latin typeface="Cambria Math" panose="02040503050406030204" pitchFamily="18" charset="0"/>
                      </a:rPr>
                      <m:t>]</m:t>
                    </m:r>
                  </m:oMath>
                </a14:m>
                <a:r>
                  <a:rPr lang="zh-CN" altLang="en-US" dirty="0"/>
                  <a:t>的左端点从</a:t>
                </a:r>
                <a14:m>
                  <m:oMath xmlns:m="http://schemas.openxmlformats.org/officeDocument/2006/math">
                    <m:r>
                      <a:rPr lang="en-US" altLang="zh-CN" b="0" i="1" smtClean="0">
                        <a:latin typeface="Cambria Math" panose="02040503050406030204" pitchFamily="18" charset="0"/>
                      </a:rPr>
                      <m:t>𝑙</m:t>
                    </m:r>
                  </m:oMath>
                </a14:m>
                <a:r>
                  <a:rPr lang="zh-CN" altLang="en-US" dirty="0"/>
                  <a:t>变为</a:t>
                </a:r>
                <a14:m>
                  <m:oMath xmlns:m="http://schemas.openxmlformats.org/officeDocument/2006/math">
                    <m:r>
                      <a:rPr lang="en-US" altLang="zh-CN" i="1" dirty="0" smtClean="0">
                        <a:latin typeface="Cambria Math" panose="02040503050406030204" pitchFamily="18" charset="0"/>
                      </a:rPr>
                      <m:t>𝑙</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oMath>
                </a14:m>
                <a:endParaRPr lang="en-US" altLang="zh-CN" dirty="0"/>
              </a:p>
              <a:p>
                <a:r>
                  <a:rPr lang="zh-CN" altLang="en-US" dirty="0"/>
                  <a:t>发现</a:t>
                </a:r>
                <a14:m>
                  <m:oMath xmlns:m="http://schemas.openxmlformats.org/officeDocument/2006/math">
                    <m:r>
                      <a:rPr lang="en-US" altLang="zh-CN" i="1" dirty="0" smtClean="0">
                        <a:latin typeface="Cambria Math" panose="02040503050406030204" pitchFamily="18" charset="0"/>
                      </a:rPr>
                      <m:t>𝑙</m:t>
                    </m:r>
                  </m:oMath>
                </a14:m>
                <a:r>
                  <a:rPr lang="zh-CN" altLang="en-US" dirty="0"/>
                  <a:t>到</a:t>
                </a:r>
                <a14:m>
                  <m:oMath xmlns:m="http://schemas.openxmlformats.org/officeDocument/2006/math">
                    <m:r>
                      <a:rPr lang="en-US" altLang="zh-CN" i="1" dirty="0" smtClean="0">
                        <a:latin typeface="Cambria Math" panose="02040503050406030204" pitchFamily="18" charset="0"/>
                      </a:rPr>
                      <m:t>𝑛𝑥𝑡</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𝑙</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1</m:t>
                    </m:r>
                  </m:oMath>
                </a14:m>
                <a:r>
                  <a:rPr lang="zh-CN" altLang="en-US" dirty="0"/>
                  <a:t>的答案减少</a:t>
                </a:r>
                <a14:m>
                  <m:oMath xmlns:m="http://schemas.openxmlformats.org/officeDocument/2006/math">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𝑙</m:t>
                    </m:r>
                    <m:r>
                      <a:rPr lang="en-US" altLang="zh-CN" i="1" dirty="0" smtClean="0">
                        <a:latin typeface="Cambria Math" panose="02040503050406030204" pitchFamily="18" charset="0"/>
                      </a:rPr>
                      <m:t>]]</m:t>
                    </m:r>
                  </m:oMath>
                </a14:m>
                <a:endParaRPr lang="en-US" altLang="zh-CN" dirty="0"/>
              </a:p>
              <a:p>
                <a:r>
                  <a:rPr lang="zh-CN" altLang="en-US" dirty="0"/>
                  <a:t>而</a:t>
                </a:r>
                <a14:m>
                  <m:oMath xmlns:m="http://schemas.openxmlformats.org/officeDocument/2006/math">
                    <m:r>
                      <a:rPr lang="en-US" altLang="zh-CN" i="1" dirty="0" smtClean="0">
                        <a:latin typeface="Cambria Math" panose="02040503050406030204" pitchFamily="18" charset="0"/>
                      </a:rPr>
                      <m:t>𝑛𝑥𝑡</m:t>
                    </m:r>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m:t>
                    </m:r>
                  </m:oMath>
                </a14:m>
                <a:r>
                  <a:rPr lang="zh-CN" altLang="en-US" dirty="0"/>
                  <a:t>到</a:t>
                </a:r>
                <a14:m>
                  <m:oMath xmlns:m="http://schemas.openxmlformats.org/officeDocument/2006/math">
                    <m:r>
                      <a:rPr lang="en-US" altLang="zh-CN" i="1" dirty="0" smtClean="0">
                        <a:latin typeface="Cambria Math" panose="02040503050406030204" pitchFamily="18" charset="0"/>
                      </a:rPr>
                      <m:t>𝑛𝑥𝑡</m:t>
                    </m:r>
                    <m:r>
                      <a:rPr lang="en-US" altLang="zh-CN" i="1" dirty="0">
                        <a:latin typeface="Cambria Math" panose="02040503050406030204" pitchFamily="18" charset="0"/>
                      </a:rPr>
                      <m:t>[</m:t>
                    </m:r>
                    <m:r>
                      <a:rPr lang="en-US" altLang="zh-CN" i="1" dirty="0" err="1">
                        <a:latin typeface="Cambria Math" panose="02040503050406030204" pitchFamily="18" charset="0"/>
                      </a:rPr>
                      <m:t>𝑛𝑥𝑡</m:t>
                    </m:r>
                    <m:r>
                      <a:rPr lang="en-US" altLang="zh-CN" i="1" dirty="0">
                        <a:latin typeface="Cambria Math" panose="02040503050406030204" pitchFamily="18" charset="0"/>
                      </a:rPr>
                      <m:t>[</m:t>
                    </m:r>
                    <m:r>
                      <a:rPr lang="en-US" altLang="zh-CN" i="1" dirty="0">
                        <a:latin typeface="Cambria Math" panose="02040503050406030204" pitchFamily="18" charset="0"/>
                      </a:rPr>
                      <m:t>𝑙</m:t>
                    </m:r>
                    <m:r>
                      <a:rPr lang="en-US" altLang="zh-CN" i="1" dirty="0">
                        <a:latin typeface="Cambria Math" panose="02040503050406030204" pitchFamily="18" charset="0"/>
                      </a:rPr>
                      <m:t>]]−</m:t>
                    </m:r>
                    <m:r>
                      <a:rPr lang="en-US" altLang="zh-CN" i="1" dirty="0">
                        <a:latin typeface="Cambria Math" panose="02040503050406030204" pitchFamily="18" charset="0"/>
                      </a:rPr>
                      <m:t>1</m:t>
                    </m:r>
                  </m:oMath>
                </a14:m>
                <a:r>
                  <a:rPr lang="zh-CN" altLang="en-US" dirty="0"/>
                  <a:t>增加</a:t>
                </a:r>
                <a14:m>
                  <m:oMath xmlns:m="http://schemas.openxmlformats.org/officeDocument/2006/math">
                    <m:r>
                      <a:rPr lang="en-US" altLang="zh-CN" i="1" dirty="0" smtClean="0">
                        <a:latin typeface="Cambria Math" panose="02040503050406030204" pitchFamily="18" charset="0"/>
                      </a:rPr>
                      <m:t>𝑤</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𝑙</m:t>
                    </m:r>
                    <m:r>
                      <a:rPr lang="en-US" altLang="zh-CN" i="1" dirty="0" smtClean="0">
                        <a:latin typeface="Cambria Math" panose="02040503050406030204" pitchFamily="18" charset="0"/>
                      </a:rPr>
                      <m:t>]]</m:t>
                    </m:r>
                  </m:oMath>
                </a14:m>
                <a:endParaRPr lang="en-US" altLang="zh-CN" dirty="0"/>
              </a:p>
              <a:p>
                <a:r>
                  <a:rPr lang="zh-CN" altLang="en-US" dirty="0"/>
                  <a:t>线段树维护，支持区间修改以及查询最大值即可。</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313"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04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26625"/>
          <p:cNvSpPr>
            <a:spLocks noGrp="1"/>
          </p:cNvSpPr>
          <p:nvPr>
            <p:ph type="title"/>
          </p:nvPr>
        </p:nvSpPr>
        <p:spPr/>
        <p:txBody>
          <a:bodyPr anchor="ctr">
            <a:normAutofit/>
          </a:bodyPr>
          <a:lstStyle/>
          <a:p>
            <a:r>
              <a:rPr lang="zh-CN" altLang="en-US" sz="5400" dirty="0"/>
              <a:t>天天爱跑步</a:t>
            </a:r>
          </a:p>
        </p:txBody>
      </p:sp>
      <mc:AlternateContent xmlns:mc="http://schemas.openxmlformats.org/markup-compatibility/2006" xmlns:a14="http://schemas.microsoft.com/office/drawing/2010/main">
        <mc:Choice Requires="a14">
          <p:sp>
            <p:nvSpPr>
              <p:cNvPr id="26627" name="文本占位符 26626"/>
              <p:cNvSpPr>
                <a:spLocks noGrp="1"/>
              </p:cNvSpPr>
              <p:nvPr>
                <p:ph type="body" idx="1"/>
              </p:nvPr>
            </p:nvSpPr>
            <p:spPr/>
            <p:txBody>
              <a:bodyPr>
                <a:normAutofit/>
              </a:bodyPr>
              <a:lstStyle/>
              <a:p>
                <a:r>
                  <a:rPr lang="zh-CN" altLang="en-US" sz="2400" dirty="0"/>
                  <a:t>一颗有</a:t>
                </a:r>
                <a14:m>
                  <m:oMath xmlns:m="http://schemas.openxmlformats.org/officeDocument/2006/math">
                    <m:r>
                      <a:rPr lang="zh-CN" altLang="en-US" sz="2400" i="1" dirty="0" smtClean="0">
                        <a:latin typeface="Cambria Math" panose="02040503050406030204" pitchFamily="18" charset="0"/>
                      </a:rPr>
                      <m:t>𝑛</m:t>
                    </m:r>
                  </m:oMath>
                </a14:m>
                <a:r>
                  <a:rPr lang="zh-CN" altLang="en-US" sz="2400" dirty="0"/>
                  <a:t>个点的树，有</a:t>
                </a:r>
                <a14:m>
                  <m:oMath xmlns:m="http://schemas.openxmlformats.org/officeDocument/2006/math">
                    <m:r>
                      <a:rPr lang="zh-CN" altLang="en-US" sz="2400" i="1" dirty="0" smtClean="0">
                        <a:latin typeface="Cambria Math" panose="02040503050406030204" pitchFamily="18" charset="0"/>
                      </a:rPr>
                      <m:t>𝑚</m:t>
                    </m:r>
                  </m:oMath>
                </a14:m>
                <a:r>
                  <a:rPr lang="zh-CN" altLang="en-US" sz="2400" dirty="0"/>
                  <a:t>个人在点上，有数组</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𝑠</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 ,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𝑚</m:t>
                        </m:r>
                      </m:sub>
                    </m:sSub>
                    <m:r>
                      <a:rPr lang="en-US" altLang="zh-CN" sz="2400" b="0" i="1" smtClean="0">
                        <a:latin typeface="Cambria Math" panose="02040503050406030204" pitchFamily="18" charset="0"/>
                      </a:rPr>
                      <m:t> ,  </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𝑛</m:t>
                        </m:r>
                      </m:sub>
                    </m:sSub>
                  </m:oMath>
                </a14:m>
                <a:endParaRPr lang="en-US" altLang="zh-CN" sz="2400" dirty="0"/>
              </a:p>
              <a:p>
                <a:r>
                  <a:rPr lang="zh-CN" altLang="en-US" sz="2400" dirty="0"/>
                  <a:t>从时间</a:t>
                </a:r>
                <a14:m>
                  <m:oMath xmlns:m="http://schemas.openxmlformats.org/officeDocument/2006/math">
                    <m:r>
                      <a:rPr lang="zh-CN" altLang="en-US" sz="2400" i="1" dirty="0" smtClean="0">
                        <a:latin typeface="Cambria Math" panose="02040503050406030204" pitchFamily="18" charset="0"/>
                      </a:rPr>
                      <m:t>𝑡</m:t>
                    </m:r>
                    <m:r>
                      <a:rPr lang="zh-CN" altLang="en-US" sz="2400" i="1" dirty="0" smtClean="0">
                        <a:latin typeface="Cambria Math" panose="02040503050406030204" pitchFamily="18" charset="0"/>
                      </a:rPr>
                      <m:t>=0</m:t>
                    </m:r>
                  </m:oMath>
                </a14:m>
                <a:r>
                  <a:rPr lang="zh-CN" altLang="en-US" sz="2400" dirty="0"/>
                  <a:t>开始，每个人要分别从</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𝑠</m:t>
                        </m:r>
                      </m:e>
                      <m:sub>
                        <m:r>
                          <a:rPr lang="en-US" altLang="zh-CN" sz="2400" i="1" dirty="0">
                            <a:latin typeface="Cambria Math" panose="02040503050406030204" pitchFamily="18" charset="0"/>
                          </a:rPr>
                          <m:t>𝑖</m:t>
                        </m:r>
                      </m:sub>
                    </m:sSub>
                    <m:r>
                      <a:rPr lang="zh-CN" altLang="en-US" sz="2400" i="1" dirty="0">
                        <a:latin typeface="Cambria Math" panose="02040503050406030204" pitchFamily="18" charset="0"/>
                      </a:rPr>
                      <m:t>移动到</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𝑡</m:t>
                        </m:r>
                      </m:e>
                      <m:sub>
                        <m:r>
                          <a:rPr lang="zh-CN" altLang="en-US" sz="2400" i="1" dirty="0">
                            <a:latin typeface="Cambria Math" panose="02040503050406030204" pitchFamily="18" charset="0"/>
                          </a:rPr>
                          <m:t>𝑖</m:t>
                        </m:r>
                      </m:sub>
                    </m:sSub>
                  </m:oMath>
                </a14:m>
                <a:r>
                  <a:rPr lang="zh-CN" altLang="en-US" sz="2400" dirty="0"/>
                  <a:t>，每移动至相邻的点需要时间</a:t>
                </a:r>
                <a14:m>
                  <m:oMath xmlns:m="http://schemas.openxmlformats.org/officeDocument/2006/math">
                    <m:r>
                      <a:rPr lang="zh-CN" altLang="en-US" sz="2400" i="1" dirty="0" smtClean="0">
                        <a:latin typeface="Cambria Math" panose="02040503050406030204" pitchFamily="18" charset="0"/>
                      </a:rPr>
                      <m:t>1</m:t>
                    </m:r>
                  </m:oMath>
                </a14:m>
                <a:r>
                  <a:rPr lang="zh-CN" altLang="en-US" sz="2400" dirty="0"/>
                  <a:t>。你需要求：对于</a:t>
                </a:r>
                <a14:m>
                  <m:oMath xmlns:m="http://schemas.openxmlformats.org/officeDocument/2006/math">
                    <m:r>
                      <a:rPr lang="zh-CN" altLang="en-US" sz="2400" i="1">
                        <a:latin typeface="Cambria Math" panose="02040503050406030204" pitchFamily="18" charset="0"/>
                      </a:rPr>
                      <m:t>每个</m:t>
                    </m:r>
                    <m:r>
                      <a:rPr lang="en-US" altLang="zh-CN" sz="2400" i="1" smtClean="0">
                        <a:latin typeface="Cambria Math" panose="02040503050406030204" pitchFamily="18" charset="0"/>
                      </a:rPr>
                      <m:t>𝑥</m:t>
                    </m:r>
                    <m:r>
                      <a:rPr lang="zh-CN" altLang="en-US" sz="2400" i="1">
                        <a:latin typeface="Cambria Math" panose="02040503050406030204" pitchFamily="18" charset="0"/>
                      </a:rPr>
                      <m:t>，</m:t>
                    </m:r>
                    <m:r>
                      <a:rPr lang="zh-CN" altLang="en-US" sz="2400" i="1" dirty="0">
                        <a:latin typeface="Cambria Math" panose="02040503050406030204" pitchFamily="18" charset="0"/>
                      </a:rPr>
                      <m:t>当</m:t>
                    </m:r>
                    <m:r>
                      <a:rPr lang="zh-CN" altLang="en-US" sz="2400" i="1" dirty="0" smtClean="0">
                        <a:latin typeface="Cambria Math" panose="02040503050406030204" pitchFamily="18" charset="0"/>
                      </a:rPr>
                      <m:t>𝑡</m:t>
                    </m:r>
                    <m:r>
                      <a:rPr lang="zh-CN" altLang="en-US" sz="240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zh-CN" altLang="en-US" sz="2400" i="1" dirty="0" smtClean="0">
                            <a:latin typeface="Cambria Math" panose="02040503050406030204" pitchFamily="18" charset="0"/>
                          </a:rPr>
                          <m:t>𝑤</m:t>
                        </m:r>
                      </m:e>
                      <m:sub>
                        <m:r>
                          <a:rPr lang="zh-CN" altLang="en-US" sz="2400" i="1" dirty="0" smtClean="0">
                            <a:latin typeface="Cambria Math" panose="02040503050406030204" pitchFamily="18" charset="0"/>
                          </a:rPr>
                          <m:t>𝑥</m:t>
                        </m:r>
                      </m:sub>
                    </m:sSub>
                  </m:oMath>
                </a14:m>
                <a:r>
                  <a:rPr lang="zh-CN" altLang="en-US" sz="2400" dirty="0"/>
                  <a:t>时，经过</a:t>
                </a:r>
                <a14:m>
                  <m:oMath xmlns:m="http://schemas.openxmlformats.org/officeDocument/2006/math">
                    <m:r>
                      <a:rPr lang="zh-CN" altLang="en-US" sz="2400" i="1" dirty="0" smtClean="0">
                        <a:latin typeface="Cambria Math" panose="02040503050406030204" pitchFamily="18" charset="0"/>
                      </a:rPr>
                      <m:t>𝑥</m:t>
                    </m:r>
                  </m:oMath>
                </a14:m>
                <a:r>
                  <a:rPr lang="zh-CN" altLang="en-US" sz="2400" dirty="0"/>
                  <a:t>的人的数量。</a:t>
                </a:r>
              </a:p>
              <a:p>
                <a14:m>
                  <m:oMath xmlns:m="http://schemas.openxmlformats.org/officeDocument/2006/math">
                    <m:r>
                      <a:rPr lang="zh-CN" altLang="en-US" sz="2400" i="1" dirty="0" smtClean="0">
                        <a:latin typeface="Cambria Math" panose="02040503050406030204" pitchFamily="18" charset="0"/>
                      </a:rPr>
                      <m:t>𝑛</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𝑚</m:t>
                    </m:r>
                    <m:r>
                      <a:rPr lang="zh-CN" altLang="en-US" sz="2400" i="1" dirty="0" smtClean="0">
                        <a:latin typeface="Cambria Math" panose="02040503050406030204" pitchFamily="18" charset="0"/>
                      </a:rPr>
                      <m:t>≤3∗</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10</m:t>
                        </m:r>
                      </m:e>
                      <m:sup>
                        <m:r>
                          <a:rPr lang="en-US" altLang="zh-CN" sz="2400" b="0" i="1" dirty="0" smtClean="0">
                            <a:latin typeface="Cambria Math" panose="02040503050406030204" pitchFamily="18" charset="0"/>
                          </a:rPr>
                          <m:t>5</m:t>
                        </m:r>
                      </m:sup>
                    </m:sSup>
                    <m:r>
                      <a:rPr lang="zh-CN" altLang="en-US" sz="2400" i="1" dirty="0" smtClean="0">
                        <a:latin typeface="Cambria Math" panose="02040503050406030204" pitchFamily="18" charset="0"/>
                      </a:rPr>
                      <m:t>.</m:t>
                    </m:r>
                  </m:oMath>
                </a14:m>
                <a:endParaRPr lang="zh-CN" altLang="en-US" sz="2400" dirty="0"/>
              </a:p>
            </p:txBody>
          </p:sp>
        </mc:Choice>
        <mc:Fallback xmlns="">
          <p:sp>
            <p:nvSpPr>
              <p:cNvPr id="26627" name="文本占位符 26626"/>
              <p:cNvSpPr>
                <a:spLocks noGrp="1" noRot="1" noChangeAspect="1" noMove="1" noResize="1" noEditPoints="1" noAdjustHandles="1" noChangeArrowheads="1" noChangeShapeType="1" noTextEdit="1"/>
              </p:cNvSpPr>
              <p:nvPr>
                <p:ph type="body" idx="1"/>
              </p:nvPr>
            </p:nvSpPr>
            <p:spPr>
              <a:blipFill>
                <a:blip r:embed="rId2"/>
                <a:stretch>
                  <a:fillRect l="-1442" t="-19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76CD31F-7123-46CA-840A-099D96922D6C}"/>
                  </a:ext>
                </a:extLst>
              </p:cNvPr>
              <p:cNvSpPr/>
              <p:nvPr/>
            </p:nvSpPr>
            <p:spPr>
              <a:xfrm>
                <a:off x="1024128" y="5940028"/>
                <a:ext cx="257955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𝑁𝑂𝐼𝑃</m:t>
                      </m:r>
                      <m:r>
                        <a:rPr lang="en-US" altLang="zh-CN" i="1" dirty="0" smtClean="0">
                          <a:latin typeface="Cambria Math" panose="02040503050406030204" pitchFamily="18" charset="0"/>
                        </a:rPr>
                        <m:t>2016</m:t>
                      </m:r>
                      <m:r>
                        <a:rPr lang="zh-CN" altLang="en-US" i="1" dirty="0">
                          <a:latin typeface="Cambria Math" panose="02040503050406030204" pitchFamily="18" charset="0"/>
                        </a:rPr>
                        <m:t>提高组</m:t>
                      </m:r>
                      <m:r>
                        <a:rPr lang="en-US" altLang="zh-CN" i="1" dirty="0">
                          <a:latin typeface="Cambria Math" panose="02040503050406030204" pitchFamily="18" charset="0"/>
                        </a:rPr>
                        <m:t>𝑑𝑎𝑦</m:t>
                      </m:r>
                      <m:r>
                        <a:rPr lang="en-US" altLang="zh-CN" i="1" dirty="0">
                          <a:latin typeface="Cambria Math" panose="02040503050406030204" pitchFamily="18" charset="0"/>
                        </a:rPr>
                        <m:t>2 </m:t>
                      </m:r>
                    </m:oMath>
                  </m:oMathPara>
                </a14:m>
                <a:endParaRPr lang="zh-CN" altLang="en-US" dirty="0"/>
              </a:p>
            </p:txBody>
          </p:sp>
        </mc:Choice>
        <mc:Fallback xmlns="">
          <p:sp>
            <p:nvSpPr>
              <p:cNvPr id="2" name="矩形 1">
                <a:extLst>
                  <a:ext uri="{FF2B5EF4-FFF2-40B4-BE49-F238E27FC236}">
                    <a16:creationId xmlns:a16="http://schemas.microsoft.com/office/drawing/2014/main" id="{576CD31F-7123-46CA-840A-099D96922D6C}"/>
                  </a:ext>
                </a:extLst>
              </p:cNvPr>
              <p:cNvSpPr>
                <a:spLocks noRot="1" noChangeAspect="1" noMove="1" noResize="1" noEditPoints="1" noAdjustHandles="1" noChangeArrowheads="1" noChangeShapeType="1" noTextEdit="1"/>
              </p:cNvSpPr>
              <p:nvPr/>
            </p:nvSpPr>
            <p:spPr>
              <a:xfrm>
                <a:off x="1024128" y="5940028"/>
                <a:ext cx="2579552" cy="369332"/>
              </a:xfrm>
              <a:prstGeom prst="rect">
                <a:avLst/>
              </a:prstGeom>
              <a:blipFill>
                <a:blip r:embed="rId3"/>
                <a:stretch>
                  <a:fillRect b="-13115"/>
                </a:stretch>
              </a:blipFill>
            </p:spPr>
            <p:txBody>
              <a:bodyPr/>
              <a:lstStyle/>
              <a:p>
                <a:r>
                  <a:rPr lang="zh-CN"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27649"/>
          <p:cNvSpPr>
            <a:spLocks noGrp="1"/>
          </p:cNvSpPr>
          <p:nvPr>
            <p:ph type="title"/>
          </p:nvPr>
        </p:nvSpPr>
        <p:spPr/>
        <p:txBody>
          <a:bodyPr anchor="ctr">
            <a:normAutofit/>
          </a:bodyPr>
          <a:lstStyle/>
          <a:p>
            <a:r>
              <a:rPr lang="zh-CN" altLang="en-US" sz="5400" dirty="0"/>
              <a:t>天天爱跑步</a:t>
            </a:r>
          </a:p>
        </p:txBody>
      </p:sp>
      <mc:AlternateContent xmlns:mc="http://schemas.openxmlformats.org/markup-compatibility/2006" xmlns:a14="http://schemas.microsoft.com/office/drawing/2010/main">
        <mc:Choice Requires="a14">
          <p:sp>
            <p:nvSpPr>
              <p:cNvPr id="27651" name="文本占位符 27650"/>
              <p:cNvSpPr>
                <a:spLocks noGrp="1"/>
              </p:cNvSpPr>
              <p:nvPr>
                <p:ph type="body" idx="1"/>
              </p:nvPr>
            </p:nvSpPr>
            <p:spPr>
              <a:xfrm>
                <a:off x="1024128" y="2286000"/>
                <a:ext cx="9720073" cy="4023360"/>
              </a:xfrm>
            </p:spPr>
            <p:txBody>
              <a:bodyPr>
                <a:normAutofit lnSpcReduction="10000"/>
              </a:bodyPr>
              <a:lstStyle/>
              <a:p>
                <a:pPr>
                  <a:lnSpc>
                    <a:spcPct val="80000"/>
                  </a:lnSpc>
                </a:pPr>
                <a:r>
                  <a:rPr lang="zh-CN" altLang="en-US" sz="2000" dirty="0"/>
                  <a:t>我们可以设一个人</a:t>
                </a:r>
                <a14:m>
                  <m:oMath xmlns:m="http://schemas.openxmlformats.org/officeDocument/2006/math">
                    <m:r>
                      <a:rPr lang="en-US" altLang="zh-CN" sz="2000" b="0" i="1" dirty="0" smtClean="0">
                        <a:latin typeface="Cambria Math" panose="02040503050406030204" pitchFamily="18" charset="0"/>
                      </a:rPr>
                      <m:t>𝑖</m:t>
                    </m:r>
                    <m:r>
                      <a:rPr lang="zh-CN" altLang="en-US" sz="2000" i="1" dirty="0">
                        <a:latin typeface="Cambria Math" panose="02040503050406030204" pitchFamily="18" charset="0"/>
                      </a:rPr>
                      <m:t>的</m:t>
                    </m:r>
                    <m:r>
                      <a:rPr lang="zh-CN" altLang="en-US" sz="2000" i="1" dirty="0" smtClean="0">
                        <a:latin typeface="Cambria Math" panose="02040503050406030204" pitchFamily="18" charset="0"/>
                      </a:rPr>
                      <m:t>路径</m:t>
                    </m:r>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𝑠</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r>
                      <a:rPr lang="zh-CN" altLang="en-US" sz="2000" i="1" dirty="0" smtClean="0">
                        <a:latin typeface="Cambria Math" panose="02040503050406030204" pitchFamily="18" charset="0"/>
                      </a:rPr>
                      <m:t>的</m:t>
                    </m:r>
                    <m:r>
                      <a:rPr lang="zh-CN" altLang="en-US" sz="2000" i="1" dirty="0" smtClean="0">
                        <a:latin typeface="Cambria Math" panose="02040503050406030204" pitchFamily="18" charset="0"/>
                      </a:rPr>
                      <m:t>𝑙𝑐𝑎</m:t>
                    </m:r>
                    <m:r>
                      <a:rPr lang="zh-CN" altLang="en-US" sz="2000" i="1" dirty="0" smtClean="0">
                        <a:latin typeface="Cambria Math" panose="02040503050406030204" pitchFamily="18" charset="0"/>
                      </a:rPr>
                      <m:t>为</m:t>
                    </m:r>
                    <m:r>
                      <a:rPr lang="zh-CN" altLang="en-US" sz="2000" i="1" dirty="0" smtClean="0">
                        <a:latin typeface="Cambria Math" panose="02040503050406030204" pitchFamily="18" charset="0"/>
                      </a:rPr>
                      <m:t>𝑋</m:t>
                    </m:r>
                    <m:r>
                      <a:rPr lang="zh-CN" altLang="en-US" sz="2000" i="1" dirty="0" smtClean="0">
                        <a:latin typeface="Cambria Math" panose="02040503050406030204" pitchFamily="18" charset="0"/>
                      </a:rPr>
                      <m:t>，路径的长度为</m:t>
                    </m:r>
                    <m:r>
                      <a:rPr lang="en-US" altLang="zh-CN" sz="2000" b="0" i="1" dirty="0" smtClean="0">
                        <a:latin typeface="Cambria Math" panose="02040503050406030204" pitchFamily="18" charset="0"/>
                      </a:rPr>
                      <m:t>𝑙𝑒</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oMath>
                </a14:m>
                <a:r>
                  <a:rPr lang="zh-CN" altLang="en-US" sz="2000" dirty="0"/>
                  <a:t>，那么一个人的路径可以拆成</a:t>
                </a:r>
                <a14:m>
                  <m:oMath xmlns:m="http://schemas.openxmlformats.org/officeDocument/2006/math">
                    <m:d>
                      <m:dPr>
                        <m:begChr m:val="{"/>
                        <m:endChr m:val="}"/>
                        <m:ctrlPr>
                          <a:rPr lang="en-US" altLang="zh-CN" sz="200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𝑠</m:t>
                            </m:r>
                          </m:e>
                          <m:sub>
                            <m:r>
                              <a:rPr lang="en-US" altLang="zh-CN" sz="2000" b="0" i="1" dirty="0" smtClean="0">
                                <a:latin typeface="Cambria Math" panose="02040503050406030204" pitchFamily="18" charset="0"/>
                              </a:rPr>
                              <m:t>𝑖</m:t>
                            </m:r>
                          </m:sub>
                        </m:sSub>
                        <m:r>
                          <a:rPr lang="zh-CN" altLang="en-US" sz="2000" i="1" dirty="0" smtClean="0">
                            <a:latin typeface="Cambria Math" panose="02040503050406030204" pitchFamily="18" charset="0"/>
                          </a:rPr>
                          <m:t>,</m:t>
                        </m:r>
                        <m:r>
                          <a:rPr lang="en-US" altLang="zh-CN" sz="2000" b="0" i="1" dirty="0" smtClean="0">
                            <a:latin typeface="Cambria Math" panose="02040503050406030204" pitchFamily="18" charset="0"/>
                          </a:rPr>
                          <m:t>𝑋</m:t>
                        </m:r>
                      </m:e>
                    </m:d>
                    <m:r>
                      <a:rPr lang="zh-CN" altLang="en-US" sz="2000" i="1" dirty="0" smtClean="0">
                        <a:latin typeface="Cambria Math" panose="02040503050406030204" pitchFamily="18" charset="0"/>
                      </a:rPr>
                      <m:t>和</m:t>
                    </m:r>
                    <m:r>
                      <a:rPr lang="en-US" altLang="zh-CN" sz="2000" b="0" i="1" dirty="0" smtClean="0">
                        <a:latin typeface="Cambria Math" panose="02040503050406030204" pitchFamily="18" charset="0"/>
                      </a:rPr>
                      <m:t>{</m:t>
                    </m:r>
                    <m:r>
                      <a:rPr lang="zh-CN" altLang="en-US" sz="2000" i="1" dirty="0" smtClean="0">
                        <a:latin typeface="Cambria Math" panose="02040503050406030204" pitchFamily="18" charset="0"/>
                      </a:rPr>
                      <m:t>𝑋</m:t>
                    </m:r>
                    <m:r>
                      <a:rPr lang="zh-CN" altLang="en-US"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oMath>
                </a14:m>
                <a:r>
                  <a:rPr lang="zh-CN" altLang="en-US" sz="2000" dirty="0"/>
                  <a:t>两部分。</a:t>
                </a:r>
                <a:endParaRPr lang="en-US" altLang="zh-CN" sz="2000" dirty="0"/>
              </a:p>
              <a:p>
                <a:pPr>
                  <a:lnSpc>
                    <a:spcPct val="80000"/>
                  </a:lnSpc>
                </a:pPr>
                <a:r>
                  <a:rPr lang="zh-CN" altLang="en-US" sz="2000" dirty="0"/>
                  <a:t>设点</a:t>
                </a:r>
                <a14:m>
                  <m:oMath xmlns:m="http://schemas.openxmlformats.org/officeDocument/2006/math">
                    <m:r>
                      <a:rPr lang="en-US" altLang="zh-CN" sz="2000" i="1" dirty="0" smtClean="0">
                        <a:latin typeface="Cambria Math" panose="02040503050406030204" pitchFamily="18" charset="0"/>
                      </a:rPr>
                      <m:t>𝑥</m:t>
                    </m:r>
                  </m:oMath>
                </a14:m>
                <a:r>
                  <a:rPr lang="zh-CN" altLang="en-US" sz="2000" dirty="0"/>
                  <a:t>所在树的深度为</a:t>
                </a:r>
                <a14:m>
                  <m:oMath xmlns:m="http://schemas.openxmlformats.org/officeDocument/2006/math">
                    <m:r>
                      <a:rPr lang="en-US" altLang="zh-CN" sz="2000" b="0" i="1" smtClean="0">
                        <a:latin typeface="Cambria Math" panose="02040503050406030204" pitchFamily="18" charset="0"/>
                      </a:rPr>
                      <m:t>𝑑𝑒𝑒𝑝</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dirty="0"/>
                  <a:t>（以</a:t>
                </a:r>
                <a:r>
                  <a:rPr lang="en-US" altLang="zh-CN" sz="2000" dirty="0"/>
                  <a:t>1</a:t>
                </a:r>
                <a:r>
                  <a:rPr lang="zh-CN" altLang="en-US" sz="2000" dirty="0"/>
                  <a:t>号点为根），对于一个在</a:t>
                </a:r>
                <a14:m>
                  <m:oMath xmlns:m="http://schemas.openxmlformats.org/officeDocument/2006/math">
                    <m:r>
                      <a:rPr lang="zh-CN" altLang="en-US"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𝑠</m:t>
                        </m:r>
                      </m:e>
                      <m:sub>
                        <m:r>
                          <a:rPr lang="en-US" altLang="zh-CN" sz="2000" b="0" i="1" dirty="0" smtClean="0">
                            <a:latin typeface="Cambria Math" panose="02040503050406030204" pitchFamily="18" charset="0"/>
                          </a:rPr>
                          <m:t>𝑖</m:t>
                        </m:r>
                      </m:sub>
                    </m:sSub>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𝑋</m:t>
                    </m:r>
                    <m:r>
                      <a:rPr lang="zh-CN" altLang="en-US" sz="2000" i="1" dirty="0" smtClean="0">
                        <a:latin typeface="Cambria Math" panose="02040503050406030204" pitchFamily="18" charset="0"/>
                      </a:rPr>
                      <m:t>]</m:t>
                    </m:r>
                  </m:oMath>
                </a14:m>
                <a:r>
                  <a:rPr lang="zh-CN" altLang="en-US" sz="2000" dirty="0"/>
                  <a:t>路径上的点</a:t>
                </a:r>
                <a14:m>
                  <m:oMath xmlns:m="http://schemas.openxmlformats.org/officeDocument/2006/math">
                    <m:r>
                      <a:rPr lang="zh-CN" altLang="en-US" sz="2000" i="1" dirty="0" smtClean="0">
                        <a:latin typeface="Cambria Math" panose="02040503050406030204" pitchFamily="18" charset="0"/>
                      </a:rPr>
                      <m:t>𝑗</m:t>
                    </m:r>
                  </m:oMath>
                </a14:m>
                <a:r>
                  <a:rPr lang="zh-CN" altLang="en-US" sz="2000" dirty="0"/>
                  <a:t>，若</a:t>
                </a:r>
                <a14:m>
                  <m:oMath xmlns:m="http://schemas.openxmlformats.org/officeDocument/2006/math">
                    <m:r>
                      <a:rPr lang="en-US" altLang="zh-CN" sz="2000" b="0" i="1" smtClean="0">
                        <a:latin typeface="Cambria Math" panose="02040503050406030204" pitchFamily="18" charset="0"/>
                      </a:rPr>
                      <m:t>𝑖</m:t>
                    </m:r>
                  </m:oMath>
                </a14:m>
                <a:r>
                  <a:rPr lang="zh-CN" altLang="en-US" sz="2000" dirty="0"/>
                  <a:t>对</a:t>
                </a:r>
                <a14:m>
                  <m:oMath xmlns:m="http://schemas.openxmlformats.org/officeDocument/2006/math">
                    <m:r>
                      <a:rPr lang="en-US" altLang="zh-CN" sz="2000" i="1" dirty="0" smtClean="0">
                        <a:latin typeface="Cambria Math" panose="02040503050406030204" pitchFamily="18" charset="0"/>
                      </a:rPr>
                      <m:t>𝑗</m:t>
                    </m:r>
                  </m:oMath>
                </a14:m>
                <a:r>
                  <a:rPr lang="zh-CN" altLang="en-US" sz="2000" dirty="0"/>
                  <a:t>有贡献，一定满足：</a:t>
                </a:r>
                <a:endParaRPr lang="en-US" altLang="zh-CN" sz="2000" dirty="0"/>
              </a:p>
              <a:p>
                <a:pPr marL="0" indent="0">
                  <a:lnSpc>
                    <a:spcPct val="80000"/>
                  </a:lnSpc>
                  <a:buNone/>
                </a:pPr>
                <a14:m>
                  <m:oMathPara xmlns:m="http://schemas.openxmlformats.org/officeDocument/2006/math">
                    <m:oMathParaPr>
                      <m:jc m:val="centerGroup"/>
                    </m:oMathParaPr>
                    <m:oMath xmlns:m="http://schemas.openxmlformats.org/officeDocument/2006/math">
                      <m:r>
                        <a:rPr lang="zh-CN" altLang="en-US" sz="2000" i="1" dirty="0" smtClean="0">
                          <a:latin typeface="Cambria Math" panose="02040503050406030204" pitchFamily="18" charset="0"/>
                        </a:rPr>
                        <m:t>𝑑𝑒𝑒𝑝</m:t>
                      </m:r>
                      <m:d>
                        <m:dPr>
                          <m:begChr m:val="["/>
                          <m:endChr m:val="]"/>
                          <m:ctrlPr>
                            <a:rPr lang="zh-CN" altLang="en-US" sz="200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𝑠</m:t>
                              </m:r>
                            </m:e>
                            <m:sub>
                              <m:r>
                                <a:rPr lang="en-US" altLang="zh-CN" sz="2000" b="0" i="1" dirty="0" smtClean="0">
                                  <a:latin typeface="Cambria Math" panose="02040503050406030204" pitchFamily="18" charset="0"/>
                                </a:rPr>
                                <m:t>𝑖</m:t>
                              </m:r>
                            </m:sub>
                          </m:sSub>
                        </m:e>
                      </m:d>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𝑑𝑒𝑒𝑝</m:t>
                      </m:r>
                      <m:d>
                        <m:dPr>
                          <m:begChr m:val="["/>
                          <m:endChr m:val="]"/>
                          <m:ctrlPr>
                            <a:rPr lang="zh-CN" altLang="en-US" sz="2000" i="1" dirty="0" smtClean="0">
                              <a:latin typeface="Cambria Math" panose="02040503050406030204" pitchFamily="18" charset="0"/>
                            </a:rPr>
                          </m:ctrlPr>
                        </m:dPr>
                        <m:e>
                          <m:r>
                            <a:rPr lang="zh-CN" altLang="en-US" sz="2000" i="1" dirty="0" smtClean="0">
                              <a:latin typeface="Cambria Math" panose="02040503050406030204" pitchFamily="18" charset="0"/>
                            </a:rPr>
                            <m:t>𝑗</m:t>
                          </m:r>
                        </m:e>
                      </m:d>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𝑤</m:t>
                      </m:r>
                      <m:d>
                        <m:dPr>
                          <m:begChr m:val="["/>
                          <m:endChr m:val="]"/>
                          <m:ctrlPr>
                            <a:rPr lang="zh-CN" altLang="en-US" sz="2000" i="1" dirty="0" smtClean="0">
                              <a:latin typeface="Cambria Math" panose="02040503050406030204" pitchFamily="18" charset="0"/>
                            </a:rPr>
                          </m:ctrlPr>
                        </m:dPr>
                        <m:e>
                          <m:r>
                            <a:rPr lang="zh-CN" altLang="en-US" sz="2000" i="1" dirty="0" smtClean="0">
                              <a:latin typeface="Cambria Math" panose="02040503050406030204" pitchFamily="18" charset="0"/>
                            </a:rPr>
                            <m:t>𝑗</m:t>
                          </m:r>
                        </m:e>
                      </m:d>
                    </m:oMath>
                  </m:oMathPara>
                </a14:m>
                <a:endParaRPr lang="en-US" altLang="zh-CN" sz="2000" dirty="0"/>
              </a:p>
              <a:p>
                <a:pPr>
                  <a:lnSpc>
                    <a:spcPct val="80000"/>
                  </a:lnSpc>
                </a:pPr>
                <a:r>
                  <a:rPr lang="zh-CN" altLang="en-US" sz="2000" dirty="0"/>
                  <a:t>移一下项就变成</a:t>
                </a:r>
                <a:endParaRPr lang="en-US" altLang="zh-CN" sz="2000" i="1" dirty="0">
                  <a:latin typeface="Cambria Math" panose="02040503050406030204" pitchFamily="18" charset="0"/>
                </a:endParaRPr>
              </a:p>
              <a:p>
                <a:pPr marL="0" indent="0">
                  <a:lnSpc>
                    <a:spcPct val="80000"/>
                  </a:lnSpc>
                  <a:buNone/>
                </a:pPr>
                <a14:m>
                  <m:oMathPara xmlns:m="http://schemas.openxmlformats.org/officeDocument/2006/math">
                    <m:oMathParaPr>
                      <m:jc m:val="centerGroup"/>
                    </m:oMathParaPr>
                    <m:oMath xmlns:m="http://schemas.openxmlformats.org/officeDocument/2006/math">
                      <m:r>
                        <a:rPr lang="zh-CN" altLang="en-US" sz="2000" i="1" dirty="0" smtClean="0">
                          <a:latin typeface="Cambria Math" panose="02040503050406030204" pitchFamily="18" charset="0"/>
                        </a:rPr>
                        <m:t>𝑑𝑒𝑒𝑝</m:t>
                      </m:r>
                      <m:d>
                        <m:dPr>
                          <m:begChr m:val="["/>
                          <m:endChr m:val="]"/>
                          <m:ctrlPr>
                            <a:rPr lang="zh-CN" altLang="en-US" sz="200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𝑠</m:t>
                              </m:r>
                            </m:e>
                            <m:sub>
                              <m:r>
                                <a:rPr lang="en-US" altLang="zh-CN" sz="2000" b="0" i="1" dirty="0" smtClean="0">
                                  <a:latin typeface="Cambria Math" panose="02040503050406030204" pitchFamily="18" charset="0"/>
                                </a:rPr>
                                <m:t>𝑖</m:t>
                              </m:r>
                            </m:sub>
                          </m:sSub>
                        </m:e>
                      </m:d>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𝑤</m:t>
                      </m:r>
                      <m:d>
                        <m:dPr>
                          <m:begChr m:val="["/>
                          <m:endChr m:val="]"/>
                          <m:ctrlPr>
                            <a:rPr lang="zh-CN" altLang="en-US" sz="2000" i="1" dirty="0" smtClean="0">
                              <a:latin typeface="Cambria Math" panose="02040503050406030204" pitchFamily="18" charset="0"/>
                            </a:rPr>
                          </m:ctrlPr>
                        </m:dPr>
                        <m:e>
                          <m:r>
                            <a:rPr lang="zh-CN" altLang="en-US" sz="2000" i="1" dirty="0" smtClean="0">
                              <a:latin typeface="Cambria Math" panose="02040503050406030204" pitchFamily="18" charset="0"/>
                            </a:rPr>
                            <m:t>𝑗</m:t>
                          </m:r>
                        </m:e>
                      </m:d>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𝑑𝑒𝑒𝑝</m:t>
                      </m:r>
                      <m:d>
                        <m:dPr>
                          <m:begChr m:val="["/>
                          <m:endChr m:val="]"/>
                          <m:ctrlPr>
                            <a:rPr lang="zh-CN" altLang="en-US" sz="2000" i="1" dirty="0" smtClean="0">
                              <a:latin typeface="Cambria Math" panose="02040503050406030204" pitchFamily="18" charset="0"/>
                            </a:rPr>
                          </m:ctrlPr>
                        </m:dPr>
                        <m:e>
                          <m:r>
                            <a:rPr lang="zh-CN" altLang="en-US" sz="2000" i="1" dirty="0" smtClean="0">
                              <a:latin typeface="Cambria Math" panose="02040503050406030204" pitchFamily="18" charset="0"/>
                            </a:rPr>
                            <m:t>𝑗</m:t>
                          </m:r>
                        </m:e>
                      </m:d>
                    </m:oMath>
                  </m:oMathPara>
                </a14:m>
                <a:endParaRPr lang="en-US" altLang="zh-CN" sz="2000" dirty="0"/>
              </a:p>
              <a:p>
                <a:pPr>
                  <a:lnSpc>
                    <a:spcPct val="80000"/>
                  </a:lnSpc>
                </a:pPr>
                <a:r>
                  <a:rPr lang="zh-CN" altLang="en-US" sz="2000" dirty="0"/>
                  <a:t>这样右边就变成只与</a:t>
                </a:r>
                <a14:m>
                  <m:oMath xmlns:m="http://schemas.openxmlformats.org/officeDocument/2006/math">
                    <m:r>
                      <a:rPr lang="zh-CN" altLang="en-US" sz="2000" i="1" dirty="0" smtClean="0">
                        <a:latin typeface="Cambria Math" panose="02040503050406030204" pitchFamily="18" charset="0"/>
                      </a:rPr>
                      <m:t>𝑗</m:t>
                    </m:r>
                  </m:oMath>
                </a14:m>
                <a:r>
                  <a:rPr lang="zh-CN" altLang="en-US" sz="2000" dirty="0"/>
                  <a:t>有关，左边只与</a:t>
                </a:r>
                <a14:m>
                  <m:oMath xmlns:m="http://schemas.openxmlformats.org/officeDocument/2006/math">
                    <m:r>
                      <a:rPr lang="zh-CN" altLang="en-US" sz="2000" i="1" dirty="0" smtClean="0">
                        <a:latin typeface="Cambria Math" panose="02040503050406030204" pitchFamily="18" charset="0"/>
                      </a:rPr>
                      <m:t>𝑠</m:t>
                    </m:r>
                  </m:oMath>
                </a14:m>
                <a:r>
                  <a:rPr lang="zh-CN" altLang="en-US" sz="2000" dirty="0"/>
                  <a:t>有关。</a:t>
                </a:r>
              </a:p>
              <a:p>
                <a:pPr>
                  <a:lnSpc>
                    <a:spcPct val="80000"/>
                  </a:lnSpc>
                </a:pPr>
                <a:r>
                  <a:rPr lang="zh-CN" altLang="en-US" sz="2000" dirty="0"/>
                  <a:t>对于一个在</a:t>
                </a:r>
                <a14:m>
                  <m:oMath xmlns:m="http://schemas.openxmlformats.org/officeDocument/2006/math">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𝑋</m:t>
                    </m:r>
                    <m:r>
                      <a:rPr lang="zh-CN" altLang="en-US"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𝑖</m:t>
                        </m:r>
                      </m:sub>
                    </m:sSub>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路径上的点</m:t>
                    </m:r>
                    <m:r>
                      <a:rPr lang="zh-CN" altLang="en-US" sz="2000" i="1" dirty="0" smtClean="0">
                        <a:latin typeface="Cambria Math" panose="02040503050406030204" pitchFamily="18" charset="0"/>
                      </a:rPr>
                      <m:t>𝑗</m:t>
                    </m:r>
                  </m:oMath>
                </a14:m>
                <a:r>
                  <a:rPr lang="zh-CN" altLang="en-US" sz="2000" dirty="0"/>
                  <a:t>，假如有贡献一定满足</a:t>
                </a:r>
                <a:endParaRPr lang="en-US" altLang="zh-CN" sz="2000" dirty="0"/>
              </a:p>
              <a:p>
                <a:pPr marL="0" indent="0">
                  <a:lnSpc>
                    <a:spcPct val="80000"/>
                  </a:lnSpc>
                  <a:buNone/>
                </a:pPr>
                <a14:m>
                  <m:oMathPara xmlns:m="http://schemas.openxmlformats.org/officeDocument/2006/math">
                    <m:oMathParaPr>
                      <m:jc m:val="centerGroup"/>
                    </m:oMathParaPr>
                    <m:oMath xmlns:m="http://schemas.openxmlformats.org/officeDocument/2006/math">
                      <m:r>
                        <a:rPr lang="zh-CN" altLang="en-US" sz="2000" i="1" dirty="0" smtClean="0">
                          <a:latin typeface="Cambria Math" panose="02040503050406030204" pitchFamily="18" charset="0"/>
                        </a:rPr>
                        <m:t>𝑑𝑒𝑒𝑝</m:t>
                      </m:r>
                      <m:d>
                        <m:dPr>
                          <m:begChr m:val="["/>
                          <m:endChr m:val="]"/>
                          <m:ctrlPr>
                            <a:rPr lang="zh-CN" altLang="en-US" sz="2000" i="1" dirty="0" smtClean="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𝑖</m:t>
                              </m:r>
                            </m:sub>
                          </m:sSub>
                        </m:e>
                      </m:d>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𝑑𝑒𝑒𝑝</m:t>
                      </m:r>
                      <m:d>
                        <m:dPr>
                          <m:begChr m:val="["/>
                          <m:endChr m:val="]"/>
                          <m:ctrlPr>
                            <a:rPr lang="zh-CN" altLang="en-US" sz="2000" i="1" dirty="0" smtClean="0">
                              <a:latin typeface="Cambria Math" panose="02040503050406030204" pitchFamily="18" charset="0"/>
                            </a:rPr>
                          </m:ctrlPr>
                        </m:dPr>
                        <m:e>
                          <m:r>
                            <a:rPr lang="zh-CN" altLang="en-US" sz="2000" i="1" dirty="0" smtClean="0">
                              <a:latin typeface="Cambria Math" panose="02040503050406030204" pitchFamily="18" charset="0"/>
                            </a:rPr>
                            <m:t>𝑗</m:t>
                          </m:r>
                        </m:e>
                      </m:d>
                      <m:r>
                        <a:rPr lang="zh-CN" altLang="en-US" sz="2000" i="1" dirty="0" smtClean="0">
                          <a:latin typeface="Cambria Math" panose="02040503050406030204" pitchFamily="18" charset="0"/>
                        </a:rPr>
                        <m:t>=</m:t>
                      </m:r>
                      <m:r>
                        <a:rPr lang="en-US" altLang="zh-CN" sz="2000" b="0" i="1" dirty="0" smtClean="0">
                          <a:latin typeface="Cambria Math" panose="02040503050406030204" pitchFamily="18" charset="0"/>
                        </a:rPr>
                        <m:t>𝑙𝑒</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𝑤</m:t>
                      </m:r>
                      <m:d>
                        <m:dPr>
                          <m:begChr m:val="["/>
                          <m:endChr m:val="]"/>
                          <m:ctrlPr>
                            <a:rPr lang="zh-CN" altLang="en-US" sz="2000" i="1" dirty="0" smtClean="0">
                              <a:latin typeface="Cambria Math" panose="02040503050406030204" pitchFamily="18" charset="0"/>
                            </a:rPr>
                          </m:ctrlPr>
                        </m:dPr>
                        <m:e>
                          <m:r>
                            <a:rPr lang="zh-CN" altLang="en-US" sz="2000" i="1" dirty="0" smtClean="0">
                              <a:latin typeface="Cambria Math" panose="02040503050406030204" pitchFamily="18" charset="0"/>
                            </a:rPr>
                            <m:t>𝑗</m:t>
                          </m:r>
                        </m:e>
                      </m:d>
                    </m:oMath>
                  </m:oMathPara>
                </a14:m>
                <a:endParaRPr lang="en-US" altLang="zh-CN" sz="2000" i="1" dirty="0">
                  <a:latin typeface="Cambria Math" panose="02040503050406030204" pitchFamily="18" charset="0"/>
                </a:endParaRPr>
              </a:p>
              <a:p>
                <a:pPr>
                  <a:lnSpc>
                    <a:spcPct val="80000"/>
                  </a:lnSpc>
                </a:pPr>
                <a14:m>
                  <m:oMath xmlns:m="http://schemas.openxmlformats.org/officeDocument/2006/math">
                    <m:r>
                      <a:rPr lang="zh-CN" altLang="en-US" sz="2000" i="1" dirty="0">
                        <a:latin typeface="Cambria Math" panose="02040503050406030204" pitchFamily="18" charset="0"/>
                      </a:rPr>
                      <m:t>即</m:t>
                    </m:r>
                  </m:oMath>
                </a14:m>
                <a:endParaRPr lang="en-US" altLang="zh-CN" sz="2000" i="1" dirty="0">
                  <a:latin typeface="Cambria Math" panose="02040503050406030204" pitchFamily="18" charset="0"/>
                </a:endParaRPr>
              </a:p>
              <a:p>
                <a:pPr marL="0" indent="0">
                  <a:lnSpc>
                    <a:spcPct val="80000"/>
                  </a:lnSpc>
                  <a:buNone/>
                </a:pPr>
                <a14:m>
                  <m:oMathPara xmlns:m="http://schemas.openxmlformats.org/officeDocument/2006/math">
                    <m:oMathParaPr>
                      <m:jc m:val="centerGroup"/>
                    </m:oMathParaPr>
                    <m:oMath xmlns:m="http://schemas.openxmlformats.org/officeDocument/2006/math">
                      <m:r>
                        <a:rPr lang="zh-CN" altLang="en-US" sz="2000" i="1" dirty="0" smtClean="0">
                          <a:latin typeface="Cambria Math" panose="02040503050406030204" pitchFamily="18" charset="0"/>
                        </a:rPr>
                        <m:t>𝑑𝑒𝑒𝑝</m:t>
                      </m:r>
                      <m:r>
                        <a:rPr lang="zh-CN" altLang="en-US" sz="200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𝑡</m:t>
                          </m:r>
                        </m:e>
                        <m:sub>
                          <m:r>
                            <a:rPr lang="en-US" altLang="zh-CN" sz="2000" b="0" i="1" dirty="0" smtClean="0">
                              <a:latin typeface="Cambria Math" panose="02040503050406030204" pitchFamily="18" charset="0"/>
                            </a:rPr>
                            <m:t>𝑖</m:t>
                          </m:r>
                        </m:sub>
                      </m:sSub>
                      <m:r>
                        <a:rPr lang="zh-CN" altLang="en-US" sz="2000" i="1" dirty="0" smtClean="0">
                          <a:latin typeface="Cambria Math" panose="02040503050406030204" pitchFamily="18" charset="0"/>
                        </a:rPr>
                        <m:t>]−</m:t>
                      </m:r>
                      <m:r>
                        <a:rPr lang="en-US" altLang="zh-CN" sz="2000" b="0" i="1" dirty="0" smtClean="0">
                          <a:latin typeface="Cambria Math" panose="02040503050406030204" pitchFamily="18" charset="0"/>
                        </a:rPr>
                        <m:t>𝑙𝑒</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𝑛</m:t>
                          </m:r>
                        </m:e>
                        <m:sub>
                          <m:r>
                            <a:rPr lang="en-US" altLang="zh-CN" sz="2000" b="0" i="1" dirty="0" smtClean="0">
                              <a:latin typeface="Cambria Math" panose="02040503050406030204" pitchFamily="18" charset="0"/>
                            </a:rPr>
                            <m:t>𝑖</m:t>
                          </m:r>
                        </m:sub>
                      </m:sSub>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𝑑𝑒𝑒𝑝</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𝑗</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𝑤</m:t>
                      </m:r>
                      <m:r>
                        <a:rPr lang="zh-CN" altLang="en-US" sz="2000" i="1" dirty="0" smtClean="0">
                          <a:latin typeface="Cambria Math" panose="02040503050406030204" pitchFamily="18" charset="0"/>
                        </a:rPr>
                        <m:t>[</m:t>
                      </m:r>
                      <m:r>
                        <a:rPr lang="zh-CN" altLang="en-US" sz="2000" i="1" dirty="0" smtClean="0">
                          <a:latin typeface="Cambria Math" panose="02040503050406030204" pitchFamily="18" charset="0"/>
                        </a:rPr>
                        <m:t>𝑗</m:t>
                      </m:r>
                      <m:r>
                        <a:rPr lang="zh-CN" altLang="en-US" sz="2000" i="1" dirty="0" smtClean="0">
                          <a:latin typeface="Cambria Math" panose="02040503050406030204" pitchFamily="18" charset="0"/>
                        </a:rPr>
                        <m:t>]</m:t>
                      </m:r>
                    </m:oMath>
                  </m:oMathPara>
                </a14:m>
                <a:endParaRPr lang="zh-CN" altLang="en-US" sz="2000" dirty="0"/>
              </a:p>
            </p:txBody>
          </p:sp>
        </mc:Choice>
        <mc:Fallback xmlns="">
          <p:sp>
            <p:nvSpPr>
              <p:cNvPr id="27651" name="文本占位符 27650"/>
              <p:cNvSpPr>
                <a:spLocks noGrp="1" noRot="1" noChangeAspect="1" noMove="1" noResize="1" noEditPoints="1" noAdjustHandles="1" noChangeArrowheads="1" noChangeShapeType="1" noTextEdit="1"/>
              </p:cNvSpPr>
              <p:nvPr>
                <p:ph type="body" idx="1"/>
              </p:nvPr>
            </p:nvSpPr>
            <p:spPr>
              <a:xfrm>
                <a:off x="1024128" y="2286000"/>
                <a:ext cx="9720073" cy="4023360"/>
              </a:xfrm>
              <a:blipFill>
                <a:blip r:embed="rId2"/>
                <a:stretch>
                  <a:fillRect l="-188" t="-2576" r="-75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animEffect transition="in" filter="fade">
                                      <p:cBhvr>
                                        <p:cTn id="7" dur="500"/>
                                        <p:tgtEl>
                                          <p:spTgt spid="2765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651">
                                            <p:txEl>
                                              <p:pRg st="3" end="3"/>
                                            </p:txEl>
                                          </p:spTgt>
                                        </p:tgtEl>
                                        <p:attrNameLst>
                                          <p:attrName>style.visibility</p:attrName>
                                        </p:attrNameLst>
                                      </p:cBhvr>
                                      <p:to>
                                        <p:strVal val="visible"/>
                                      </p:to>
                                    </p:set>
                                    <p:animEffect transition="in" filter="fade">
                                      <p:cBhvr>
                                        <p:cTn id="10" dur="500"/>
                                        <p:tgtEl>
                                          <p:spTgt spid="27651">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7651">
                                            <p:txEl>
                                              <p:pRg st="4" end="4"/>
                                            </p:txEl>
                                          </p:spTgt>
                                        </p:tgtEl>
                                        <p:attrNameLst>
                                          <p:attrName>style.visibility</p:attrName>
                                        </p:attrNameLst>
                                      </p:cBhvr>
                                      <p:to>
                                        <p:strVal val="visible"/>
                                      </p:to>
                                    </p:set>
                                    <p:animEffect transition="in" filter="fade">
                                      <p:cBhvr>
                                        <p:cTn id="13" dur="500"/>
                                        <p:tgtEl>
                                          <p:spTgt spid="27651">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7651">
                                            <p:txEl>
                                              <p:pRg st="5" end="5"/>
                                            </p:txEl>
                                          </p:spTgt>
                                        </p:tgtEl>
                                        <p:attrNameLst>
                                          <p:attrName>style.visibility</p:attrName>
                                        </p:attrNameLst>
                                      </p:cBhvr>
                                      <p:to>
                                        <p:strVal val="visible"/>
                                      </p:to>
                                    </p:set>
                                    <p:animEffect transition="in" filter="fade">
                                      <p:cBhvr>
                                        <p:cTn id="16" dur="500"/>
                                        <p:tgtEl>
                                          <p:spTgt spid="27651">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651">
                                            <p:txEl>
                                              <p:pRg st="6" end="6"/>
                                            </p:txEl>
                                          </p:spTgt>
                                        </p:tgtEl>
                                        <p:attrNameLst>
                                          <p:attrName>style.visibility</p:attrName>
                                        </p:attrNameLst>
                                      </p:cBhvr>
                                      <p:to>
                                        <p:strVal val="visible"/>
                                      </p:to>
                                    </p:set>
                                    <p:animEffect transition="in" filter="fade">
                                      <p:cBhvr>
                                        <p:cTn id="21" dur="500"/>
                                        <p:tgtEl>
                                          <p:spTgt spid="2765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7651">
                                            <p:txEl>
                                              <p:pRg st="7" end="7"/>
                                            </p:txEl>
                                          </p:spTgt>
                                        </p:tgtEl>
                                        <p:attrNameLst>
                                          <p:attrName>style.visibility</p:attrName>
                                        </p:attrNameLst>
                                      </p:cBhvr>
                                      <p:to>
                                        <p:strVal val="visible"/>
                                      </p:to>
                                    </p:set>
                                    <p:animEffect transition="in" filter="fade">
                                      <p:cBhvr>
                                        <p:cTn id="24" dur="500"/>
                                        <p:tgtEl>
                                          <p:spTgt spid="2765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7651">
                                            <p:txEl>
                                              <p:pRg st="8" end="8"/>
                                            </p:txEl>
                                          </p:spTgt>
                                        </p:tgtEl>
                                        <p:attrNameLst>
                                          <p:attrName>style.visibility</p:attrName>
                                        </p:attrNameLst>
                                      </p:cBhvr>
                                      <p:to>
                                        <p:strVal val="visible"/>
                                      </p:to>
                                    </p:set>
                                    <p:animEffect transition="in" filter="fade">
                                      <p:cBhvr>
                                        <p:cTn id="27" dur="500"/>
                                        <p:tgtEl>
                                          <p:spTgt spid="27651">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7651">
                                            <p:txEl>
                                              <p:pRg st="9" end="9"/>
                                            </p:txEl>
                                          </p:spTgt>
                                        </p:tgtEl>
                                        <p:attrNameLst>
                                          <p:attrName>style.visibility</p:attrName>
                                        </p:attrNameLst>
                                      </p:cBhvr>
                                      <p:to>
                                        <p:strVal val="visible"/>
                                      </p:to>
                                    </p:set>
                                    <p:animEffect transition="in" filter="fade">
                                      <p:cBhvr>
                                        <p:cTn id="30" dur="500"/>
                                        <p:tgtEl>
                                          <p:spTgt spid="2765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1BED-E105-46DD-A3DA-07030E6BEBC0}"/>
              </a:ext>
            </a:extLst>
          </p:cNvPr>
          <p:cNvSpPr>
            <a:spLocks noGrp="1"/>
          </p:cNvSpPr>
          <p:nvPr>
            <p:ph type="title"/>
          </p:nvPr>
        </p:nvSpPr>
        <p:spPr/>
        <p:txBody>
          <a:bodyPr/>
          <a:lstStyle/>
          <a:p>
            <a:r>
              <a:rPr lang="zh-CN" altLang="en-US" dirty="0"/>
              <a:t>思考一个暴力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4C6B85-1613-497B-9CF0-DD722B476DFB}"/>
                  </a:ext>
                </a:extLst>
              </p:cNvPr>
              <p:cNvSpPr>
                <a:spLocks noGrp="1"/>
              </p:cNvSpPr>
              <p:nvPr>
                <p:ph idx="1"/>
              </p:nvPr>
            </p:nvSpPr>
            <p:spPr/>
            <p:txBody>
              <a:bodyPr>
                <a:normAutofit/>
              </a:bodyPr>
              <a:lstStyle/>
              <a:p>
                <a:r>
                  <a:rPr lang="zh-CN" altLang="en-US" sz="1800" dirty="0"/>
                  <a:t>把人路径拆成两条后该怎么做呢？我们分开考虑这两条，先考虑</a:t>
                </a:r>
                <a14:m>
                  <m:oMath xmlns:m="http://schemas.openxmlformats.org/officeDocument/2006/math">
                    <m:r>
                      <a:rPr lang="zh-CN" altLang="en-US" sz="1800" i="1" dirty="0">
                        <a:latin typeface="Cambria Math" panose="02040503050406030204" pitchFamily="18" charset="0"/>
                      </a:rPr>
                      <m:t>𝑑𝑒𝑒𝑝</m:t>
                    </m:r>
                    <m:r>
                      <a:rPr lang="zh-CN" altLang="en-US"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𝑡</m:t>
                        </m:r>
                      </m:e>
                      <m:sub>
                        <m:r>
                          <a:rPr lang="en-US" altLang="zh-CN" sz="1800" i="1" dirty="0">
                            <a:latin typeface="Cambria Math" panose="02040503050406030204" pitchFamily="18" charset="0"/>
                          </a:rPr>
                          <m:t>𝑖</m:t>
                        </m:r>
                      </m:sub>
                    </m:sSub>
                    <m:r>
                      <a:rPr lang="zh-CN" altLang="en-US" sz="1800" i="1" dirty="0">
                        <a:latin typeface="Cambria Math" panose="02040503050406030204" pitchFamily="18" charset="0"/>
                      </a:rPr>
                      <m:t>]−</m:t>
                    </m:r>
                    <m:r>
                      <a:rPr lang="en-US" altLang="zh-CN" sz="1800" i="1" dirty="0">
                        <a:latin typeface="Cambria Math" panose="02040503050406030204" pitchFamily="18" charset="0"/>
                      </a:rPr>
                      <m:t>𝑙𝑒</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𝑛</m:t>
                        </m:r>
                      </m:e>
                      <m:sub>
                        <m:r>
                          <a:rPr lang="en-US" altLang="zh-CN" sz="1800" i="1" dirty="0">
                            <a:latin typeface="Cambria Math" panose="02040503050406030204" pitchFamily="18" charset="0"/>
                          </a:rPr>
                          <m:t>𝑖</m:t>
                        </m:r>
                      </m:sub>
                    </m:sSub>
                    <m:r>
                      <a:rPr lang="zh-CN" altLang="en-US" sz="1800" i="1" dirty="0">
                        <a:latin typeface="Cambria Math" panose="02040503050406030204" pitchFamily="18" charset="0"/>
                      </a:rPr>
                      <m:t>=</m:t>
                    </m:r>
                    <m:r>
                      <a:rPr lang="zh-CN" altLang="en-US" sz="1800" i="1" dirty="0">
                        <a:latin typeface="Cambria Math" panose="02040503050406030204" pitchFamily="18" charset="0"/>
                      </a:rPr>
                      <m:t>𝑑𝑒𝑒𝑝</m:t>
                    </m:r>
                    <m:r>
                      <a:rPr lang="zh-CN" altLang="en-US" sz="1800" i="1" dirty="0">
                        <a:latin typeface="Cambria Math" panose="02040503050406030204" pitchFamily="18" charset="0"/>
                      </a:rPr>
                      <m:t>[</m:t>
                    </m:r>
                    <m:r>
                      <a:rPr lang="zh-CN" altLang="en-US" sz="1800" i="1" dirty="0">
                        <a:latin typeface="Cambria Math" panose="02040503050406030204" pitchFamily="18" charset="0"/>
                      </a:rPr>
                      <m:t>𝑗</m:t>
                    </m:r>
                    <m:r>
                      <a:rPr lang="zh-CN" altLang="en-US" sz="1800" i="1" dirty="0">
                        <a:latin typeface="Cambria Math" panose="02040503050406030204" pitchFamily="18" charset="0"/>
                      </a:rPr>
                      <m:t>]−</m:t>
                    </m:r>
                    <m:r>
                      <a:rPr lang="zh-CN" altLang="en-US" sz="1800" i="1" dirty="0" smtClean="0">
                        <a:latin typeface="Cambria Math" panose="02040503050406030204" pitchFamily="18" charset="0"/>
                      </a:rPr>
                      <m:t>𝑤</m:t>
                    </m:r>
                    <m:r>
                      <a:rPr lang="zh-CN" altLang="en-US" sz="1800" i="1" dirty="0" smtClean="0">
                        <a:latin typeface="Cambria Math" panose="02040503050406030204" pitchFamily="18" charset="0"/>
                      </a:rPr>
                      <m:t>[</m:t>
                    </m:r>
                    <m:r>
                      <a:rPr lang="zh-CN" altLang="en-US" sz="1800" i="1" dirty="0" smtClean="0">
                        <a:latin typeface="Cambria Math" panose="02040503050406030204" pitchFamily="18" charset="0"/>
                      </a:rPr>
                      <m:t>𝑗</m:t>
                    </m:r>
                    <m:r>
                      <a:rPr lang="zh-CN" altLang="en-US" sz="1800" i="1" dirty="0" smtClean="0">
                        <a:latin typeface="Cambria Math" panose="02040503050406030204" pitchFamily="18" charset="0"/>
                      </a:rPr>
                      <m:t>]</m:t>
                    </m:r>
                  </m:oMath>
                </a14:m>
                <a:r>
                  <a:rPr lang="zh-CN" altLang="en-US" sz="1800" dirty="0"/>
                  <a:t>对答案的贡献怎么算，然后</a:t>
                </a:r>
                <a14:m>
                  <m:oMath xmlns:m="http://schemas.openxmlformats.org/officeDocument/2006/math">
                    <m:r>
                      <a:rPr lang="zh-CN" altLang="en-US" sz="1800" i="1" dirty="0">
                        <a:latin typeface="Cambria Math" panose="02040503050406030204" pitchFamily="18" charset="0"/>
                      </a:rPr>
                      <m:t>𝑑𝑒𝑒𝑝</m:t>
                    </m:r>
                    <m:d>
                      <m:dPr>
                        <m:begChr m:val="["/>
                        <m:endChr m:val="]"/>
                        <m:ctrlPr>
                          <a:rPr lang="zh-CN" altLang="en-US"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𝑠</m:t>
                            </m:r>
                          </m:e>
                          <m:sub>
                            <m:r>
                              <a:rPr lang="en-US" altLang="zh-CN" sz="1800" i="1" dirty="0">
                                <a:latin typeface="Cambria Math" panose="02040503050406030204" pitchFamily="18" charset="0"/>
                              </a:rPr>
                              <m:t>𝑖</m:t>
                            </m:r>
                          </m:sub>
                        </m:sSub>
                      </m:e>
                    </m:d>
                    <m:r>
                      <a:rPr lang="zh-CN" altLang="en-US" sz="1800" i="1" dirty="0">
                        <a:latin typeface="Cambria Math" panose="02040503050406030204" pitchFamily="18" charset="0"/>
                      </a:rPr>
                      <m:t>=</m:t>
                    </m:r>
                    <m:r>
                      <a:rPr lang="zh-CN" altLang="en-US" sz="1800" i="1" dirty="0">
                        <a:latin typeface="Cambria Math" panose="02040503050406030204" pitchFamily="18" charset="0"/>
                      </a:rPr>
                      <m:t>𝑤</m:t>
                    </m:r>
                    <m:d>
                      <m:dPr>
                        <m:begChr m:val="["/>
                        <m:endChr m:val="]"/>
                        <m:ctrlPr>
                          <a:rPr lang="zh-CN" altLang="en-US" sz="1800" i="1" dirty="0">
                            <a:latin typeface="Cambria Math" panose="02040503050406030204" pitchFamily="18" charset="0"/>
                          </a:rPr>
                        </m:ctrlPr>
                      </m:dPr>
                      <m:e>
                        <m:r>
                          <a:rPr lang="zh-CN" altLang="en-US" sz="1800" i="1" dirty="0">
                            <a:latin typeface="Cambria Math" panose="02040503050406030204" pitchFamily="18" charset="0"/>
                          </a:rPr>
                          <m:t>𝑗</m:t>
                        </m:r>
                      </m:e>
                    </m:d>
                    <m:r>
                      <a:rPr lang="zh-CN" altLang="en-US" sz="1800" i="1" dirty="0">
                        <a:latin typeface="Cambria Math" panose="02040503050406030204" pitchFamily="18" charset="0"/>
                      </a:rPr>
                      <m:t>+</m:t>
                    </m:r>
                    <m:r>
                      <a:rPr lang="zh-CN" altLang="en-US" sz="1800" i="1" dirty="0">
                        <a:latin typeface="Cambria Math" panose="02040503050406030204" pitchFamily="18" charset="0"/>
                      </a:rPr>
                      <m:t>𝑑𝑒𝑒𝑝</m:t>
                    </m:r>
                    <m:d>
                      <m:dPr>
                        <m:begChr m:val="["/>
                        <m:endChr m:val="]"/>
                        <m:ctrlPr>
                          <a:rPr lang="zh-CN" altLang="en-US" sz="1800" i="1" dirty="0">
                            <a:latin typeface="Cambria Math" panose="02040503050406030204" pitchFamily="18" charset="0"/>
                          </a:rPr>
                        </m:ctrlPr>
                      </m:dPr>
                      <m:e>
                        <m:r>
                          <a:rPr lang="zh-CN" altLang="en-US" sz="1800" i="1" dirty="0">
                            <a:latin typeface="Cambria Math" panose="02040503050406030204" pitchFamily="18" charset="0"/>
                          </a:rPr>
                          <m:t>𝑗</m:t>
                        </m:r>
                      </m:e>
                    </m:d>
                  </m:oMath>
                </a14:m>
                <a:r>
                  <a:rPr lang="zh-CN" altLang="en-US" sz="1800" dirty="0"/>
                  <a:t>是类似的。</a:t>
                </a:r>
                <a:endParaRPr lang="en-US" altLang="zh-CN" sz="1800" dirty="0"/>
              </a:p>
              <a:p>
                <a:r>
                  <a:rPr lang="zh-CN" altLang="en-US" sz="1800" dirty="0"/>
                  <a:t>对于每一个点</a:t>
                </a:r>
                <a14:m>
                  <m:oMath xmlns:m="http://schemas.openxmlformats.org/officeDocument/2006/math">
                    <m:r>
                      <a:rPr lang="en-US" altLang="zh-CN" sz="1800" b="0" i="1" smtClean="0">
                        <a:latin typeface="Cambria Math" panose="02040503050406030204" pitchFamily="18" charset="0"/>
                      </a:rPr>
                      <m:t>𝑣</m:t>
                    </m:r>
                    <m:r>
                      <a:rPr lang="zh-CN" altLang="en-US" sz="1800" i="1">
                        <a:latin typeface="Cambria Math" panose="02040503050406030204" pitchFamily="18" charset="0"/>
                      </a:rPr>
                      <m:t>计算</m:t>
                    </m:r>
                  </m:oMath>
                </a14:m>
                <a:r>
                  <a:rPr lang="zh-CN" altLang="en-US" sz="1800" dirty="0"/>
                  <a:t>一个桶</a:t>
                </a:r>
                <a14:m>
                  <m:oMath xmlns:m="http://schemas.openxmlformats.org/officeDocument/2006/math">
                    <m:r>
                      <a:rPr lang="en-US" altLang="zh-CN" sz="1800" b="0" i="1" smtClean="0">
                        <a:latin typeface="Cambria Math" panose="02040503050406030204" pitchFamily="18" charset="0"/>
                      </a:rPr>
                      <m:t>𝑏</m:t>
                    </m:r>
                  </m:oMath>
                </a14:m>
                <a:r>
                  <a:rPr lang="zh-CN" altLang="en-US" sz="1800" dirty="0"/>
                  <a:t>，</a:t>
                </a:r>
                <a14:m>
                  <m:oMath xmlns:m="http://schemas.openxmlformats.org/officeDocument/2006/math">
                    <m:r>
                      <a:rPr lang="en-US" altLang="zh-CN" sz="1800" b="0" i="1" dirty="0" smtClean="0">
                        <a:latin typeface="Cambria Math" panose="02040503050406030204" pitchFamily="18" charset="0"/>
                      </a:rPr>
                      <m:t>𝑏</m:t>
                    </m:r>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𝑣𝑎𝑙</m:t>
                    </m:r>
                    <m:r>
                      <a:rPr lang="en-US" altLang="zh-CN" sz="1800" b="0" i="1" dirty="0" smtClean="0">
                        <a:latin typeface="Cambria Math" panose="02040503050406030204" pitchFamily="18" charset="0"/>
                      </a:rPr>
                      <m:t>]</m:t>
                    </m:r>
                  </m:oMath>
                </a14:m>
                <a:r>
                  <a:rPr lang="zh-CN" altLang="en-US" sz="1800" dirty="0"/>
                  <a:t>表示满足特定条件的人数：</a:t>
                </a:r>
                <a:endParaRPr lang="en-US" altLang="zh-CN" sz="1800" dirty="0"/>
              </a:p>
              <a:p>
                <a:r>
                  <a:rPr lang="zh-CN" altLang="en-US" sz="1800" dirty="0"/>
                  <a:t>这些</a:t>
                </a:r>
                <a14:m>
                  <m:oMath xmlns:m="http://schemas.openxmlformats.org/officeDocument/2006/math">
                    <m:r>
                      <a:rPr lang="zh-CN" altLang="en-US" sz="1800" i="1" dirty="0" smtClean="0">
                        <a:latin typeface="Cambria Math" panose="02040503050406030204" pitchFamily="18" charset="0"/>
                      </a:rPr>
                      <m:t>人</m:t>
                    </m:r>
                  </m:oMath>
                </a14:m>
                <a:r>
                  <a:rPr lang="zh-CN" altLang="en-US" sz="1800" dirty="0"/>
                  <a:t>的</a:t>
                </a:r>
                <a14:m>
                  <m:oMath xmlns:m="http://schemas.openxmlformats.org/officeDocument/2006/math">
                    <m:d>
                      <m:dPr>
                        <m:begChr m:val="{"/>
                        <m:endChr m:val="}"/>
                        <m:ctrlPr>
                          <a:rPr lang="en-US" altLang="zh-CN" sz="1800" i="1" dirty="0">
                            <a:latin typeface="Cambria Math" panose="02040503050406030204" pitchFamily="18" charset="0"/>
                          </a:rPr>
                        </m:ctrlPr>
                      </m:dPr>
                      <m:e>
                        <m:r>
                          <a:rPr lang="en-US" altLang="zh-CN" sz="1800" i="1" dirty="0">
                            <a:latin typeface="Cambria Math" panose="02040503050406030204" pitchFamily="18" charset="0"/>
                          </a:rPr>
                          <m:t>𝑋</m:t>
                        </m:r>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𝑡</m:t>
                            </m:r>
                          </m:e>
                          <m:sub>
                            <m:r>
                              <a:rPr lang="en-US" altLang="zh-CN" sz="1800" i="1" dirty="0">
                                <a:latin typeface="Cambria Math" panose="02040503050406030204" pitchFamily="18" charset="0"/>
                              </a:rPr>
                              <m:t>𝑖</m:t>
                            </m:r>
                          </m:sub>
                        </m:sSub>
                      </m:e>
                    </m:d>
                    <m:r>
                      <a:rPr lang="zh-CN" altLang="en-US" sz="1800" i="1" dirty="0">
                        <a:latin typeface="Cambria Math" panose="02040503050406030204" pitchFamily="18" charset="0"/>
                      </a:rPr>
                      <m:t>经过</m:t>
                    </m:r>
                    <m:r>
                      <a:rPr lang="en-US" altLang="zh-CN" sz="1800" i="1" dirty="0">
                        <a:latin typeface="Cambria Math" panose="02040503050406030204" pitchFamily="18" charset="0"/>
                      </a:rPr>
                      <m:t>𝑣</m:t>
                    </m:r>
                    <m:r>
                      <a:rPr lang="zh-CN" altLang="en-US" sz="1800" i="1" dirty="0">
                        <a:latin typeface="Cambria Math" panose="02040503050406030204" pitchFamily="18" charset="0"/>
                      </a:rPr>
                      <m:t>，</m:t>
                    </m:r>
                    <m:r>
                      <a:rPr lang="zh-CN" altLang="en-US" sz="1800" i="1" dirty="0" smtClean="0">
                        <a:latin typeface="Cambria Math" panose="02040503050406030204" pitchFamily="18" charset="0"/>
                      </a:rPr>
                      <m:t>而且</m:t>
                    </m:r>
                    <m:r>
                      <a:rPr lang="zh-CN" altLang="en-US" sz="1800" i="1" dirty="0">
                        <a:latin typeface="Cambria Math" panose="02040503050406030204" pitchFamily="18" charset="0"/>
                      </a:rPr>
                      <m:t>对于</m:t>
                    </m:r>
                    <m:r>
                      <a:rPr lang="zh-CN" altLang="en-US" sz="1800" i="1" dirty="0" smtClean="0">
                        <a:latin typeface="Cambria Math" panose="02040503050406030204" pitchFamily="18" charset="0"/>
                      </a:rPr>
                      <m:t>一个人</m:t>
                    </m:r>
                    <m:r>
                      <a:rPr lang="en-US" altLang="zh-CN" sz="1800" i="1" dirty="0">
                        <a:latin typeface="Cambria Math" panose="02040503050406030204" pitchFamily="18" charset="0"/>
                      </a:rPr>
                      <m:t>𝑖</m:t>
                    </m:r>
                    <m:r>
                      <a:rPr lang="zh-CN" altLang="en-US" sz="1800" i="1" dirty="0" smtClean="0">
                        <a:latin typeface="Cambria Math" panose="02040503050406030204" pitchFamily="18" charset="0"/>
                      </a:rPr>
                      <m:t>有</m:t>
                    </m:r>
                    <m:r>
                      <a:rPr lang="zh-CN" altLang="en-US" sz="1800" i="1" dirty="0">
                        <a:latin typeface="Cambria Math" panose="02040503050406030204" pitchFamily="18" charset="0"/>
                      </a:rPr>
                      <m:t>𝑑𝑒𝑒𝑝</m:t>
                    </m:r>
                    <m:d>
                      <m:dPr>
                        <m:begChr m:val="["/>
                        <m:endChr m:val="]"/>
                        <m:ctrlPr>
                          <a:rPr lang="zh-CN" altLang="en-US"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𝑡</m:t>
                            </m:r>
                          </m:e>
                          <m:sub>
                            <m:r>
                              <a:rPr lang="en-US" altLang="zh-CN" sz="1800" i="1" dirty="0">
                                <a:latin typeface="Cambria Math" panose="02040503050406030204" pitchFamily="18" charset="0"/>
                              </a:rPr>
                              <m:t>𝑖</m:t>
                            </m:r>
                          </m:sub>
                        </m:sSub>
                      </m:e>
                    </m:d>
                    <m:r>
                      <a:rPr lang="zh-CN" altLang="en-US" sz="1800" i="1" dirty="0">
                        <a:latin typeface="Cambria Math" panose="02040503050406030204" pitchFamily="18" charset="0"/>
                      </a:rPr>
                      <m:t>−</m:t>
                    </m:r>
                    <m:r>
                      <a:rPr lang="en-US" altLang="zh-CN" sz="1800" i="1" dirty="0">
                        <a:latin typeface="Cambria Math" panose="02040503050406030204" pitchFamily="18" charset="0"/>
                      </a:rPr>
                      <m:t>𝑙𝑒</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𝑛</m:t>
                        </m:r>
                      </m:e>
                      <m:sub>
                        <m:r>
                          <a:rPr lang="en-US" altLang="zh-CN" sz="1800" i="1" dirty="0">
                            <a:latin typeface="Cambria Math" panose="02040503050406030204" pitchFamily="18" charset="0"/>
                          </a:rPr>
                          <m:t>𝑖</m:t>
                        </m:r>
                      </m:sub>
                    </m:sSub>
                    <m:r>
                      <a:rPr lang="en-US" altLang="zh-CN" sz="1800" b="0" i="0" dirty="0" smtClean="0">
                        <a:latin typeface="Cambria Math" panose="02040503050406030204" pitchFamily="18" charset="0"/>
                      </a:rPr>
                      <m:t>=</m:t>
                    </m:r>
                    <m:r>
                      <a:rPr lang="en-US" altLang="zh-CN" sz="1800" b="0" i="1" dirty="0" smtClean="0">
                        <a:latin typeface="Cambria Math" panose="02040503050406030204" pitchFamily="18" charset="0"/>
                      </a:rPr>
                      <m:t>𝑣𝑎𝑙</m:t>
                    </m:r>
                  </m:oMath>
                </a14:m>
                <a:r>
                  <a:rPr lang="zh-CN" altLang="en-US" sz="1800" dirty="0"/>
                  <a:t>。那么点</a:t>
                </a:r>
                <a14:m>
                  <m:oMath xmlns:m="http://schemas.openxmlformats.org/officeDocument/2006/math">
                    <m:r>
                      <a:rPr lang="en-US" altLang="zh-CN" sz="1800" i="1" dirty="0">
                        <a:latin typeface="Cambria Math" panose="02040503050406030204" pitchFamily="18" charset="0"/>
                      </a:rPr>
                      <m:t>𝑣</m:t>
                    </m:r>
                  </m:oMath>
                </a14:m>
                <a:r>
                  <a:rPr lang="zh-CN" altLang="en-US" sz="1800" dirty="0"/>
                  <a:t>的答案就是</a:t>
                </a:r>
                <a14:m>
                  <m:oMath xmlns:m="http://schemas.openxmlformats.org/officeDocument/2006/math">
                    <m:r>
                      <a:rPr lang="en-US" altLang="zh-CN" sz="1800" i="1" dirty="0">
                        <a:latin typeface="Cambria Math" panose="02040503050406030204" pitchFamily="18" charset="0"/>
                      </a:rPr>
                      <m:t>𝑏</m:t>
                    </m:r>
                    <m:r>
                      <a:rPr lang="en-US" altLang="zh-CN" sz="1800" i="1" dirty="0">
                        <a:latin typeface="Cambria Math" panose="02040503050406030204" pitchFamily="18" charset="0"/>
                      </a:rPr>
                      <m:t>[</m:t>
                    </m:r>
                    <m:r>
                      <a:rPr lang="zh-CN" altLang="en-US" sz="1800" i="1" dirty="0">
                        <a:latin typeface="Cambria Math" panose="02040503050406030204" pitchFamily="18" charset="0"/>
                      </a:rPr>
                      <m:t>𝑑𝑒𝑒𝑝</m:t>
                    </m:r>
                    <m:r>
                      <a:rPr lang="zh-CN" altLang="en-US" sz="1800" i="1" dirty="0">
                        <a:latin typeface="Cambria Math" panose="02040503050406030204" pitchFamily="18" charset="0"/>
                      </a:rPr>
                      <m:t>[</m:t>
                    </m:r>
                    <m:r>
                      <a:rPr lang="zh-CN" altLang="en-US" sz="1800" i="1" dirty="0">
                        <a:latin typeface="Cambria Math" panose="02040503050406030204" pitchFamily="18" charset="0"/>
                      </a:rPr>
                      <m:t>𝑗</m:t>
                    </m:r>
                    <m:r>
                      <a:rPr lang="zh-CN" altLang="en-US" sz="1800" i="1" dirty="0">
                        <a:latin typeface="Cambria Math" panose="02040503050406030204" pitchFamily="18" charset="0"/>
                      </a:rPr>
                      <m:t>]−</m:t>
                    </m:r>
                    <m:r>
                      <a:rPr lang="zh-CN" altLang="en-US" sz="1800" i="1" dirty="0">
                        <a:latin typeface="Cambria Math" panose="02040503050406030204" pitchFamily="18" charset="0"/>
                      </a:rPr>
                      <m:t>𝑤</m:t>
                    </m:r>
                    <m:r>
                      <a:rPr lang="zh-CN" altLang="en-US" sz="1800" i="1" dirty="0">
                        <a:latin typeface="Cambria Math" panose="02040503050406030204" pitchFamily="18" charset="0"/>
                      </a:rPr>
                      <m:t>[</m:t>
                    </m:r>
                    <m:r>
                      <a:rPr lang="zh-CN" altLang="en-US" sz="1800" i="1" dirty="0">
                        <a:latin typeface="Cambria Math" panose="02040503050406030204" pitchFamily="18" charset="0"/>
                      </a:rPr>
                      <m:t>𝑗</m:t>
                    </m:r>
                    <m:r>
                      <a:rPr lang="zh-CN" altLang="en-US" sz="1800" i="1" dirty="0">
                        <a:latin typeface="Cambria Math" panose="02040503050406030204" pitchFamily="18" charset="0"/>
                      </a:rPr>
                      <m:t>]]</m:t>
                    </m:r>
                  </m:oMath>
                </a14:m>
                <a:r>
                  <a:rPr lang="zh-CN" altLang="en-US" sz="1800" dirty="0"/>
                  <a:t>。</a:t>
                </a:r>
                <a:endParaRPr lang="en-US" altLang="zh-CN" sz="1800" dirty="0"/>
              </a:p>
              <a:p>
                <a:r>
                  <a:rPr lang="zh-CN" altLang="en-US" sz="1800" dirty="0"/>
                  <a:t>如何维护这些桶？</a:t>
                </a:r>
                <a:endParaRPr lang="en-US" altLang="zh-CN" sz="1800" dirty="0"/>
              </a:p>
              <a:p>
                <a:r>
                  <a:rPr lang="zh-CN" altLang="en-US" sz="1800" dirty="0"/>
                  <a:t>我们先把每个人的信息挂在跑步路径的</a:t>
                </a:r>
                <a14:m>
                  <m:oMath xmlns:m="http://schemas.openxmlformats.org/officeDocument/2006/math">
                    <m:r>
                      <a:rPr lang="en-US" altLang="zh-CN" sz="1800" b="0" i="1" smtClean="0">
                        <a:latin typeface="Cambria Math" panose="02040503050406030204" pitchFamily="18" charset="0"/>
                      </a:rPr>
                      <m:t>𝑋</m:t>
                    </m:r>
                    <m:r>
                      <a:rPr lang="zh-CN" altLang="en-US" sz="1800" i="1">
                        <a:latin typeface="Cambria Math" panose="02040503050406030204" pitchFamily="18" charset="0"/>
                      </a:rPr>
                      <m:t>的</m:t>
                    </m:r>
                    <m:r>
                      <a:rPr lang="zh-CN" altLang="en-US" sz="1800" i="1" smtClean="0">
                        <a:latin typeface="Cambria Math" panose="02040503050406030204" pitchFamily="18" charset="0"/>
                      </a:rPr>
                      <m:t>父亲</m:t>
                    </m:r>
                    <m:r>
                      <a:rPr lang="en-US" altLang="zh-CN" sz="1800" b="0" i="1" smtClean="0">
                        <a:latin typeface="Cambria Math" panose="02040503050406030204" pitchFamily="18" charset="0"/>
                      </a:rPr>
                      <m:t>𝑓𝑎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zh-CN" altLang="en-US" sz="1800" i="1">
                        <a:latin typeface="Cambria Math" panose="02040503050406030204" pitchFamily="18" charset="0"/>
                      </a:rPr>
                      <m:t>与</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𝑖</m:t>
                        </m:r>
                      </m:sub>
                    </m:sSub>
                  </m:oMath>
                </a14:m>
                <a:r>
                  <a:rPr lang="zh-CN" altLang="en-US" sz="1800" dirty="0"/>
                  <a:t>处，代表两个操作即：</a:t>
                </a:r>
                <a:endParaRPr lang="en-US" altLang="zh-CN" sz="1800" dirty="0"/>
              </a:p>
              <a:p>
                <a:r>
                  <a:rPr lang="zh-CN" altLang="en-US" sz="1800" dirty="0"/>
                  <a:t>在</a:t>
                </a:r>
                <a14:m>
                  <m:oMath xmlns:m="http://schemas.openxmlformats.org/officeDocument/2006/math">
                    <m:r>
                      <a:rPr lang="en-US" altLang="zh-CN" sz="1800" b="0" i="1" smtClean="0">
                        <a:latin typeface="Cambria Math" panose="02040503050406030204" pitchFamily="18" charset="0"/>
                      </a:rPr>
                      <m:t>𝑓𝑎</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𝑋</m:t>
                    </m:r>
                    <m:r>
                      <a:rPr lang="en-US" altLang="zh-CN" sz="1800" b="0" i="1" smtClean="0">
                        <a:latin typeface="Cambria Math" panose="02040503050406030204" pitchFamily="18" charset="0"/>
                      </a:rPr>
                      <m:t>]</m:t>
                    </m:r>
                    <m:r>
                      <a:rPr lang="zh-CN" altLang="en-US" sz="1800" i="1">
                        <a:latin typeface="Cambria Math" panose="02040503050406030204" pitchFamily="18" charset="0"/>
                      </a:rPr>
                      <m:t>处</m:t>
                    </m:r>
                    <m:r>
                      <a:rPr lang="en-US" altLang="zh-CN" sz="1800" b="0" i="1" smtClean="0">
                        <a:latin typeface="Cambria Math" panose="02040503050406030204" pitchFamily="18" charset="0"/>
                      </a:rPr>
                      <m:t>𝑏</m:t>
                    </m:r>
                    <m:d>
                      <m:dPr>
                        <m:begChr m:val="["/>
                        <m:endChr m:val="]"/>
                        <m:ctrlPr>
                          <a:rPr lang="en-US" altLang="zh-CN" sz="1800" b="0" i="1" dirty="0" smtClean="0">
                            <a:latin typeface="Cambria Math" panose="02040503050406030204" pitchFamily="18" charset="0"/>
                          </a:rPr>
                        </m:ctrlPr>
                      </m:dPr>
                      <m:e>
                        <m:r>
                          <a:rPr lang="zh-CN" altLang="en-US" sz="1800" i="1" dirty="0">
                            <a:latin typeface="Cambria Math" panose="02040503050406030204" pitchFamily="18" charset="0"/>
                          </a:rPr>
                          <m:t>𝑑𝑒𝑒𝑝</m:t>
                        </m:r>
                        <m:d>
                          <m:dPr>
                            <m:begChr m:val="["/>
                            <m:endChr m:val="]"/>
                            <m:ctrlPr>
                              <a:rPr lang="zh-CN" altLang="en-US"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𝑡</m:t>
                                </m:r>
                              </m:e>
                              <m:sub>
                                <m:r>
                                  <a:rPr lang="en-US" altLang="zh-CN" sz="1800" i="1" dirty="0">
                                    <a:latin typeface="Cambria Math" panose="02040503050406030204" pitchFamily="18" charset="0"/>
                                  </a:rPr>
                                  <m:t>𝑖</m:t>
                                </m:r>
                              </m:sub>
                            </m:sSub>
                          </m:e>
                        </m:d>
                        <m:r>
                          <a:rPr lang="zh-CN" altLang="en-US" sz="1800" i="1" dirty="0">
                            <a:latin typeface="Cambria Math" panose="02040503050406030204" pitchFamily="18" charset="0"/>
                          </a:rPr>
                          <m:t>−</m:t>
                        </m:r>
                        <m:r>
                          <a:rPr lang="en-US" altLang="zh-CN" sz="1800" i="1" dirty="0">
                            <a:latin typeface="Cambria Math" panose="02040503050406030204" pitchFamily="18" charset="0"/>
                          </a:rPr>
                          <m:t>𝑙𝑒</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𝑛</m:t>
                            </m:r>
                          </m:e>
                          <m:sub>
                            <m:r>
                              <a:rPr lang="en-US" altLang="zh-CN" sz="1800" i="1" dirty="0">
                                <a:latin typeface="Cambria Math" panose="02040503050406030204" pitchFamily="18" charset="0"/>
                              </a:rPr>
                              <m:t>𝑖</m:t>
                            </m:r>
                          </m:sub>
                        </m:sSub>
                      </m:e>
                    </m:d>
                    <m:r>
                      <a:rPr lang="en-US" altLang="zh-CN" sz="1800" b="0" i="1" smtClean="0">
                        <a:latin typeface="Cambria Math" panose="02040503050406030204" pitchFamily="18" charset="0"/>
                      </a:rPr>
                      <m:t>−−</m:t>
                    </m:r>
                    <m:r>
                      <a:rPr lang="zh-CN" altLang="en-US" sz="1800" i="1">
                        <a:latin typeface="Cambria Math" panose="02040503050406030204" pitchFamily="18" charset="0"/>
                      </a:rPr>
                      <m:t>；</m:t>
                    </m:r>
                    <m:r>
                      <a:rPr lang="zh-CN" altLang="en-US" sz="1800" b="0" i="1" dirty="0">
                        <a:latin typeface="Cambria Math" panose="02040503050406030204" pitchFamily="18" charset="0"/>
                      </a:rPr>
                      <m:t>在</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𝑡</m:t>
                        </m:r>
                      </m:e>
                      <m:sub>
                        <m:r>
                          <a:rPr lang="en-US" altLang="zh-CN" sz="1800" b="0" i="1" dirty="0" smtClean="0">
                            <a:latin typeface="Cambria Math" panose="02040503050406030204" pitchFamily="18" charset="0"/>
                          </a:rPr>
                          <m:t>𝑖</m:t>
                        </m:r>
                      </m:sub>
                    </m:sSub>
                    <m:r>
                      <a:rPr lang="zh-CN" altLang="en-US" sz="1800" i="1" dirty="0">
                        <a:latin typeface="Cambria Math" panose="02040503050406030204" pitchFamily="18" charset="0"/>
                      </a:rPr>
                      <m:t>处</m:t>
                    </m:r>
                    <m:r>
                      <a:rPr lang="en-US" altLang="zh-CN" sz="1800" b="0" i="1" dirty="0" smtClean="0">
                        <a:latin typeface="Cambria Math" panose="02040503050406030204" pitchFamily="18" charset="0"/>
                      </a:rPr>
                      <m:t>𝑏</m:t>
                    </m:r>
                    <m:d>
                      <m:dPr>
                        <m:begChr m:val="["/>
                        <m:endChr m:val="]"/>
                        <m:ctrlPr>
                          <a:rPr lang="en-US" altLang="zh-CN" sz="1800" b="0" i="1" dirty="0" smtClean="0">
                            <a:latin typeface="Cambria Math" panose="02040503050406030204" pitchFamily="18" charset="0"/>
                          </a:rPr>
                        </m:ctrlPr>
                      </m:dPr>
                      <m:e>
                        <m:r>
                          <a:rPr lang="zh-CN" altLang="en-US" sz="1800" i="1" dirty="0">
                            <a:latin typeface="Cambria Math" panose="02040503050406030204" pitchFamily="18" charset="0"/>
                          </a:rPr>
                          <m:t>𝑑𝑒𝑒𝑝</m:t>
                        </m:r>
                        <m:d>
                          <m:dPr>
                            <m:begChr m:val="["/>
                            <m:endChr m:val="]"/>
                            <m:ctrlPr>
                              <a:rPr lang="zh-CN" altLang="en-US" sz="1800" i="1" dirty="0">
                                <a:latin typeface="Cambria Math" panose="02040503050406030204" pitchFamily="18" charset="0"/>
                              </a:rPr>
                            </m:ctrlPr>
                          </m:dPr>
                          <m:e>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𝑡</m:t>
                                </m:r>
                              </m:e>
                              <m:sub>
                                <m:r>
                                  <a:rPr lang="en-US" altLang="zh-CN" sz="1800" i="1" dirty="0">
                                    <a:latin typeface="Cambria Math" panose="02040503050406030204" pitchFamily="18" charset="0"/>
                                  </a:rPr>
                                  <m:t>𝑖</m:t>
                                </m:r>
                              </m:sub>
                            </m:sSub>
                          </m:e>
                        </m:d>
                        <m:r>
                          <a:rPr lang="zh-CN" altLang="en-US" sz="1800" i="1" dirty="0">
                            <a:latin typeface="Cambria Math" panose="02040503050406030204" pitchFamily="18" charset="0"/>
                          </a:rPr>
                          <m:t>−</m:t>
                        </m:r>
                        <m:r>
                          <a:rPr lang="en-US" altLang="zh-CN" sz="1800" i="1" dirty="0">
                            <a:latin typeface="Cambria Math" panose="02040503050406030204" pitchFamily="18" charset="0"/>
                          </a:rPr>
                          <m:t>𝑙𝑒</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𝑛</m:t>
                            </m:r>
                          </m:e>
                          <m:sub>
                            <m:r>
                              <a:rPr lang="en-US" altLang="zh-CN" sz="1800" i="1" dirty="0">
                                <a:latin typeface="Cambria Math" panose="02040503050406030204" pitchFamily="18" charset="0"/>
                              </a:rPr>
                              <m:t>𝑖</m:t>
                            </m:r>
                          </m:sub>
                        </m:sSub>
                      </m:e>
                    </m:d>
                    <m:r>
                      <a:rPr lang="en-US" altLang="zh-CN" sz="1800" b="0" i="1" dirty="0" smtClean="0">
                        <a:latin typeface="Cambria Math" panose="02040503050406030204" pitchFamily="18" charset="0"/>
                      </a:rPr>
                      <m:t>++</m:t>
                    </m:r>
                  </m:oMath>
                </a14:m>
                <a:r>
                  <a:rPr lang="zh-CN" altLang="en-US" sz="1800" dirty="0"/>
                  <a:t>。</a:t>
                </a:r>
                <a:endParaRPr lang="en-US" altLang="zh-CN" sz="1800" dirty="0"/>
              </a:p>
              <a:p>
                <a:r>
                  <a:rPr lang="zh-CN" altLang="en-US" sz="1800" dirty="0"/>
                  <a:t>接着对树</a:t>
                </a:r>
                <a14:m>
                  <m:oMath xmlns:m="http://schemas.openxmlformats.org/officeDocument/2006/math">
                    <m:r>
                      <a:rPr lang="en-US" altLang="zh-CN" sz="1800" i="1" dirty="0" smtClean="0">
                        <a:latin typeface="Cambria Math" panose="02040503050406030204" pitchFamily="18" charset="0"/>
                      </a:rPr>
                      <m:t>𝑑𝑓𝑠</m:t>
                    </m:r>
                  </m:oMath>
                </a14:m>
                <a:r>
                  <a:rPr lang="zh-CN" altLang="en-US" sz="1800" dirty="0"/>
                  <a:t>，回溯经过一个点</a:t>
                </a:r>
                <a14:m>
                  <m:oMath xmlns:m="http://schemas.openxmlformats.org/officeDocument/2006/math">
                    <m:r>
                      <a:rPr lang="en-US" altLang="zh-CN" sz="1800" b="0" i="1" smtClean="0">
                        <a:latin typeface="Cambria Math" panose="02040503050406030204" pitchFamily="18" charset="0"/>
                      </a:rPr>
                      <m:t>𝑣</m:t>
                    </m:r>
                  </m:oMath>
                </a14:m>
                <a:r>
                  <a:rPr lang="zh-CN" altLang="en-US" sz="1800" dirty="0"/>
                  <a:t>时，先把所有儿子的桶的信息合并到点</a:t>
                </a:r>
                <a14:m>
                  <m:oMath xmlns:m="http://schemas.openxmlformats.org/officeDocument/2006/math">
                    <m:r>
                      <a:rPr lang="en-US" altLang="zh-CN" sz="1800" i="1" dirty="0" smtClean="0">
                        <a:latin typeface="Cambria Math" panose="02040503050406030204" pitchFamily="18" charset="0"/>
                      </a:rPr>
                      <m:t>𝑣</m:t>
                    </m:r>
                  </m:oMath>
                </a14:m>
                <a:r>
                  <a:rPr lang="zh-CN" altLang="en-US" sz="1800" dirty="0"/>
                  <a:t>的桶，然后</a:t>
                </a:r>
                <a:endParaRPr lang="en-US" altLang="zh-CN" sz="1800" dirty="0"/>
              </a:p>
              <a:p>
                <a:r>
                  <a:rPr lang="zh-CN" altLang="en-US" sz="1800" dirty="0"/>
                  <a:t>进行挂在这个点上的操作。这样就</a:t>
                </a:r>
                <a14:m>
                  <m:oMath xmlns:m="http://schemas.openxmlformats.org/officeDocument/2006/math">
                    <m:r>
                      <a:rPr lang="en-US" altLang="zh-CN" sz="1800" i="1" dirty="0" smtClean="0">
                        <a:latin typeface="Cambria Math" panose="02040503050406030204" pitchFamily="18" charset="0"/>
                      </a:rPr>
                      <m:t>𝑂𝐾</m:t>
                    </m:r>
                  </m:oMath>
                </a14:m>
                <a:r>
                  <a:rPr lang="zh-CN" altLang="en-US" sz="1800" dirty="0"/>
                  <a:t>了！</a:t>
                </a:r>
                <a:endParaRPr lang="en-US" altLang="zh-CN" sz="1800" dirty="0"/>
              </a:p>
            </p:txBody>
          </p:sp>
        </mc:Choice>
        <mc:Fallback xmlns="">
          <p:sp>
            <p:nvSpPr>
              <p:cNvPr id="3" name="内容占位符 2">
                <a:extLst>
                  <a:ext uri="{FF2B5EF4-FFF2-40B4-BE49-F238E27FC236}">
                    <a16:creationId xmlns:a16="http://schemas.microsoft.com/office/drawing/2014/main" id="{544C6B85-1613-497B-9CF0-DD722B476DFB}"/>
                  </a:ext>
                </a:extLst>
              </p:cNvPr>
              <p:cNvSpPr>
                <a:spLocks noGrp="1" noRot="1" noChangeAspect="1" noMove="1" noResize="1" noEditPoints="1" noAdjustHandles="1" noChangeArrowheads="1" noChangeShapeType="1" noTextEdit="1"/>
              </p:cNvSpPr>
              <p:nvPr>
                <p:ph idx="1"/>
              </p:nvPr>
            </p:nvSpPr>
            <p:spPr>
              <a:blipFill>
                <a:blip r:embed="rId2"/>
                <a:stretch>
                  <a:fillRect l="-63" t="-1364" r="-6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880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DF561D-6680-4FE2-92D6-E6FD0A73B87A}"/>
              </a:ext>
            </a:extLst>
          </p:cNvPr>
          <p:cNvSpPr>
            <a:spLocks noGrp="1"/>
          </p:cNvSpPr>
          <p:nvPr>
            <p:ph type="title"/>
          </p:nvPr>
        </p:nvSpPr>
        <p:spPr/>
        <p:txBody>
          <a:bodyPr/>
          <a:lstStyle/>
          <a:p>
            <a:r>
              <a:rPr lang="zh-CN" altLang="en-US" sz="5400" dirty="0"/>
              <a:t>蚯蚓</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D664605-03F6-44A0-8C79-BE949A4F55CA}"/>
                  </a:ext>
                </a:extLst>
              </p:cNvPr>
              <p:cNvSpPr>
                <a:spLocks noGrp="1"/>
              </p:cNvSpPr>
              <p:nvPr>
                <p:ph idx="1"/>
              </p:nvPr>
            </p:nvSpPr>
            <p:spPr>
              <a:xfrm>
                <a:off x="1024128" y="2286000"/>
                <a:ext cx="10191953" cy="4023360"/>
              </a:xfrm>
            </p:spPr>
            <p:txBody>
              <a:bodyPr>
                <a:normAutofit/>
              </a:bodyPr>
              <a:lstStyle/>
              <a:p>
                <a:r>
                  <a:rPr lang="zh-CN" altLang="en-US" sz="2400" dirty="0"/>
                  <a:t>给你一堆</a:t>
                </a:r>
                <a14:m>
                  <m:oMath xmlns:m="http://schemas.openxmlformats.org/officeDocument/2006/math">
                    <m:r>
                      <a:rPr lang="zh-CN" altLang="en-US" sz="2400" i="1" dirty="0">
                        <a:latin typeface="Cambria Math" panose="02040503050406030204" pitchFamily="18" charset="0"/>
                      </a:rPr>
                      <m:t>数</m:t>
                    </m:r>
                    <m:r>
                      <a:rPr lang="zh-CN" altLang="en-US" sz="2400" i="1" dirty="0" smtClean="0">
                        <a:latin typeface="Cambria Math" panose="02040503050406030204" pitchFamily="18" charset="0"/>
                      </a:rPr>
                      <m:t>，</m:t>
                    </m:r>
                    <m:r>
                      <a:rPr lang="zh-CN" altLang="en-US" sz="2400" i="1" dirty="0">
                        <a:latin typeface="Cambria Math" panose="02040503050406030204" pitchFamily="18" charset="0"/>
                      </a:rPr>
                      <m:t>有</m:t>
                    </m:r>
                    <m:r>
                      <a:rPr lang="zh-CN" altLang="en-US" sz="2400" i="1" dirty="0" smtClean="0">
                        <a:latin typeface="Cambria Math" panose="02040503050406030204" pitchFamily="18" charset="0"/>
                      </a:rPr>
                      <m:t>𝑛</m:t>
                    </m:r>
                    <m:r>
                      <a:rPr lang="zh-CN" altLang="en-US" sz="2400" i="1" dirty="0">
                        <a:latin typeface="Cambria Math" panose="02040503050406030204" pitchFamily="18" charset="0"/>
                      </a:rPr>
                      <m:t>个</m:t>
                    </m:r>
                  </m:oMath>
                </a14:m>
                <a:r>
                  <a:rPr lang="zh-CN" altLang="en-US" sz="2400" dirty="0"/>
                  <a:t>，</a:t>
                </a:r>
                <a14:m>
                  <m:oMath xmlns:m="http://schemas.openxmlformats.org/officeDocument/2006/math">
                    <m:r>
                      <a:rPr lang="zh-CN" altLang="en-US" sz="2400" i="1" dirty="0">
                        <a:latin typeface="Cambria Math" panose="02040503050406030204" pitchFamily="18" charset="0"/>
                      </a:rPr>
                      <m:t>并对</m:t>
                    </m:r>
                    <m:r>
                      <a:rPr lang="zh-CN" altLang="en-US" sz="2400" i="1" dirty="0" smtClean="0">
                        <a:latin typeface="Cambria Math" panose="02040503050406030204" pitchFamily="18" charset="0"/>
                      </a:rPr>
                      <m:t>他们</m:t>
                    </m:r>
                    <m:r>
                      <a:rPr lang="zh-CN" altLang="en-US" sz="2400" i="1" dirty="0">
                        <a:latin typeface="Cambria Math" panose="02040503050406030204" pitchFamily="18" charset="0"/>
                      </a:rPr>
                      <m:t>操作</m:t>
                    </m:r>
                    <m:r>
                      <a:rPr lang="zh-CN" altLang="en-US" sz="2400" i="1" dirty="0" smtClean="0">
                        <a:latin typeface="Cambria Math" panose="02040503050406030204" pitchFamily="18" charset="0"/>
                      </a:rPr>
                      <m:t>𝑚</m:t>
                    </m:r>
                    <m:r>
                      <a:rPr lang="zh-CN" altLang="en-US" sz="2400" i="1" dirty="0">
                        <a:latin typeface="Cambria Math" panose="02040503050406030204" pitchFamily="18" charset="0"/>
                      </a:rPr>
                      <m:t>次</m:t>
                    </m:r>
                  </m:oMath>
                </a14:m>
                <a:r>
                  <a:rPr lang="zh-CN" altLang="en-US" sz="2400" dirty="0"/>
                  <a:t>。</a:t>
                </a:r>
                <a:endParaRPr lang="en-US" altLang="zh-CN" sz="2400" dirty="0"/>
              </a:p>
              <a:p>
                <a:r>
                  <a:rPr lang="zh-CN" altLang="en-US" sz="2400" dirty="0"/>
                  <a:t>每次取出最大的一个数</a:t>
                </a:r>
                <a14:m>
                  <m:oMath xmlns:m="http://schemas.openxmlformats.org/officeDocument/2006/math">
                    <m:r>
                      <a:rPr lang="zh-CN" altLang="en-US" sz="2400" i="1" dirty="0" smtClean="0">
                        <a:latin typeface="Cambria Math" panose="02040503050406030204" pitchFamily="18" charset="0"/>
                      </a:rPr>
                      <m:t>𝑥</m:t>
                    </m:r>
                  </m:oMath>
                </a14:m>
                <a:r>
                  <a:rPr lang="zh-CN" altLang="en-US" sz="2400" dirty="0"/>
                  <a:t>，称之为母数。并将</a:t>
                </a:r>
                <a14:m>
                  <m:oMath xmlns:m="http://schemas.openxmlformats.org/officeDocument/2006/math">
                    <m:r>
                      <a:rPr lang="zh-CN" altLang="en-US" sz="2400" i="1" dirty="0" smtClean="0">
                        <a:latin typeface="Cambria Math" panose="02040503050406030204" pitchFamily="18" charset="0"/>
                      </a:rPr>
                      <m:t>𝑥</m:t>
                    </m:r>
                    <m:r>
                      <a:rPr lang="zh-CN" altLang="en-US" sz="2400" i="1" dirty="0">
                        <a:latin typeface="Cambria Math" panose="02040503050406030204" pitchFamily="18" charset="0"/>
                      </a:rPr>
                      <m:t>分割</m:t>
                    </m:r>
                  </m:oMath>
                </a14:m>
                <a:r>
                  <a:rPr lang="zh-CN" altLang="en-US" sz="2400" dirty="0"/>
                  <a:t>成左端数</a:t>
                </a:r>
                <a14:m>
                  <m:oMath xmlns:m="http://schemas.openxmlformats.org/officeDocument/2006/math">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𝑥</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𝑝</m:t>
                    </m:r>
                    <m:r>
                      <a:rPr lang="zh-CN" altLang="en-US" sz="2400" i="1" dirty="0" smtClean="0">
                        <a:latin typeface="Cambria Math" panose="02040503050406030204" pitchFamily="18" charset="0"/>
                      </a:rPr>
                      <m:t>]</m:t>
                    </m:r>
                  </m:oMath>
                </a14:m>
                <a:r>
                  <a:rPr lang="zh-CN" altLang="en-US" sz="2400" i="0" dirty="0">
                    <a:latin typeface="+mj-lt"/>
                  </a:rPr>
                  <a:t>和右端数</a:t>
                </a:r>
                <a14:m>
                  <m:oMath xmlns:m="http://schemas.openxmlformats.org/officeDocument/2006/math">
                    <m:r>
                      <a:rPr lang="zh-CN" altLang="en-US" sz="2400" i="1" dirty="0" smtClean="0">
                        <a:latin typeface="Cambria Math" panose="02040503050406030204" pitchFamily="18" charset="0"/>
                      </a:rPr>
                      <m:t>𝑥</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𝑝</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𝑥</m:t>
                    </m:r>
                    <m:r>
                      <a:rPr lang="zh-CN" altLang="en-US" sz="2400" i="1" dirty="0" smtClean="0">
                        <a:latin typeface="Cambria Math" panose="02040503050406030204" pitchFamily="18" charset="0"/>
                      </a:rPr>
                      <m:t>]</m:t>
                    </m:r>
                  </m:oMath>
                </a14:m>
                <a:r>
                  <a:rPr lang="zh-CN" altLang="en-US" sz="2400" dirty="0"/>
                  <a:t>，并把这两个数放回数堆中，其余数均增加</a:t>
                </a:r>
                <a14:m>
                  <m:oMath xmlns:m="http://schemas.openxmlformats.org/officeDocument/2006/math">
                    <m:r>
                      <a:rPr lang="zh-CN" altLang="en-US" sz="2400" i="1" dirty="0" smtClean="0">
                        <a:latin typeface="Cambria Math" panose="02040503050406030204" pitchFamily="18" charset="0"/>
                      </a:rPr>
                      <m:t>𝑞</m:t>
                    </m:r>
                  </m:oMath>
                </a14:m>
                <a:r>
                  <a:rPr lang="zh-CN" altLang="en-US" sz="2400" dirty="0"/>
                  <a:t>。</a:t>
                </a:r>
                <a14:m>
                  <m:oMath xmlns:m="http://schemas.openxmlformats.org/officeDocument/2006/math">
                    <m:r>
                      <a:rPr lang="zh-CN" altLang="en-US" sz="2400" i="1" dirty="0" smtClean="0">
                        <a:latin typeface="Cambria Math" panose="02040503050406030204" pitchFamily="18" charset="0"/>
                      </a:rPr>
                      <m:t>𝑝</m:t>
                    </m:r>
                  </m:oMath>
                </a14:m>
                <a:r>
                  <a:rPr lang="zh-CN" altLang="en-US" sz="2400" dirty="0"/>
                  <a:t>固定为</a:t>
                </a:r>
                <a14:m>
                  <m:oMath xmlns:m="http://schemas.openxmlformats.org/officeDocument/2006/math">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0</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1</m:t>
                    </m:r>
                    <m:r>
                      <a:rPr lang="zh-CN" altLang="en-US" sz="2400" i="1" dirty="0" smtClean="0">
                        <a:latin typeface="Cambria Math" panose="02040503050406030204" pitchFamily="18" charset="0"/>
                      </a:rPr>
                      <m:t>)</m:t>
                    </m:r>
                  </m:oMath>
                </a14:m>
                <a:r>
                  <a:rPr lang="zh-CN" altLang="en-US" sz="2400" dirty="0"/>
                  <a:t>的有理数。</a:t>
                </a:r>
                <a:endParaRPr lang="en-US" altLang="zh-CN" sz="2400" dirty="0"/>
              </a:p>
              <a:p>
                <a:r>
                  <a:rPr lang="zh-CN" altLang="en-US" sz="2400" dirty="0"/>
                  <a:t>要求输出每次操作的数</a:t>
                </a:r>
                <a14:m>
                  <m:oMath xmlns:m="http://schemas.openxmlformats.org/officeDocument/2006/math">
                    <m:r>
                      <a:rPr lang="zh-CN" altLang="en-US" sz="2400" i="1" dirty="0" smtClean="0">
                        <a:latin typeface="Cambria Math" panose="02040503050406030204" pitchFamily="18" charset="0"/>
                      </a:rPr>
                      <m:t>𝑥</m:t>
                    </m:r>
                  </m:oMath>
                </a14:m>
                <a:r>
                  <a:rPr lang="zh-CN" altLang="en-US" sz="2400" dirty="0"/>
                  <a:t>和</a:t>
                </a:r>
                <a14:m>
                  <m:oMath xmlns:m="http://schemas.openxmlformats.org/officeDocument/2006/math">
                    <m:r>
                      <a:rPr lang="zh-CN" altLang="en-US" sz="2400" i="1" dirty="0" smtClean="0">
                        <a:latin typeface="Cambria Math" panose="02040503050406030204" pitchFamily="18" charset="0"/>
                      </a:rPr>
                      <m:t>𝑚</m:t>
                    </m:r>
                  </m:oMath>
                </a14:m>
                <a:r>
                  <a:rPr lang="zh-CN" altLang="en-US" sz="2400" dirty="0"/>
                  <a:t>次操作后所有数的和。</a:t>
                </a:r>
              </a:p>
              <a:p>
                <a14:m>
                  <m:oMath xmlns:m="http://schemas.openxmlformats.org/officeDocument/2006/math">
                    <m:r>
                      <a:rPr lang="zh-CN" altLang="en-US" sz="2400" i="1" dirty="0" smtClean="0">
                        <a:latin typeface="Cambria Math" panose="02040503050406030204" pitchFamily="18" charset="0"/>
                      </a:rPr>
                      <m:t>𝑛</m:t>
                    </m:r>
                    <m:r>
                      <a:rPr lang="zh-CN" altLang="en-US"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zh-CN" altLang="en-US" sz="2400" i="1" dirty="0" smtClean="0">
                            <a:latin typeface="Cambria Math" panose="02040503050406030204" pitchFamily="18" charset="0"/>
                          </a:rPr>
                          <m:t>1</m:t>
                        </m:r>
                        <m:r>
                          <a:rPr lang="en-US" altLang="zh-CN" sz="2400" i="1" dirty="0">
                            <a:latin typeface="Cambria Math" panose="02040503050406030204" pitchFamily="18" charset="0"/>
                          </a:rPr>
                          <m:t>0</m:t>
                        </m:r>
                      </m:e>
                      <m:sup>
                        <m:r>
                          <a:rPr lang="zh-CN" altLang="en-US" sz="2400" i="1" dirty="0" smtClean="0">
                            <a:latin typeface="Cambria Math" panose="02040503050406030204" pitchFamily="18" charset="0"/>
                          </a:rPr>
                          <m:t>5</m:t>
                        </m:r>
                      </m:sup>
                    </m:sSup>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𝑚</m:t>
                    </m:r>
                    <m:r>
                      <a:rPr lang="zh-CN" altLang="en-US" sz="2400" i="1" dirty="0" smtClean="0">
                        <a:latin typeface="Cambria Math" panose="02040503050406030204" pitchFamily="18" charset="0"/>
                      </a:rPr>
                      <m:t>≤</m:t>
                    </m:r>
                    <m:r>
                      <a:rPr lang="zh-CN" altLang="en-US" sz="2400" i="1" dirty="0" smtClean="0">
                        <a:latin typeface="Cambria Math" panose="02040503050406030204" pitchFamily="18" charset="0"/>
                      </a:rPr>
                      <m:t>7</m:t>
                    </m:r>
                    <m:r>
                      <a:rPr lang="zh-CN" altLang="en-US" sz="240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10</m:t>
                        </m:r>
                      </m:e>
                      <m:sup>
                        <m:r>
                          <a:rPr lang="en-US" altLang="zh-CN" sz="2400" b="0" i="1" dirty="0" smtClean="0">
                            <a:latin typeface="Cambria Math" panose="02040503050406030204" pitchFamily="18" charset="0"/>
                          </a:rPr>
                          <m:t>6</m:t>
                        </m:r>
                      </m:sup>
                    </m:sSup>
                  </m:oMath>
                </a14:m>
                <a:endParaRPr lang="zh-CN" altLang="en-US" sz="2400" dirty="0"/>
              </a:p>
            </p:txBody>
          </p:sp>
        </mc:Choice>
        <mc:Fallback xmlns="">
          <p:sp>
            <p:nvSpPr>
              <p:cNvPr id="3" name="内容占位符 2">
                <a:extLst>
                  <a:ext uri="{FF2B5EF4-FFF2-40B4-BE49-F238E27FC236}">
                    <a16:creationId xmlns:a16="http://schemas.microsoft.com/office/drawing/2014/main" id="{DD664605-03F6-44A0-8C79-BE949A4F55CA}"/>
                  </a:ext>
                </a:extLst>
              </p:cNvPr>
              <p:cNvSpPr>
                <a:spLocks noGrp="1" noRot="1" noChangeAspect="1" noMove="1" noResize="1" noEditPoints="1" noAdjustHandles="1" noChangeArrowheads="1" noChangeShapeType="1" noTextEdit="1"/>
              </p:cNvSpPr>
              <p:nvPr>
                <p:ph idx="1"/>
              </p:nvPr>
            </p:nvSpPr>
            <p:spPr>
              <a:xfrm>
                <a:off x="1024128" y="2286000"/>
                <a:ext cx="10191953" cy="4023360"/>
              </a:xfrm>
              <a:blipFill>
                <a:blip r:embed="rId2"/>
                <a:stretch>
                  <a:fillRect l="-1376" t="-1970" r="-11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9F68833-3FDD-4C98-8EF8-34C10F3F5B57}"/>
                  </a:ext>
                </a:extLst>
              </p:cNvPr>
              <p:cNvSpPr/>
              <p:nvPr/>
            </p:nvSpPr>
            <p:spPr>
              <a:xfrm>
                <a:off x="1024128" y="5903452"/>
                <a:ext cx="20697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𝑁𝑂𝐼𝑝</m:t>
                      </m:r>
                      <m:r>
                        <a:rPr lang="en-US" altLang="zh-CN" b="0" i="1" smtClean="0">
                          <a:latin typeface="Cambria Math" panose="02040503050406030204" pitchFamily="18" charset="0"/>
                        </a:rPr>
                        <m:t>2016</m:t>
                      </m:r>
                      <m:r>
                        <a:rPr lang="zh-CN" altLang="en-US" i="1">
                          <a:latin typeface="Cambria Math" panose="02040503050406030204" pitchFamily="18" charset="0"/>
                        </a:rPr>
                        <m:t>提高组</m:t>
                      </m:r>
                    </m:oMath>
                  </m:oMathPara>
                </a14:m>
                <a:endParaRPr lang="zh-CN" altLang="en-US" dirty="0"/>
              </a:p>
            </p:txBody>
          </p:sp>
        </mc:Choice>
        <mc:Fallback xmlns="">
          <p:sp>
            <p:nvSpPr>
              <p:cNvPr id="4" name="矩形 3">
                <a:extLst>
                  <a:ext uri="{FF2B5EF4-FFF2-40B4-BE49-F238E27FC236}">
                    <a16:creationId xmlns:a16="http://schemas.microsoft.com/office/drawing/2014/main" id="{89F68833-3FDD-4C98-8EF8-34C10F3F5B57}"/>
                  </a:ext>
                </a:extLst>
              </p:cNvPr>
              <p:cNvSpPr>
                <a:spLocks noRot="1" noChangeAspect="1" noMove="1" noResize="1" noEditPoints="1" noAdjustHandles="1" noChangeArrowheads="1" noChangeShapeType="1" noTextEdit="1"/>
              </p:cNvSpPr>
              <p:nvPr/>
            </p:nvSpPr>
            <p:spPr>
              <a:xfrm>
                <a:off x="1024128" y="5903452"/>
                <a:ext cx="2069797" cy="369332"/>
              </a:xfrm>
              <a:prstGeom prst="rect">
                <a:avLst/>
              </a:prstGeom>
              <a:blipFill>
                <a:blip r:embed="rId3"/>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19048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73B479-DC7B-4AC8-8A37-E38BF999110F}"/>
              </a:ext>
            </a:extLst>
          </p:cNvPr>
          <p:cNvSpPr>
            <a:spLocks noGrp="1"/>
          </p:cNvSpPr>
          <p:nvPr>
            <p:ph type="title"/>
          </p:nvPr>
        </p:nvSpPr>
        <p:spPr/>
        <p:txBody>
          <a:bodyPr/>
          <a:lstStyle/>
          <a:p>
            <a:r>
              <a:rPr lang="zh-CN" altLang="en-US" sz="5400" dirty="0"/>
              <a:t>天天爱跑步</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419CA89-8FFC-4844-BFEE-113909637782}"/>
                  </a:ext>
                </a:extLst>
              </p:cNvPr>
              <p:cNvSpPr>
                <a:spLocks noGrp="1"/>
              </p:cNvSpPr>
              <p:nvPr>
                <p:ph idx="1"/>
              </p:nvPr>
            </p:nvSpPr>
            <p:spPr/>
            <p:txBody>
              <a:bodyPr>
                <a:normAutofit/>
              </a:bodyPr>
              <a:lstStyle/>
              <a:p>
                <a:pPr>
                  <a:lnSpc>
                    <a:spcPct val="80000"/>
                  </a:lnSpc>
                </a:pPr>
                <a:r>
                  <a:rPr lang="zh-CN" altLang="en-US" sz="2000" dirty="0"/>
                  <a:t>用桶解决了</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𝑖</m:t>
                        </m:r>
                      </m:sub>
                    </m:sSub>
                  </m:oMath>
                </a14:m>
                <a:r>
                  <a:rPr lang="zh-CN" altLang="en-US" sz="2000" dirty="0"/>
                  <a:t>的类型，再把</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𝑠</m:t>
                        </m:r>
                      </m:e>
                      <m:sub>
                        <m:r>
                          <a:rPr lang="en-US" altLang="zh-CN" sz="2000" b="0" i="1" smtClean="0">
                            <a:latin typeface="Cambria Math" panose="02040503050406030204" pitchFamily="18" charset="0"/>
                          </a:rPr>
                          <m:t>𝑖</m:t>
                        </m:r>
                      </m:sub>
                    </m:sSub>
                  </m:oMath>
                </a14:m>
                <a:r>
                  <a:rPr lang="zh-CN" altLang="en-US" sz="2000" dirty="0"/>
                  <a:t>类型也解决了，去一下重就能算到正确答案。</a:t>
                </a:r>
                <a:endParaRPr lang="en-US" altLang="zh-CN" sz="2000" dirty="0"/>
              </a:p>
              <a:p>
                <a:pPr>
                  <a:lnSpc>
                    <a:spcPct val="80000"/>
                  </a:lnSpc>
                </a:pPr>
                <a:r>
                  <a:rPr lang="zh-CN" altLang="en-US" sz="2000" dirty="0"/>
                  <a:t>但是问题是桶的合并非常耗时间，无法承受，所以我们使用线段树动态维护桶。</a:t>
                </a:r>
                <a:endParaRPr lang="en-US" altLang="zh-CN" sz="2000" dirty="0"/>
              </a:p>
              <a:p>
                <a:pPr>
                  <a:lnSpc>
                    <a:spcPct val="80000"/>
                  </a:lnSpc>
                </a:pPr>
                <a:r>
                  <a:rPr lang="zh-CN" altLang="en-US" sz="2000" dirty="0"/>
                  <a:t>对于一个桶</a:t>
                </a: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oMath>
                </a14:m>
                <a:r>
                  <a:rPr lang="zh-CN" altLang="en-US" sz="2000" dirty="0"/>
                  <a:t>，建立线段树</a:t>
                </a:r>
                <a14:m>
                  <m:oMath xmlns:m="http://schemas.openxmlformats.org/officeDocument/2006/math">
                    <m:r>
                      <a:rPr lang="en-US" altLang="zh-CN" sz="2000" b="0" i="1" smtClean="0">
                        <a:latin typeface="Cambria Math" panose="02040503050406030204" pitchFamily="18" charset="0"/>
                      </a:rPr>
                      <m:t>𝑇</m:t>
                    </m:r>
                    <m:r>
                      <a:rPr lang="zh-CN" altLang="en-US" sz="2000" i="1">
                        <a:latin typeface="Cambria Math" panose="02040503050406030204" pitchFamily="18" charset="0"/>
                      </a:rPr>
                      <m:t>，</m:t>
                    </m:r>
                  </m:oMath>
                </a14:m>
                <a:r>
                  <a:rPr lang="zh-CN" altLang="en-US" sz="2000" dirty="0"/>
                  <a:t>他的根节点储存了</a:t>
                </a: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m:t>
                    </m:r>
                    <m:r>
                      <a:rPr lang="zh-CN" altLang="en-US" sz="2000" i="1">
                        <a:latin typeface="Cambria Math" panose="02040503050406030204" pitchFamily="18" charset="0"/>
                      </a:rPr>
                      <m:t>的</m:t>
                    </m:r>
                    <m:r>
                      <a:rPr lang="zh-CN" altLang="en-US" sz="2000" i="1" smtClean="0">
                        <a:latin typeface="Cambria Math" panose="02040503050406030204" pitchFamily="18" charset="0"/>
                      </a:rPr>
                      <m:t>和</m:t>
                    </m:r>
                    <m:r>
                      <a:rPr lang="zh-CN" altLang="en-US" sz="2000" i="1">
                        <a:latin typeface="Cambria Math" panose="02040503050406030204" pitchFamily="18" charset="0"/>
                      </a:rPr>
                      <m:t>，</m:t>
                    </m:r>
                  </m:oMath>
                </a14:m>
                <a:r>
                  <a:rPr lang="zh-CN" altLang="en-US" sz="2000" dirty="0"/>
                  <a:t>叶子结点储存了某个</a:t>
                </a:r>
                <a14:m>
                  <m:oMath xmlns:m="http://schemas.openxmlformats.org/officeDocument/2006/math">
                    <m:r>
                      <a:rPr lang="en-US" altLang="zh-CN" sz="2000" b="0" i="1" smtClean="0">
                        <a:latin typeface="Cambria Math" panose="02040503050406030204" pitchFamily="18" charset="0"/>
                      </a:rPr>
                      <m:t>𝑏</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zh-CN" altLang="en-US" sz="2000" dirty="0"/>
                  <a:t>的值。</a:t>
                </a:r>
                <a:endParaRPr lang="en-US" altLang="zh-CN" sz="2000" dirty="0"/>
              </a:p>
              <a:p>
                <a:pPr>
                  <a:lnSpc>
                    <a:spcPct val="80000"/>
                  </a:lnSpc>
                </a:pPr>
                <a:r>
                  <a:rPr lang="zh-CN" altLang="en-US" sz="2000" dirty="0"/>
                  <a:t>桶的修改变成线段树的修改，桶的查询变成线段树的查询，桶的合并变成线段树的合并。</a:t>
                </a:r>
                <a:endParaRPr lang="en-US" altLang="zh-CN" sz="2000" dirty="0"/>
              </a:p>
              <a:p>
                <a:pPr>
                  <a:lnSpc>
                    <a:spcPct val="80000"/>
                  </a:lnSpc>
                </a:pPr>
                <a:r>
                  <a:rPr lang="zh-CN" altLang="en-US" sz="2000" dirty="0"/>
                  <a:t>线段树合并？</a:t>
                </a:r>
                <a:endParaRPr lang="en-US" altLang="zh-CN" sz="2000" dirty="0"/>
              </a:p>
            </p:txBody>
          </p:sp>
        </mc:Choice>
        <mc:Fallback xmlns="">
          <p:sp>
            <p:nvSpPr>
              <p:cNvPr id="3" name="内容占位符 2">
                <a:extLst>
                  <a:ext uri="{FF2B5EF4-FFF2-40B4-BE49-F238E27FC236}">
                    <a16:creationId xmlns:a16="http://schemas.microsoft.com/office/drawing/2014/main" id="{6419CA89-8FFC-4844-BFEE-113909637782}"/>
                  </a:ext>
                </a:extLst>
              </p:cNvPr>
              <p:cNvSpPr>
                <a:spLocks noGrp="1" noRot="1" noChangeAspect="1" noMove="1" noResize="1" noEditPoints="1" noAdjustHandles="1" noChangeArrowheads="1" noChangeShapeType="1" noTextEdit="1"/>
              </p:cNvSpPr>
              <p:nvPr>
                <p:ph idx="1"/>
              </p:nvPr>
            </p:nvSpPr>
            <p:spPr>
              <a:blipFill>
                <a:blip r:embed="rId2"/>
                <a:stretch>
                  <a:fillRect l="-188"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78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B0F0"/>
                </a:solidFill>
              </a:rPr>
              <a:t>线段树的合并</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线段树的合并非常的强，具体操作：</a:t>
                </a:r>
              </a:p>
              <a:p>
                <a:r>
                  <a:rPr lang="zh-CN" altLang="en-US" dirty="0"/>
                  <a:t>合并两颗线段树（子树），如果其中一颗为空返回另一颗，否则递归合并这颗（子）树的左右子树。</a:t>
                </a:r>
              </a:p>
              <a:p>
                <a:r>
                  <a:rPr lang="zh-CN" altLang="en-US" dirty="0"/>
                  <a:t>事实证明，</a:t>
                </a:r>
                <a14:m>
                  <m:oMath xmlns:m="http://schemas.openxmlformats.org/officeDocument/2006/math">
                    <m:r>
                      <a:rPr lang="en-US" altLang="zh-CN" i="1" dirty="0" smtClean="0">
                        <a:latin typeface="Cambria Math" panose="02040503050406030204" pitchFamily="18" charset="0"/>
                      </a:rPr>
                      <m:t>𝑛</m:t>
                    </m:r>
                  </m:oMath>
                </a14:m>
                <a:r>
                  <a:rPr lang="zh-CN" altLang="en-US" dirty="0"/>
                  <a:t>颗大小为</a:t>
                </a:r>
                <a:r>
                  <a:rPr lang="en-US" altLang="zh-CN" dirty="0"/>
                  <a:t>1</a:t>
                </a:r>
                <a:r>
                  <a:rPr lang="zh-CN" altLang="en-US" dirty="0"/>
                  <a:t>的线段树合并成一颗的复杂度是</a:t>
                </a:r>
                <a14:m>
                  <m:oMath xmlns:m="http://schemas.openxmlformats.org/officeDocument/2006/math">
                    <m:r>
                      <a:rPr lang="en-US" altLang="zh-CN" i="1" dirty="0" smtClean="0">
                        <a:latin typeface="Cambria Math" panose="02040503050406030204" pitchFamily="18" charset="0"/>
                      </a:rPr>
                      <m:t>𝑛</m:t>
                    </m:r>
                    <m:r>
                      <a:rPr lang="en-US" altLang="zh-CN" i="1" dirty="0" smtClean="0">
                        <a:latin typeface="Cambria Math" panose="02040503050406030204" pitchFamily="18" charset="0"/>
                      </a:rPr>
                      <m:t> </m:t>
                    </m:r>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a:t>。</a:t>
                </a:r>
              </a:p>
              <a:p>
                <a:r>
                  <a:rPr lang="zh-CN" altLang="en-US" dirty="0"/>
                  <a:t>因为这样子做的复杂度不会高于将</a:t>
                </a:r>
                <a14:m>
                  <m:oMath xmlns:m="http://schemas.openxmlformats.org/officeDocument/2006/math">
                    <m:r>
                      <a:rPr lang="en-US" altLang="zh-CN" i="1" dirty="0" smtClean="0">
                        <a:latin typeface="Cambria Math" panose="02040503050406030204" pitchFamily="18" charset="0"/>
                      </a:rPr>
                      <m:t>𝑛</m:t>
                    </m:r>
                  </m:oMath>
                </a14:m>
                <a:r>
                  <a:rPr lang="zh-CN" altLang="en-US" dirty="0"/>
                  <a:t>个节点插入进一颗。</a:t>
                </a:r>
              </a:p>
              <a:p>
                <a:r>
                  <a:rPr lang="zh-CN" altLang="en-US" dirty="0"/>
                  <a:t>或者还能这样理解，想想最慢是什么时候：两两一组合并，再两两一组合并</a:t>
                </a:r>
                <a:r>
                  <a:rPr lang="en-US" altLang="zh-CN" dirty="0"/>
                  <a:t>……</a:t>
                </a:r>
                <a:r>
                  <a:rPr lang="zh-CN" altLang="en-US" dirty="0"/>
                  <a:t>那么每层总复杂度是</a:t>
                </a:r>
                <a14:m>
                  <m:oMath xmlns:m="http://schemas.openxmlformats.org/officeDocument/2006/math">
                    <m:r>
                      <a:rPr lang="en-US" altLang="zh-CN" i="1" dirty="0" smtClean="0">
                        <a:latin typeface="Cambria Math" panose="02040503050406030204" pitchFamily="18" charset="0"/>
                      </a:rPr>
                      <m:t>𝑜</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r>
                      <a:rPr lang="en-US" altLang="zh-CN" i="1" dirty="0" smtClean="0">
                        <a:latin typeface="Cambria Math" panose="02040503050406030204" pitchFamily="18" charset="0"/>
                      </a:rPr>
                      <m:t>)</m:t>
                    </m:r>
                  </m:oMath>
                </a14:m>
                <a:r>
                  <a:rPr lang="zh-CN" altLang="en-US" dirty="0"/>
                  <a:t>，一共</a:t>
                </a:r>
                <a14:m>
                  <m:oMath xmlns:m="http://schemas.openxmlformats.org/officeDocument/2006/math">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𝑛</m:t>
                    </m:r>
                  </m:oMath>
                </a14:m>
                <a:r>
                  <a:rPr lang="zh-CN" altLang="en-US" dirty="0"/>
                  <a:t>层。</a:t>
                </a:r>
                <a:endParaRPr lang="en-US" altLang="zh-CN" dirty="0"/>
              </a:p>
              <a:p>
                <a:r>
                  <a:rPr lang="zh-CN" altLang="en-US" dirty="0"/>
                  <a:t>来看代码吧！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919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F01AD5-05D8-46C8-B686-489AC771F1DE}"/>
              </a:ext>
            </a:extLst>
          </p:cNvPr>
          <p:cNvSpPr>
            <a:spLocks noGrp="1"/>
          </p:cNvSpPr>
          <p:nvPr>
            <p:ph type="title"/>
          </p:nvPr>
        </p:nvSpPr>
        <p:spPr/>
        <p:txBody>
          <a:bodyPr/>
          <a:lstStyle/>
          <a:p>
            <a:r>
              <a:rPr lang="zh-CN" altLang="en-US" dirty="0"/>
              <a:t>线段树合并代码</a:t>
            </a:r>
          </a:p>
        </p:txBody>
      </p:sp>
      <p:sp>
        <p:nvSpPr>
          <p:cNvPr id="3" name="内容占位符 2">
            <a:extLst>
              <a:ext uri="{FF2B5EF4-FFF2-40B4-BE49-F238E27FC236}">
                <a16:creationId xmlns:a16="http://schemas.microsoft.com/office/drawing/2014/main" id="{041AFAC0-D5DA-4BA8-9C0D-C18CBE3376B0}"/>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36792640-9C70-4E03-8C42-8E1CBE17CFD8}"/>
              </a:ext>
            </a:extLst>
          </p:cNvPr>
          <p:cNvPicPr>
            <a:picLocks noChangeAspect="1"/>
          </p:cNvPicPr>
          <p:nvPr/>
        </p:nvPicPr>
        <p:blipFill>
          <a:blip r:embed="rId2"/>
          <a:stretch>
            <a:fillRect/>
          </a:stretch>
        </p:blipFill>
        <p:spPr>
          <a:xfrm>
            <a:off x="1024128" y="2286000"/>
            <a:ext cx="10742857" cy="3552381"/>
          </a:xfrm>
          <a:prstGeom prst="rect">
            <a:avLst/>
          </a:prstGeom>
        </p:spPr>
      </p:pic>
    </p:spTree>
    <p:extLst>
      <p:ext uri="{BB962C8B-B14F-4D97-AF65-F5344CB8AC3E}">
        <p14:creationId xmlns:p14="http://schemas.microsoft.com/office/powerpoint/2010/main" val="10119784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54010-DAEC-4B69-AD34-355C55E34E41}"/>
              </a:ext>
            </a:extLst>
          </p:cNvPr>
          <p:cNvSpPr>
            <a:spLocks noGrp="1"/>
          </p:cNvSpPr>
          <p:nvPr>
            <p:ph type="title"/>
          </p:nvPr>
        </p:nvSpPr>
        <p:spPr/>
        <p:txBody>
          <a:bodyPr/>
          <a:lstStyle/>
          <a:p>
            <a:r>
              <a:rPr lang="zh-CN" altLang="en-US" dirty="0"/>
              <a:t>天天爱跑步</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E6C52F-678E-4BDE-8803-6B745D153E27}"/>
                  </a:ext>
                </a:extLst>
              </p:cNvPr>
              <p:cNvSpPr>
                <a:spLocks noGrp="1"/>
              </p:cNvSpPr>
              <p:nvPr>
                <p:ph idx="1"/>
              </p:nvPr>
            </p:nvSpPr>
            <p:spPr/>
            <p:txBody>
              <a:bodyPr>
                <a:normAutofit/>
              </a:bodyPr>
              <a:lstStyle/>
              <a:p>
                <a:r>
                  <a:rPr lang="zh-CN" altLang="en-US" sz="2400" dirty="0"/>
                  <a:t>线段树合并是不是非常短呢？</a:t>
                </a:r>
                <a:endParaRPr lang="en-US" altLang="zh-CN" sz="2400" dirty="0"/>
              </a:p>
              <a:p>
                <a:r>
                  <a:rPr lang="zh-CN" altLang="en-US" sz="2400" dirty="0"/>
                  <a:t>整个算法的时间复杂度仍然</a:t>
                </a:r>
                <a14:m>
                  <m:oMath xmlns:m="http://schemas.openxmlformats.org/officeDocument/2006/math">
                    <m:r>
                      <a:rPr lang="zh-CN" altLang="en-US" sz="2400" i="1" dirty="0">
                        <a:latin typeface="Cambria Math" panose="02040503050406030204" pitchFamily="18" charset="0"/>
                      </a:rPr>
                      <m:t>为</m:t>
                    </m:r>
                    <m:r>
                      <a:rPr lang="zh-CN" altLang="en-US" sz="2400" i="1" dirty="0">
                        <a:latin typeface="Cambria Math" panose="02040503050406030204" pitchFamily="18" charset="0"/>
                      </a:rPr>
                      <m:t>𝑂</m:t>
                    </m:r>
                    <m:r>
                      <a:rPr lang="zh-CN" altLang="en-US" sz="2400" i="1" dirty="0">
                        <a:latin typeface="Cambria Math" panose="02040503050406030204" pitchFamily="18" charset="0"/>
                      </a:rPr>
                      <m:t>(</m:t>
                    </m:r>
                    <m:r>
                      <a:rPr lang="zh-CN" altLang="en-US" sz="2400" i="1" dirty="0">
                        <a:latin typeface="Cambria Math" panose="02040503050406030204" pitchFamily="18" charset="0"/>
                      </a:rPr>
                      <m:t>𝑁𝑙𝑜𝑔𝑁</m:t>
                    </m:r>
                    <m:r>
                      <a:rPr lang="zh-CN" altLang="en-US" sz="2400" i="1" dirty="0">
                        <a:latin typeface="Cambria Math" panose="02040503050406030204" pitchFamily="18" charset="0"/>
                      </a:rPr>
                      <m:t>)，</m:t>
                    </m:r>
                  </m:oMath>
                </a14:m>
                <a:r>
                  <a:rPr lang="zh-CN" altLang="en-US" sz="2400" dirty="0"/>
                  <a:t>完美解决此题！</a:t>
                </a:r>
              </a:p>
              <a:p>
                <a:endParaRPr lang="zh-CN" altLang="en-US" dirty="0"/>
              </a:p>
            </p:txBody>
          </p:sp>
        </mc:Choice>
        <mc:Fallback xmlns="">
          <p:sp>
            <p:nvSpPr>
              <p:cNvPr id="3" name="内容占位符 2">
                <a:extLst>
                  <a:ext uri="{FF2B5EF4-FFF2-40B4-BE49-F238E27FC236}">
                    <a16:creationId xmlns:a16="http://schemas.microsoft.com/office/drawing/2014/main" id="{A7E6C52F-678E-4BDE-8803-6B745D153E27}"/>
                  </a:ext>
                </a:extLst>
              </p:cNvPr>
              <p:cNvSpPr>
                <a:spLocks noGrp="1" noRot="1" noChangeAspect="1" noMove="1" noResize="1" noEditPoints="1" noAdjustHandles="1" noChangeArrowheads="1" noChangeShapeType="1" noTextEdit="1"/>
              </p:cNvSpPr>
              <p:nvPr>
                <p:ph idx="1"/>
              </p:nvPr>
            </p:nvSpPr>
            <p:spPr>
              <a:blipFill>
                <a:blip r:embed="rId2"/>
                <a:stretch>
                  <a:fillRect l="-502"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3648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关于线段树的一些说明</a:t>
            </a:r>
          </a:p>
        </p:txBody>
      </p:sp>
      <p:sp>
        <p:nvSpPr>
          <p:cNvPr id="3" name="内容占位符 2"/>
          <p:cNvSpPr>
            <a:spLocks noGrp="1"/>
          </p:cNvSpPr>
          <p:nvPr>
            <p:ph idx="1"/>
          </p:nvPr>
        </p:nvSpPr>
        <p:spPr/>
        <p:txBody>
          <a:bodyPr>
            <a:normAutofit/>
          </a:bodyPr>
          <a:lstStyle/>
          <a:p>
            <a:r>
              <a:rPr lang="zh-CN" altLang="en-US" sz="2400" dirty="0"/>
              <a:t>线段树可以维护区间信息，这个信息是可快速合并的。</a:t>
            </a:r>
            <a:endParaRPr lang="en-US" altLang="zh-CN" sz="2400" dirty="0"/>
          </a:p>
          <a:p>
            <a:r>
              <a:rPr lang="zh-CN" altLang="en-US" sz="2400" dirty="0"/>
              <a:t>它还支持区间信息修改，通过打懒标记实现，这个标记也是可快速合并的。</a:t>
            </a:r>
          </a:p>
          <a:p>
            <a:r>
              <a:rPr lang="zh-CN" altLang="en-US" sz="2400" dirty="0"/>
              <a:t>不过空间通常要开到</a:t>
            </a:r>
            <a:r>
              <a:rPr lang="en-US" altLang="zh-CN" sz="2400" dirty="0"/>
              <a:t>4</a:t>
            </a:r>
            <a:r>
              <a:rPr lang="zh-CN" altLang="en-US" sz="2400" dirty="0"/>
              <a:t>倍，偶尔会被出题人卡空间。</a:t>
            </a:r>
          </a:p>
          <a:p>
            <a:r>
              <a:rPr lang="zh-CN" altLang="en-US" sz="2400" dirty="0"/>
              <a:t>事实上有一种函数，给出了已知区间的编号，从而使得空间只需要开到两倍，大家看代码吧</a:t>
            </a:r>
          </a:p>
          <a:p>
            <a:r>
              <a:rPr lang="zh-CN" altLang="en-US" sz="2000" dirty="0"/>
              <a:t>你发现用这个函数编号，线段树中序遍历后</a:t>
            </a:r>
          </a:p>
          <a:p>
            <a:r>
              <a:rPr lang="zh-CN" altLang="en-US" sz="2000" dirty="0"/>
              <a:t>编号是连续有序的！（但不包括</a:t>
            </a:r>
            <a:r>
              <a:rPr lang="en-US" altLang="zh-CN" sz="2000" dirty="0"/>
              <a:t>1</a:t>
            </a:r>
            <a:r>
              <a:rPr lang="zh-CN" altLang="en-US" sz="2000" dirty="0"/>
              <a:t>）</a:t>
            </a:r>
          </a:p>
          <a:p>
            <a:endParaRPr lang="zh-CN" altLang="en-US" sz="1800" dirty="0"/>
          </a:p>
        </p:txBody>
      </p:sp>
      <p:pic>
        <p:nvPicPr>
          <p:cNvPr id="4" name="图片 3" descr="玄学"/>
          <p:cNvPicPr>
            <a:picLocks noChangeAspect="1"/>
          </p:cNvPicPr>
          <p:nvPr/>
        </p:nvPicPr>
        <p:blipFill>
          <a:blip r:embed="rId2"/>
          <a:stretch>
            <a:fillRect/>
          </a:stretch>
        </p:blipFill>
        <p:spPr>
          <a:xfrm>
            <a:off x="6565784" y="5165440"/>
            <a:ext cx="3775075" cy="875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DB23AA-8095-494F-86A5-991A2FE0875C}"/>
              </a:ext>
            </a:extLst>
          </p:cNvPr>
          <p:cNvSpPr>
            <a:spLocks noGrp="1"/>
          </p:cNvSpPr>
          <p:nvPr>
            <p:ph type="title"/>
          </p:nvPr>
        </p:nvSpPr>
        <p:spPr/>
        <p:txBody>
          <a:bodyPr/>
          <a:lstStyle/>
          <a:p>
            <a:r>
              <a:rPr lang="zh-CN" altLang="en-US" dirty="0"/>
              <a:t>例</a:t>
            </a:r>
            <a:r>
              <a:rPr lang="en-US" altLang="zh-CN" dirty="0"/>
              <a:t>4</a:t>
            </a:r>
            <a:r>
              <a:rPr lang="zh-CN" altLang="en-US" dirty="0"/>
              <a:t>：进阶版</a:t>
            </a:r>
            <a:r>
              <a:rPr lang="en-US" altLang="zh-CN" dirty="0"/>
              <a:t>3</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6971AD-C68D-4C32-A0E0-486A658153C9}"/>
                  </a:ext>
                </a:extLst>
              </p:cNvPr>
              <p:cNvSpPr>
                <a:spLocks noGrp="1"/>
              </p:cNvSpPr>
              <p:nvPr>
                <p:ph idx="1"/>
              </p:nvPr>
            </p:nvSpPr>
            <p:spPr/>
            <p:txBody>
              <a:bodyPr>
                <a:normAutofit/>
              </a:bodyPr>
              <a:lstStyle/>
              <a:p>
                <a:r>
                  <a:rPr lang="zh-CN" altLang="en-US" sz="2400" dirty="0"/>
                  <a:t>输入</a:t>
                </a:r>
                <a14:m>
                  <m:oMath xmlns:m="http://schemas.openxmlformats.org/officeDocument/2006/math">
                    <m:r>
                      <a:rPr lang="en-US" altLang="zh-CN" sz="2400" i="1" dirty="0">
                        <a:latin typeface="Cambria Math" panose="02040503050406030204" pitchFamily="18" charset="0"/>
                      </a:rPr>
                      <m:t>𝑁</m:t>
                    </m:r>
                    <m:r>
                      <a:rPr lang="zh-CN" altLang="en-US" sz="2400" i="1" dirty="0">
                        <a:latin typeface="Cambria Math" panose="02040503050406030204" pitchFamily="18" charset="0"/>
                      </a:rPr>
                      <m:t>个数和</m:t>
                    </m:r>
                    <m:r>
                      <a:rPr lang="en-US" altLang="zh-CN" sz="2400" i="1" dirty="0">
                        <a:latin typeface="Cambria Math" panose="02040503050406030204" pitchFamily="18" charset="0"/>
                      </a:rPr>
                      <m:t>𝑀</m:t>
                    </m:r>
                  </m:oMath>
                </a14:m>
                <a:r>
                  <a:rPr lang="zh-CN" altLang="en-US" sz="2400" dirty="0"/>
                  <a:t>次操作，操作有三种：</a:t>
                </a:r>
              </a:p>
              <a:p>
                <a:r>
                  <a:rPr lang="en-US" altLang="zh-CN" sz="2400" dirty="0"/>
                  <a:t>1</a:t>
                </a:r>
                <a:r>
                  <a:rPr lang="zh-CN" altLang="en-US" sz="2400" dirty="0"/>
                  <a:t>、格式为</a:t>
                </a:r>
                <a14:m>
                  <m:oMath xmlns:m="http://schemas.openxmlformats.org/officeDocument/2006/math">
                    <m:r>
                      <a:rPr lang="en-US" altLang="zh-CN" sz="2400" i="1" dirty="0">
                        <a:latin typeface="Cambria Math" panose="02040503050406030204" pitchFamily="18" charset="0"/>
                      </a:rPr>
                      <m:t>1</m:t>
                    </m:r>
                    <m:r>
                      <a:rPr lang="en-US" altLang="zh-CN" sz="2400" i="1" dirty="0">
                        <a:latin typeface="Cambria Math" panose="02040503050406030204" pitchFamily="18" charset="0"/>
                      </a:rPr>
                      <m:t> </m:t>
                    </m:r>
                    <m:r>
                      <a:rPr lang="en-US" altLang="zh-CN" sz="2400" i="1" dirty="0">
                        <a:latin typeface="Cambria Math" panose="02040503050406030204" pitchFamily="18" charset="0"/>
                      </a:rPr>
                      <m:t>𝑋</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𝑌</m:t>
                    </m:r>
                  </m:oMath>
                </a14:m>
                <a:r>
                  <a:rPr lang="en-US" altLang="zh-CN" sz="2400" dirty="0"/>
                  <a:t>,</a:t>
                </a:r>
                <a:r>
                  <a:rPr lang="zh-CN" altLang="en-US" sz="2400" dirty="0"/>
                  <a:t>表示把第</a:t>
                </a:r>
                <a14:m>
                  <m:oMath xmlns:m="http://schemas.openxmlformats.org/officeDocument/2006/math">
                    <m:r>
                      <a:rPr lang="en-US" altLang="zh-CN" sz="2400" i="1" dirty="0" smtClean="0">
                        <a:latin typeface="Cambria Math" panose="02040503050406030204" pitchFamily="18" charset="0"/>
                      </a:rPr>
                      <m:t>𝑥</m:t>
                    </m:r>
                    <m:r>
                      <a:rPr lang="zh-CN" altLang="en-US" sz="2400" i="1" dirty="0" smtClean="0">
                        <a:latin typeface="Cambria Math" panose="02040503050406030204" pitchFamily="18" charset="0"/>
                      </a:rPr>
                      <m:t>个数增加</m:t>
                    </m:r>
                    <m:r>
                      <a:rPr lang="en-US" altLang="zh-CN" sz="2400" i="1" dirty="0" smtClean="0">
                        <a:latin typeface="Cambria Math" panose="02040503050406030204" pitchFamily="18" charset="0"/>
                      </a:rPr>
                      <m:t>𝑦</m:t>
                    </m:r>
                  </m:oMath>
                </a14:m>
                <a:endParaRPr lang="en-US" altLang="zh-CN" sz="2400" dirty="0"/>
              </a:p>
              <a:p>
                <a:r>
                  <a:rPr lang="en-US" altLang="zh-CN" sz="2400" dirty="0"/>
                  <a:t>2</a:t>
                </a:r>
                <a:r>
                  <a:rPr lang="zh-CN" altLang="en-US" sz="2400" dirty="0"/>
                  <a:t>、格式为</a:t>
                </a:r>
                <a14:m>
                  <m:oMath xmlns:m="http://schemas.openxmlformats.org/officeDocument/2006/math">
                    <m:r>
                      <a:rPr lang="en-US" altLang="zh-CN" sz="2400" i="1" dirty="0" smtClean="0">
                        <a:latin typeface="Cambria Math" panose="02040503050406030204" pitchFamily="18" charset="0"/>
                      </a:rPr>
                      <m:t>2</m:t>
                    </m:r>
                    <m:r>
                      <a:rPr lang="en-US" altLang="zh-CN" sz="2400" i="1" dirty="0">
                        <a:latin typeface="Cambria Math" panose="02040503050406030204" pitchFamily="18" charset="0"/>
                      </a:rPr>
                      <m:t> </m:t>
                    </m:r>
                    <m:r>
                      <a:rPr lang="en-US" altLang="zh-CN" sz="2400" i="1" dirty="0">
                        <a:latin typeface="Cambria Math" panose="02040503050406030204" pitchFamily="18" charset="0"/>
                      </a:rPr>
                      <m:t>𝐿</m:t>
                    </m:r>
                    <m:r>
                      <a:rPr lang="en-US" altLang="zh-CN" sz="2400" i="1" dirty="0">
                        <a:latin typeface="Cambria Math" panose="02040503050406030204" pitchFamily="18" charset="0"/>
                      </a:rPr>
                      <m:t> </m:t>
                    </m:r>
                    <m:r>
                      <a:rPr lang="en-US" altLang="zh-CN" sz="2400" i="1" dirty="0">
                        <a:latin typeface="Cambria Math" panose="02040503050406030204" pitchFamily="18" charset="0"/>
                      </a:rPr>
                      <m:t>𝑅</m:t>
                    </m:r>
                    <m:r>
                      <a:rPr lang="en-US" altLang="zh-CN" sz="2400" b="0" i="1" dirty="0" smtClean="0">
                        <a:latin typeface="Cambria Math" panose="02040503050406030204" pitchFamily="18" charset="0"/>
                      </a:rPr>
                      <m:t> </m:t>
                    </m:r>
                    <m:r>
                      <a:rPr lang="en-US" altLang="zh-CN" sz="2400" b="0" i="1" dirty="0" smtClean="0">
                        <a:latin typeface="Cambria Math" panose="02040503050406030204" pitchFamily="18" charset="0"/>
                      </a:rPr>
                      <m:t>𝑍</m:t>
                    </m:r>
                    <m:r>
                      <a:rPr lang="en-US" altLang="zh-CN" sz="2400" i="1" dirty="0">
                        <a:latin typeface="Cambria Math" panose="02040503050406030204" pitchFamily="18" charset="0"/>
                      </a:rPr>
                      <m:t>,</m:t>
                    </m:r>
                    <m:r>
                      <a:rPr lang="zh-CN" altLang="en-US" sz="2400" i="1" dirty="0">
                        <a:latin typeface="Cambria Math" panose="02040503050406030204" pitchFamily="18" charset="0"/>
                      </a:rPr>
                      <m:t>询问在</m:t>
                    </m:r>
                    <m:r>
                      <a:rPr lang="zh-CN" altLang="en-US" sz="2400" i="1" dirty="0" smtClean="0">
                        <a:solidFill>
                          <a:srgbClr val="002060"/>
                        </a:solidFill>
                        <a:latin typeface="Cambria Math" panose="02040503050406030204" pitchFamily="18" charset="0"/>
                      </a:rPr>
                      <m:t>第</m:t>
                    </m:r>
                    <m:r>
                      <a:rPr lang="en-US" altLang="zh-CN" sz="2400" b="0" i="1" dirty="0" smtClean="0">
                        <a:solidFill>
                          <a:srgbClr val="002060"/>
                        </a:solidFill>
                        <a:latin typeface="Cambria Math" panose="02040503050406030204" pitchFamily="18" charset="0"/>
                      </a:rPr>
                      <m:t>𝑍</m:t>
                    </m:r>
                    <m:r>
                      <a:rPr lang="zh-CN" altLang="en-US" sz="2400" i="1" dirty="0">
                        <a:solidFill>
                          <a:srgbClr val="002060"/>
                        </a:solidFill>
                        <a:latin typeface="Cambria Math" panose="02040503050406030204" pitchFamily="18" charset="0"/>
                      </a:rPr>
                      <m:t>次</m:t>
                    </m:r>
                    <m:r>
                      <a:rPr lang="zh-CN" altLang="en-US" sz="2400" i="1" dirty="0" smtClean="0">
                        <a:solidFill>
                          <a:srgbClr val="002060"/>
                        </a:solidFill>
                        <a:latin typeface="Cambria Math" panose="02040503050406030204" pitchFamily="18" charset="0"/>
                      </a:rPr>
                      <m:t>修改</m:t>
                    </m:r>
                    <m:r>
                      <a:rPr lang="zh-CN" altLang="en-US" sz="2400" i="1" dirty="0">
                        <a:solidFill>
                          <a:srgbClr val="002060"/>
                        </a:solidFill>
                        <a:latin typeface="Cambria Math" panose="02040503050406030204" pitchFamily="18" charset="0"/>
                      </a:rPr>
                      <m:t>之后</m:t>
                    </m:r>
                    <m:r>
                      <a:rPr lang="zh-CN" altLang="en-US" sz="2400" i="1" dirty="0" smtClean="0">
                        <a:latin typeface="Cambria Math" panose="02040503050406030204" pitchFamily="18" charset="0"/>
                      </a:rPr>
                      <m:t>，</m:t>
                    </m:r>
                    <m:r>
                      <a:rPr lang="en-US" altLang="zh-CN" sz="2400" i="1" dirty="0">
                        <a:latin typeface="Cambria Math" panose="02040503050406030204" pitchFamily="18" charset="0"/>
                      </a:rPr>
                      <m:t>𝐿</m:t>
                    </m:r>
                    <m:r>
                      <a:rPr lang="zh-CN" altLang="en-US" sz="2400" i="1" dirty="0">
                        <a:latin typeface="Cambria Math" panose="02040503050406030204" pitchFamily="18" charset="0"/>
                      </a:rPr>
                      <m:t>到</m:t>
                    </m:r>
                    <m:r>
                      <a:rPr lang="en-US" altLang="zh-CN" sz="2400" i="1" dirty="0">
                        <a:latin typeface="Cambria Math" panose="02040503050406030204" pitchFamily="18" charset="0"/>
                      </a:rPr>
                      <m:t>𝑅</m:t>
                    </m:r>
                  </m:oMath>
                </a14:m>
                <a:r>
                  <a:rPr lang="zh-CN" altLang="en-US" sz="2400" dirty="0"/>
                  <a:t>之间的最大值。也就是说，第</a:t>
                </a:r>
                <a14:m>
                  <m:oMath xmlns:m="http://schemas.openxmlformats.org/officeDocument/2006/math">
                    <m:r>
                      <a:rPr lang="en-US" altLang="zh-CN" sz="2400" b="0" i="1" dirty="0" smtClean="0">
                        <a:latin typeface="Cambria Math" panose="02040503050406030204" pitchFamily="18" charset="0"/>
                      </a:rPr>
                      <m:t>𝑍</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1</m:t>
                    </m:r>
                  </m:oMath>
                </a14:m>
                <a:r>
                  <a:rPr lang="zh-CN" altLang="en-US" sz="2400" dirty="0"/>
                  <a:t>次一直到最后一次修改都不考虑。</a:t>
                </a:r>
                <a14:m>
                  <m:oMath xmlns:m="http://schemas.openxmlformats.org/officeDocument/2006/math">
                    <m:r>
                      <a:rPr lang="en-US" altLang="zh-CN" sz="2400" b="0" i="0" smtClean="0">
                        <a:latin typeface="Cambria Math" panose="02040503050406030204" pitchFamily="18" charset="0"/>
                      </a:rPr>
                      <m:t>(</m:t>
                    </m:r>
                    <m:r>
                      <a:rPr lang="en-US" altLang="zh-CN" sz="2400" b="0" i="1" smtClean="0">
                        <a:latin typeface="Cambria Math" panose="02040503050406030204" pitchFamily="18" charset="0"/>
                      </a:rPr>
                      <m:t>𝑍</m:t>
                    </m:r>
                    <m:r>
                      <a:rPr lang="zh-CN" altLang="en-US" sz="2400" i="1">
                        <a:latin typeface="Cambria Math" panose="02040503050406030204" pitchFamily="18" charset="0"/>
                      </a:rPr>
                      <m:t>可为</m:t>
                    </m:r>
                    <m:r>
                      <a:rPr lang="en-US" altLang="zh-CN" sz="2400" b="0" i="0" smtClean="0">
                        <a:latin typeface="Cambria Math" panose="02040503050406030204" pitchFamily="18" charset="0"/>
                      </a:rPr>
                      <m:t>0</m:t>
                    </m:r>
                    <m:r>
                      <a:rPr lang="en-US" altLang="zh-CN" sz="2400" b="0" i="0" smtClean="0">
                        <a:latin typeface="Cambria Math" panose="02040503050406030204" pitchFamily="18" charset="0"/>
                      </a:rPr>
                      <m:t>)</m:t>
                    </m:r>
                  </m:oMath>
                </a14:m>
                <a:endParaRPr lang="zh-CN" altLang="en-US" sz="2400" dirty="0"/>
              </a:p>
              <a:p>
                <a14:m>
                  <m:oMath xmlns:m="http://schemas.openxmlformats.org/officeDocument/2006/math">
                    <m:r>
                      <a:rPr lang="en-US" altLang="zh-CN" sz="2400" i="1" dirty="0">
                        <a:latin typeface="Cambria Math" panose="02040503050406030204" pitchFamily="18" charset="0"/>
                      </a:rPr>
                      <m:t>𝑁</m:t>
                    </m:r>
                    <m:r>
                      <a:rPr lang="en-US" altLang="zh-CN" sz="2400" i="1" dirty="0">
                        <a:latin typeface="Cambria Math" panose="02040503050406030204" pitchFamily="18" charset="0"/>
                      </a:rPr>
                      <m:t>,</m:t>
                    </m:r>
                    <m:r>
                      <a:rPr lang="en-US" altLang="zh-CN" sz="2400" i="1" dirty="0">
                        <a:latin typeface="Cambria Math" panose="02040503050406030204" pitchFamily="18" charset="0"/>
                      </a:rPr>
                      <m:t>𝑀</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10</m:t>
                        </m:r>
                      </m:e>
                      <m:sup>
                        <m:r>
                          <a:rPr lang="en-US" altLang="zh-CN" sz="2400" i="1" dirty="0">
                            <a:latin typeface="Cambria Math" panose="02040503050406030204" pitchFamily="18" charset="0"/>
                          </a:rPr>
                          <m:t>5</m:t>
                        </m:r>
                      </m:sup>
                    </m:sSup>
                  </m:oMath>
                </a14:m>
                <a:endParaRPr lang="zh-CN" altLang="en-US" sz="2400" dirty="0"/>
              </a:p>
              <a:p>
                <a:endParaRPr lang="zh-CN" altLang="en-US" dirty="0"/>
              </a:p>
              <a:p>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236971AD-C68D-4C32-A0E0-486A658153C9}"/>
                  </a:ext>
                </a:extLst>
              </p:cNvPr>
              <p:cNvSpPr>
                <a:spLocks noGrp="1" noRot="1" noChangeAspect="1" noMove="1" noResize="1" noEditPoints="1" noAdjustHandles="1" noChangeArrowheads="1" noChangeShapeType="1" noTextEdit="1"/>
              </p:cNvSpPr>
              <p:nvPr>
                <p:ph idx="1"/>
              </p:nvPr>
            </p:nvSpPr>
            <p:spPr>
              <a:blipFill>
                <a:blip r:embed="rId2"/>
                <a:stretch>
                  <a:fillRect l="-1442"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50055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A0C4B-37B8-4B3D-B698-7A9DAB22B160}"/>
              </a:ext>
            </a:extLst>
          </p:cNvPr>
          <p:cNvSpPr>
            <a:spLocks noGrp="1"/>
          </p:cNvSpPr>
          <p:nvPr>
            <p:ph type="title"/>
          </p:nvPr>
        </p:nvSpPr>
        <p:spPr/>
        <p:txBody>
          <a:bodyPr/>
          <a:lstStyle/>
          <a:p>
            <a:r>
              <a:rPr lang="zh-CN" altLang="en-US" dirty="0"/>
              <a:t>主席树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87F0643-D51D-43BF-AE6A-E0D1C396E731}"/>
                  </a:ext>
                </a:extLst>
              </p:cNvPr>
              <p:cNvSpPr>
                <a:spLocks noGrp="1"/>
              </p:cNvSpPr>
              <p:nvPr>
                <p:ph idx="1"/>
              </p:nvPr>
            </p:nvSpPr>
            <p:spPr/>
            <p:txBody>
              <a:bodyPr>
                <a:normAutofit/>
              </a:bodyPr>
              <a:lstStyle/>
              <a:p>
                <a:r>
                  <a:rPr lang="zh-CN" altLang="en-US" dirty="0"/>
                  <a:t>这次问题涉及历史结构查询，我们需要对基本线段树做一些修饰，来支持这一功能。我们把支持历史查询的线段树称为主席树。</a:t>
                </a:r>
                <a:endParaRPr lang="en-US" altLang="zh-CN" dirty="0"/>
              </a:p>
              <a:p>
                <a:r>
                  <a:rPr lang="zh-CN" altLang="en-US" dirty="0"/>
                  <a:t>由于我们不断新建节点，我们不再采用完全二叉树的节点编号，而是每次新建一个节点就给他编号为：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nor/>
                      </m:rPr>
                      <a:rPr lang="zh-CN" altLang="en-US" dirty="0"/>
                      <m:t>已有节点数</m:t>
                    </m:r>
                    <m:r>
                      <m:rPr>
                        <m:nor/>
                      </m:rPr>
                      <a:rPr lang="en-US" altLang="zh-CN" b="0" i="0" dirty="0" smtClean="0"/>
                      <m:t>+1</m:t>
                    </m:r>
                  </m:oMath>
                </a14:m>
                <a:endParaRPr lang="en-US" altLang="zh-CN" dirty="0"/>
              </a:p>
              <a:p>
                <a:r>
                  <a:rPr lang="zh-CN" altLang="en-US" dirty="0"/>
                  <a:t>一种暴力的想法是，把每次修改过后的整颗线段树记录下来，这就能历史查询了。但是时间复杂度退化为</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𝑛𝑚</m:t>
                    </m:r>
                    <m: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zh-CN" altLang="en-US" i="1" smtClean="0">
                        <a:latin typeface="Cambria Math" panose="02040503050406030204" pitchFamily="18" charset="0"/>
                      </a:rPr>
                      <m:t>显然</m:t>
                    </m:r>
                  </m:oMath>
                </a14:m>
                <a:r>
                  <a:rPr lang="zh-CN" altLang="en-US" dirty="0"/>
                  <a:t>超时。</a:t>
                </a:r>
                <a:endParaRPr lang="en-US" altLang="zh-CN" dirty="0"/>
              </a:p>
              <a:p>
                <a:r>
                  <a:rPr lang="zh-CN" altLang="en-US" dirty="0"/>
                  <a:t>观察到我们的问题中只涉及单点修改，那么修改一次涉及到的线段树节点，或者说区间，仅有</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r>
                      <a:rPr lang="zh-CN" altLang="en-US" i="1">
                        <a:latin typeface="Cambria Math" panose="02040503050406030204" pitchFamily="18" charset="0"/>
                      </a:rPr>
                      <m:t>个</m:t>
                    </m:r>
                    <m:r>
                      <a:rPr lang="zh-CN" altLang="en-US" i="1" smtClean="0">
                        <a:latin typeface="Cambria Math" panose="02040503050406030204" pitchFamily="18" charset="0"/>
                      </a:rPr>
                      <m:t>。</m:t>
                    </m:r>
                  </m:oMath>
                </a14:m>
                <a:r>
                  <a:rPr lang="zh-CN" altLang="en-US" dirty="0"/>
                  <a:t>也就是说，大部分节点的信息并没有改变，我们能不能仅记录信息被修改的旧节点呢？</a:t>
                </a:r>
                <a:endParaRPr lang="en-US" altLang="zh-CN" dirty="0"/>
              </a:p>
            </p:txBody>
          </p:sp>
        </mc:Choice>
        <mc:Fallback xmlns="">
          <p:sp>
            <p:nvSpPr>
              <p:cNvPr id="3" name="内容占位符 2">
                <a:extLst>
                  <a:ext uri="{FF2B5EF4-FFF2-40B4-BE49-F238E27FC236}">
                    <a16:creationId xmlns:a16="http://schemas.microsoft.com/office/drawing/2014/main" id="{D87F0643-D51D-43BF-AE6A-E0D1C396E731}"/>
                  </a:ext>
                </a:extLst>
              </p:cNvPr>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823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A0C4B-37B8-4B3D-B698-7A9DAB22B160}"/>
              </a:ext>
            </a:extLst>
          </p:cNvPr>
          <p:cNvSpPr>
            <a:spLocks noGrp="1"/>
          </p:cNvSpPr>
          <p:nvPr>
            <p:ph type="title"/>
          </p:nvPr>
        </p:nvSpPr>
        <p:spPr/>
        <p:txBody>
          <a:bodyPr/>
          <a:lstStyle/>
          <a:p>
            <a:r>
              <a:rPr lang="zh-CN" altLang="en-US" dirty="0"/>
              <a:t>主席树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87F0643-D51D-43BF-AE6A-E0D1C396E731}"/>
                  </a:ext>
                </a:extLst>
              </p:cNvPr>
              <p:cNvSpPr>
                <a:spLocks noGrp="1"/>
              </p:cNvSpPr>
              <p:nvPr>
                <p:ph idx="1"/>
              </p:nvPr>
            </p:nvSpPr>
            <p:spPr/>
            <p:txBody>
              <a:bodyPr>
                <a:normAutofit/>
              </a:bodyPr>
              <a:lstStyle/>
              <a:p>
                <a:r>
                  <a:rPr lang="zh-CN" altLang="en-US" sz="2000" dirty="0"/>
                  <a:t>一个好想法是直接对这些区间建立新的节点，并记录下：他们是第</a:t>
                </a:r>
                <a14:m>
                  <m:oMath xmlns:m="http://schemas.openxmlformats.org/officeDocument/2006/math">
                    <m:r>
                      <a:rPr lang="en-US" altLang="zh-CN" sz="2000" i="1" dirty="0">
                        <a:latin typeface="Cambria Math" panose="02040503050406030204" pitchFamily="18" charset="0"/>
                      </a:rPr>
                      <m:t>𝑦</m:t>
                    </m:r>
                  </m:oMath>
                </a14:m>
                <a:r>
                  <a:rPr lang="zh-CN" altLang="en-US" sz="2000" dirty="0"/>
                  <a:t>次修改的时候新建的，然后想想办法怎么让这些点连回旧的线段树。</a:t>
                </a:r>
                <a:endParaRPr lang="en-US" altLang="zh-CN" sz="2000" dirty="0"/>
              </a:p>
              <a:p>
                <a:r>
                  <a:rPr lang="zh-CN" altLang="en-US" sz="2000" dirty="0"/>
                  <a:t>由于我们更改了编号方式，就不得不记录一个节点</a:t>
                </a:r>
                <a14:m>
                  <m:oMath xmlns:m="http://schemas.openxmlformats.org/officeDocument/2006/math">
                    <m:r>
                      <a:rPr lang="en-US" altLang="zh-CN" sz="2000" b="0" i="1" smtClean="0">
                        <a:latin typeface="Cambria Math" panose="02040503050406030204" pitchFamily="18" charset="0"/>
                      </a:rPr>
                      <m:t>𝑥</m:t>
                    </m:r>
                  </m:oMath>
                </a14:m>
                <a:r>
                  <a:rPr lang="zh-CN" altLang="en-US" sz="2000" dirty="0"/>
                  <a:t>的左右儿子编号，设为</a:t>
                </a:r>
                <a14:m>
                  <m:oMath xmlns:m="http://schemas.openxmlformats.org/officeDocument/2006/math">
                    <m:r>
                      <a:rPr lang="en-US" altLang="zh-CN" sz="2000" b="0" i="1" smtClean="0">
                        <a:latin typeface="Cambria Math" panose="02040503050406030204" pitchFamily="18" charset="0"/>
                      </a:rPr>
                      <m:t>𝑙𝑠𝑜𝑛</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oMath>
                </a14:m>
                <a:r>
                  <a:rPr lang="zh-CN" altLang="en-US" sz="2000" dirty="0"/>
                  <a:t>，</a:t>
                </a:r>
                <a14:m>
                  <m:oMath xmlns:m="http://schemas.openxmlformats.org/officeDocument/2006/math">
                    <m:r>
                      <a:rPr lang="en-US" altLang="zh-CN" sz="2000" b="0" i="1" dirty="0" smtClean="0">
                        <a:latin typeface="Cambria Math" panose="02040503050406030204" pitchFamily="18" charset="0"/>
                      </a:rPr>
                      <m:t>𝑟𝑠𝑜𝑛</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r>
                      <a:rPr lang="en-US" altLang="zh-CN" sz="2000" b="0" i="0" dirty="0" smtClean="0">
                        <a:latin typeface="Cambria Math" panose="02040503050406030204" pitchFamily="18" charset="0"/>
                      </a:rPr>
                      <m:t>.</m:t>
                    </m:r>
                  </m:oMath>
                </a14:m>
                <a:r>
                  <a:rPr lang="zh-CN" altLang="en-US" sz="2000" dirty="0"/>
                  <a:t>如下图，我们对深色节点所在的区间进行了信息修改，于是乎我们新建节点。对于对应</a:t>
                </a:r>
                <a14:m>
                  <m:oMath xmlns:m="http://schemas.openxmlformats.org/officeDocument/2006/math">
                    <m:r>
                      <a:rPr lang="en-US" altLang="zh-CN" sz="2000" i="1" dirty="0" smtClean="0">
                        <a:latin typeface="Cambria Math" panose="02040503050406030204" pitchFamily="18" charset="0"/>
                      </a:rPr>
                      <m:t>𝑥</m:t>
                    </m:r>
                  </m:oMath>
                </a14:m>
                <a:r>
                  <a:rPr lang="zh-CN" altLang="en-US" sz="2000" dirty="0"/>
                  <a:t>的一个新建节点</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dirty="0"/>
                  <a:t>，如果左或右儿子不是新建点，那么</a:t>
                </a:r>
                <a:endParaRPr lang="en-US" altLang="zh-CN" sz="2000" dirty="0"/>
              </a:p>
              <a:p>
                <a:pPr marL="0" indent="0">
                  <a:buNone/>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rPr>
                        <m:t>𝑙𝑠𝑜𝑛</m:t>
                      </m:r>
                      <m:d>
                        <m:dPr>
                          <m:begChr m:val="["/>
                          <m:endChr m:val="]"/>
                          <m:ctrlPr>
                            <a:rPr lang="en-US" altLang="zh-CN" sz="2000" b="0" i="1" dirty="0" smtClean="0">
                              <a:latin typeface="Cambria Math" panose="02040503050406030204" pitchFamily="18" charset="0"/>
                            </a:rPr>
                          </m:ctrlPr>
                        </m:dPr>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m:t>
                              </m:r>
                            </m:sup>
                          </m:sSup>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𝑙𝑠𝑜𝑛</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𝑥</m:t>
                          </m:r>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𝑟𝑠𝑜𝑛</m:t>
                      </m:r>
                      <m:d>
                        <m:dPr>
                          <m:begChr m:val="["/>
                          <m:endChr m:val="]"/>
                          <m:ctrlPr>
                            <a:rPr lang="en-US" altLang="zh-CN" sz="2000" b="0" i="1" dirty="0" smtClean="0">
                              <a:latin typeface="Cambria Math" panose="02040503050406030204" pitchFamily="18" charset="0"/>
                            </a:rPr>
                          </m:ctrlPr>
                        </m:dPr>
                        <m:e>
                          <m:sSup>
                            <m:sSupPr>
                              <m:ctrlPr>
                                <a:rPr lang="en-US" altLang="zh-CN" sz="2000" b="0" i="1" dirty="0" smtClean="0">
                                  <a:latin typeface="Cambria Math" panose="02040503050406030204" pitchFamily="18" charset="0"/>
                                </a:rPr>
                              </m:ctrlPr>
                            </m:sSupPr>
                            <m:e>
                              <m:r>
                                <a:rPr lang="en-US" altLang="zh-CN" sz="2000" b="0" i="1" dirty="0" smtClean="0">
                                  <a:latin typeface="Cambria Math" panose="02040503050406030204" pitchFamily="18" charset="0"/>
                                </a:rPr>
                                <m:t>𝑥</m:t>
                              </m:r>
                            </m:e>
                            <m:sup>
                              <m:r>
                                <a:rPr lang="en-US" altLang="zh-CN" sz="2000" b="0" i="1" dirty="0" smtClean="0">
                                  <a:latin typeface="Cambria Math" panose="02040503050406030204" pitchFamily="18" charset="0"/>
                                </a:rPr>
                                <m:t>′</m:t>
                              </m:r>
                            </m:sup>
                          </m:sSup>
                        </m:e>
                      </m:d>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𝑟𝑠𝑜𝑛</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oMath>
                  </m:oMathPara>
                </a14:m>
                <a:endParaRPr lang="en-US" altLang="zh-CN" sz="2000" dirty="0"/>
              </a:p>
              <a:p>
                <a:pPr marL="0" indent="0">
                  <a:buNone/>
                </a:pPr>
                <a:r>
                  <a:rPr lang="zh-CN" altLang="en-US" sz="2000" dirty="0"/>
                  <a:t>否则其某个儿子为新建节点。</a:t>
                </a:r>
                <a:endParaRPr lang="en-US" altLang="zh-CN" sz="2000" dirty="0"/>
              </a:p>
              <a:p>
                <a:pPr marL="0" indent="0">
                  <a:buNone/>
                </a:pPr>
                <a:r>
                  <a:rPr lang="zh-CN" altLang="en-US" sz="2000" dirty="0"/>
                  <a:t>注意，别忘了给新建节点合并</a:t>
                </a:r>
                <a:endParaRPr lang="en-US" altLang="zh-CN" sz="2000" dirty="0"/>
              </a:p>
              <a:p>
                <a:pPr marL="0" indent="0">
                  <a:buNone/>
                </a:pPr>
                <a:r>
                  <a:rPr lang="zh-CN" altLang="en-US" sz="2000" dirty="0"/>
                  <a:t>儿子的信息。</a:t>
                </a:r>
              </a:p>
            </p:txBody>
          </p:sp>
        </mc:Choice>
        <mc:Fallback xmlns="">
          <p:sp>
            <p:nvSpPr>
              <p:cNvPr id="3" name="内容占位符 2">
                <a:extLst>
                  <a:ext uri="{FF2B5EF4-FFF2-40B4-BE49-F238E27FC236}">
                    <a16:creationId xmlns:a16="http://schemas.microsoft.com/office/drawing/2014/main" id="{D87F0643-D51D-43BF-AE6A-E0D1C396E731}"/>
                  </a:ext>
                </a:extLst>
              </p:cNvPr>
              <p:cNvSpPr>
                <a:spLocks noGrp="1" noRot="1" noChangeAspect="1" noMove="1" noResize="1" noEditPoints="1" noAdjustHandles="1" noChangeArrowheads="1" noChangeShapeType="1" noTextEdit="1"/>
              </p:cNvSpPr>
              <p:nvPr>
                <p:ph idx="1"/>
              </p:nvPr>
            </p:nvSpPr>
            <p:spPr>
              <a:blipFill>
                <a:blip r:embed="rId2"/>
                <a:stretch>
                  <a:fillRect l="-1129" t="-1364" r="-1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椭圆 68">
                <a:extLst>
                  <a:ext uri="{FF2B5EF4-FFF2-40B4-BE49-F238E27FC236}">
                    <a16:creationId xmlns:a16="http://schemas.microsoft.com/office/drawing/2014/main" id="{24683C22-2521-40AB-84CD-9BD90027DBF3}"/>
                  </a:ext>
                </a:extLst>
              </p:cNvPr>
              <p:cNvSpPr/>
              <p:nvPr/>
            </p:nvSpPr>
            <p:spPr>
              <a:xfrm>
                <a:off x="5622449" y="4252439"/>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1</m:t>
                      </m:r>
                    </m:oMath>
                  </m:oMathPara>
                </a14:m>
                <a:endParaRPr lang="zh-CN" altLang="en-US" dirty="0"/>
              </a:p>
            </p:txBody>
          </p:sp>
        </mc:Choice>
        <mc:Fallback xmlns="">
          <p:sp>
            <p:nvSpPr>
              <p:cNvPr id="69" name="椭圆 68">
                <a:extLst>
                  <a:ext uri="{FF2B5EF4-FFF2-40B4-BE49-F238E27FC236}">
                    <a16:creationId xmlns:a16="http://schemas.microsoft.com/office/drawing/2014/main" id="{24683C22-2521-40AB-84CD-9BD90027DBF3}"/>
                  </a:ext>
                </a:extLst>
              </p:cNvPr>
              <p:cNvSpPr>
                <a:spLocks noRot="1" noChangeAspect="1" noMove="1" noResize="1" noEditPoints="1" noAdjustHandles="1" noChangeArrowheads="1" noChangeShapeType="1" noTextEdit="1"/>
              </p:cNvSpPr>
              <p:nvPr/>
            </p:nvSpPr>
            <p:spPr>
              <a:xfrm>
                <a:off x="5622449" y="4252439"/>
                <a:ext cx="335560" cy="311762"/>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椭圆 69">
                <a:extLst>
                  <a:ext uri="{FF2B5EF4-FFF2-40B4-BE49-F238E27FC236}">
                    <a16:creationId xmlns:a16="http://schemas.microsoft.com/office/drawing/2014/main" id="{5636E73C-6747-490C-8CD4-8A1EE2F6C80E}"/>
                  </a:ext>
                </a:extLst>
              </p:cNvPr>
              <p:cNvSpPr/>
              <p:nvPr/>
            </p:nvSpPr>
            <p:spPr>
              <a:xfrm>
                <a:off x="5197802" y="4861982"/>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2</m:t>
                      </m:r>
                    </m:oMath>
                  </m:oMathPara>
                </a14:m>
                <a:endParaRPr lang="zh-CN" altLang="en-US" dirty="0"/>
              </a:p>
            </p:txBody>
          </p:sp>
        </mc:Choice>
        <mc:Fallback xmlns="">
          <p:sp>
            <p:nvSpPr>
              <p:cNvPr id="70" name="椭圆 69">
                <a:extLst>
                  <a:ext uri="{FF2B5EF4-FFF2-40B4-BE49-F238E27FC236}">
                    <a16:creationId xmlns:a16="http://schemas.microsoft.com/office/drawing/2014/main" id="{5636E73C-6747-490C-8CD4-8A1EE2F6C80E}"/>
                  </a:ext>
                </a:extLst>
              </p:cNvPr>
              <p:cNvSpPr>
                <a:spLocks noRot="1" noChangeAspect="1" noMove="1" noResize="1" noEditPoints="1" noAdjustHandles="1" noChangeArrowheads="1" noChangeShapeType="1" noTextEdit="1"/>
              </p:cNvSpPr>
              <p:nvPr/>
            </p:nvSpPr>
            <p:spPr>
              <a:xfrm>
                <a:off x="5197802" y="4861982"/>
                <a:ext cx="335560" cy="311762"/>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椭圆 70">
                <a:extLst>
                  <a:ext uri="{FF2B5EF4-FFF2-40B4-BE49-F238E27FC236}">
                    <a16:creationId xmlns:a16="http://schemas.microsoft.com/office/drawing/2014/main" id="{F2B7AC1B-A057-41EF-93C7-7B2ACBD92974}"/>
                  </a:ext>
                </a:extLst>
              </p:cNvPr>
              <p:cNvSpPr/>
              <p:nvPr/>
            </p:nvSpPr>
            <p:spPr>
              <a:xfrm>
                <a:off x="6093630" y="4871119"/>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7</m:t>
                      </m:r>
                    </m:oMath>
                  </m:oMathPara>
                </a14:m>
                <a:endParaRPr lang="zh-CN" altLang="en-US" dirty="0"/>
              </a:p>
            </p:txBody>
          </p:sp>
        </mc:Choice>
        <mc:Fallback xmlns="">
          <p:sp>
            <p:nvSpPr>
              <p:cNvPr id="71" name="椭圆 70">
                <a:extLst>
                  <a:ext uri="{FF2B5EF4-FFF2-40B4-BE49-F238E27FC236}">
                    <a16:creationId xmlns:a16="http://schemas.microsoft.com/office/drawing/2014/main" id="{F2B7AC1B-A057-41EF-93C7-7B2ACBD92974}"/>
                  </a:ext>
                </a:extLst>
              </p:cNvPr>
              <p:cNvSpPr>
                <a:spLocks noRot="1" noChangeAspect="1" noMove="1" noResize="1" noEditPoints="1" noAdjustHandles="1" noChangeArrowheads="1" noChangeShapeType="1" noTextEdit="1"/>
              </p:cNvSpPr>
              <p:nvPr/>
            </p:nvSpPr>
            <p:spPr>
              <a:xfrm>
                <a:off x="6093630" y="4871119"/>
                <a:ext cx="335560" cy="311762"/>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椭圆 71">
                <a:extLst>
                  <a:ext uri="{FF2B5EF4-FFF2-40B4-BE49-F238E27FC236}">
                    <a16:creationId xmlns:a16="http://schemas.microsoft.com/office/drawing/2014/main" id="{59B86698-B766-4B69-917F-251C09BE45CF}"/>
                  </a:ext>
                </a:extLst>
              </p:cNvPr>
              <p:cNvSpPr/>
              <p:nvPr/>
            </p:nvSpPr>
            <p:spPr>
              <a:xfrm>
                <a:off x="4845260" y="5497496"/>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3</m:t>
                      </m:r>
                    </m:oMath>
                  </m:oMathPara>
                </a14:m>
                <a:endParaRPr lang="zh-CN" altLang="en-US" dirty="0"/>
              </a:p>
            </p:txBody>
          </p:sp>
        </mc:Choice>
        <mc:Fallback xmlns="">
          <p:sp>
            <p:nvSpPr>
              <p:cNvPr id="72" name="椭圆 71">
                <a:extLst>
                  <a:ext uri="{FF2B5EF4-FFF2-40B4-BE49-F238E27FC236}">
                    <a16:creationId xmlns:a16="http://schemas.microsoft.com/office/drawing/2014/main" id="{59B86698-B766-4B69-917F-251C09BE45CF}"/>
                  </a:ext>
                </a:extLst>
              </p:cNvPr>
              <p:cNvSpPr>
                <a:spLocks noRot="1" noChangeAspect="1" noMove="1" noResize="1" noEditPoints="1" noAdjustHandles="1" noChangeArrowheads="1" noChangeShapeType="1" noTextEdit="1"/>
              </p:cNvSpPr>
              <p:nvPr/>
            </p:nvSpPr>
            <p:spPr>
              <a:xfrm>
                <a:off x="4845260" y="5497496"/>
                <a:ext cx="335560" cy="311762"/>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椭圆 72">
                <a:extLst>
                  <a:ext uri="{FF2B5EF4-FFF2-40B4-BE49-F238E27FC236}">
                    <a16:creationId xmlns:a16="http://schemas.microsoft.com/office/drawing/2014/main" id="{7FD1A69D-2454-4D23-BDDC-4D848061C6EF}"/>
                  </a:ext>
                </a:extLst>
              </p:cNvPr>
              <p:cNvSpPr/>
              <p:nvPr/>
            </p:nvSpPr>
            <p:spPr>
              <a:xfrm>
                <a:off x="5401638" y="5497496"/>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6</m:t>
                      </m:r>
                    </m:oMath>
                  </m:oMathPara>
                </a14:m>
                <a:endParaRPr lang="zh-CN" altLang="en-US" dirty="0"/>
              </a:p>
            </p:txBody>
          </p:sp>
        </mc:Choice>
        <mc:Fallback xmlns="">
          <p:sp>
            <p:nvSpPr>
              <p:cNvPr id="73" name="椭圆 72">
                <a:extLst>
                  <a:ext uri="{FF2B5EF4-FFF2-40B4-BE49-F238E27FC236}">
                    <a16:creationId xmlns:a16="http://schemas.microsoft.com/office/drawing/2014/main" id="{7FD1A69D-2454-4D23-BDDC-4D848061C6EF}"/>
                  </a:ext>
                </a:extLst>
              </p:cNvPr>
              <p:cNvSpPr>
                <a:spLocks noRot="1" noChangeAspect="1" noMove="1" noResize="1" noEditPoints="1" noAdjustHandles="1" noChangeArrowheads="1" noChangeShapeType="1" noTextEdit="1"/>
              </p:cNvSpPr>
              <p:nvPr/>
            </p:nvSpPr>
            <p:spPr>
              <a:xfrm>
                <a:off x="5401638" y="5497496"/>
                <a:ext cx="335560" cy="311762"/>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椭圆 73">
                <a:extLst>
                  <a:ext uri="{FF2B5EF4-FFF2-40B4-BE49-F238E27FC236}">
                    <a16:creationId xmlns:a16="http://schemas.microsoft.com/office/drawing/2014/main" id="{F9B78E2C-1D3B-4329-A380-3BD687FEC819}"/>
                  </a:ext>
                </a:extLst>
              </p:cNvPr>
              <p:cNvSpPr/>
              <p:nvPr/>
            </p:nvSpPr>
            <p:spPr>
              <a:xfrm>
                <a:off x="5870975" y="5488359"/>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8</m:t>
                      </m:r>
                    </m:oMath>
                  </m:oMathPara>
                </a14:m>
                <a:endParaRPr lang="zh-CN" altLang="en-US" dirty="0"/>
              </a:p>
            </p:txBody>
          </p:sp>
        </mc:Choice>
        <mc:Fallback xmlns="">
          <p:sp>
            <p:nvSpPr>
              <p:cNvPr id="74" name="椭圆 73">
                <a:extLst>
                  <a:ext uri="{FF2B5EF4-FFF2-40B4-BE49-F238E27FC236}">
                    <a16:creationId xmlns:a16="http://schemas.microsoft.com/office/drawing/2014/main" id="{F9B78E2C-1D3B-4329-A380-3BD687FEC819}"/>
                  </a:ext>
                </a:extLst>
              </p:cNvPr>
              <p:cNvSpPr>
                <a:spLocks noRot="1" noChangeAspect="1" noMove="1" noResize="1" noEditPoints="1" noAdjustHandles="1" noChangeArrowheads="1" noChangeShapeType="1" noTextEdit="1"/>
              </p:cNvSpPr>
              <p:nvPr/>
            </p:nvSpPr>
            <p:spPr>
              <a:xfrm>
                <a:off x="5870975" y="5488359"/>
                <a:ext cx="335560" cy="311762"/>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椭圆 74">
                <a:extLst>
                  <a:ext uri="{FF2B5EF4-FFF2-40B4-BE49-F238E27FC236}">
                    <a16:creationId xmlns:a16="http://schemas.microsoft.com/office/drawing/2014/main" id="{2C76DDC3-E745-4C85-9770-8E72EE4DDAA6}"/>
                  </a:ext>
                </a:extLst>
              </p:cNvPr>
              <p:cNvSpPr/>
              <p:nvPr/>
            </p:nvSpPr>
            <p:spPr>
              <a:xfrm>
                <a:off x="6575503" y="5497496"/>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11</m:t>
                      </m:r>
                    </m:oMath>
                  </m:oMathPara>
                </a14:m>
                <a:endParaRPr lang="zh-CN" altLang="en-US" dirty="0"/>
              </a:p>
            </p:txBody>
          </p:sp>
        </mc:Choice>
        <mc:Fallback xmlns="">
          <p:sp>
            <p:nvSpPr>
              <p:cNvPr id="75" name="椭圆 74">
                <a:extLst>
                  <a:ext uri="{FF2B5EF4-FFF2-40B4-BE49-F238E27FC236}">
                    <a16:creationId xmlns:a16="http://schemas.microsoft.com/office/drawing/2014/main" id="{2C76DDC3-E745-4C85-9770-8E72EE4DDAA6}"/>
                  </a:ext>
                </a:extLst>
              </p:cNvPr>
              <p:cNvSpPr>
                <a:spLocks noRot="1" noChangeAspect="1" noMove="1" noResize="1" noEditPoints="1" noAdjustHandles="1" noChangeArrowheads="1" noChangeShapeType="1" noTextEdit="1"/>
              </p:cNvSpPr>
              <p:nvPr/>
            </p:nvSpPr>
            <p:spPr>
              <a:xfrm>
                <a:off x="6575503" y="5497496"/>
                <a:ext cx="335560" cy="311762"/>
              </a:xfrm>
              <a:prstGeom prst="ellipse">
                <a:avLst/>
              </a:prstGeom>
              <a:blipFill>
                <a:blip r:embed="rId9"/>
                <a:stretch>
                  <a:fillRect l="-13793" r="-5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椭圆 75">
                <a:extLst>
                  <a:ext uri="{FF2B5EF4-FFF2-40B4-BE49-F238E27FC236}">
                    <a16:creationId xmlns:a16="http://schemas.microsoft.com/office/drawing/2014/main" id="{068AAFBA-1E47-4501-B97E-BA0146C45E79}"/>
                  </a:ext>
                </a:extLst>
              </p:cNvPr>
              <p:cNvSpPr/>
              <p:nvPr/>
            </p:nvSpPr>
            <p:spPr>
              <a:xfrm>
                <a:off x="4480393" y="6106487"/>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4</m:t>
                      </m:r>
                    </m:oMath>
                  </m:oMathPara>
                </a14:m>
                <a:endParaRPr lang="zh-CN" altLang="en-US" dirty="0"/>
              </a:p>
            </p:txBody>
          </p:sp>
        </mc:Choice>
        <mc:Fallback xmlns="">
          <p:sp>
            <p:nvSpPr>
              <p:cNvPr id="76" name="椭圆 75">
                <a:extLst>
                  <a:ext uri="{FF2B5EF4-FFF2-40B4-BE49-F238E27FC236}">
                    <a16:creationId xmlns:a16="http://schemas.microsoft.com/office/drawing/2014/main" id="{068AAFBA-1E47-4501-B97E-BA0146C45E79}"/>
                  </a:ext>
                </a:extLst>
              </p:cNvPr>
              <p:cNvSpPr>
                <a:spLocks noRot="1" noChangeAspect="1" noMove="1" noResize="1" noEditPoints="1" noAdjustHandles="1" noChangeArrowheads="1" noChangeShapeType="1" noTextEdit="1"/>
              </p:cNvSpPr>
              <p:nvPr/>
            </p:nvSpPr>
            <p:spPr>
              <a:xfrm>
                <a:off x="4480393" y="6106487"/>
                <a:ext cx="335560" cy="311762"/>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椭圆 76">
                <a:extLst>
                  <a:ext uri="{FF2B5EF4-FFF2-40B4-BE49-F238E27FC236}">
                    <a16:creationId xmlns:a16="http://schemas.microsoft.com/office/drawing/2014/main" id="{CD164F49-AE40-4437-82B6-1E63254C387C}"/>
                  </a:ext>
                </a:extLst>
              </p:cNvPr>
              <p:cNvSpPr/>
              <p:nvPr/>
            </p:nvSpPr>
            <p:spPr>
              <a:xfrm>
                <a:off x="5129992" y="6088891"/>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5</m:t>
                      </m:r>
                    </m:oMath>
                  </m:oMathPara>
                </a14:m>
                <a:endParaRPr lang="zh-CN" altLang="en-US" dirty="0"/>
              </a:p>
            </p:txBody>
          </p:sp>
        </mc:Choice>
        <mc:Fallback xmlns="">
          <p:sp>
            <p:nvSpPr>
              <p:cNvPr id="77" name="椭圆 76">
                <a:extLst>
                  <a:ext uri="{FF2B5EF4-FFF2-40B4-BE49-F238E27FC236}">
                    <a16:creationId xmlns:a16="http://schemas.microsoft.com/office/drawing/2014/main" id="{CD164F49-AE40-4437-82B6-1E63254C387C}"/>
                  </a:ext>
                </a:extLst>
              </p:cNvPr>
              <p:cNvSpPr>
                <a:spLocks noRot="1" noChangeAspect="1" noMove="1" noResize="1" noEditPoints="1" noAdjustHandles="1" noChangeArrowheads="1" noChangeShapeType="1" noTextEdit="1"/>
              </p:cNvSpPr>
              <p:nvPr/>
            </p:nvSpPr>
            <p:spPr>
              <a:xfrm>
                <a:off x="5129992" y="6088891"/>
                <a:ext cx="335560" cy="311762"/>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椭圆 77">
                <a:extLst>
                  <a:ext uri="{FF2B5EF4-FFF2-40B4-BE49-F238E27FC236}">
                    <a16:creationId xmlns:a16="http://schemas.microsoft.com/office/drawing/2014/main" id="{882DE05F-4890-4C82-B2F0-C12C5CC50E68}"/>
                  </a:ext>
                </a:extLst>
              </p:cNvPr>
              <p:cNvSpPr/>
              <p:nvPr/>
            </p:nvSpPr>
            <p:spPr>
              <a:xfrm>
                <a:off x="5643692" y="6105599"/>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9</m:t>
                      </m:r>
                    </m:oMath>
                  </m:oMathPara>
                </a14:m>
                <a:endParaRPr lang="zh-CN" altLang="en-US" dirty="0"/>
              </a:p>
            </p:txBody>
          </p:sp>
        </mc:Choice>
        <mc:Fallback xmlns="">
          <p:sp>
            <p:nvSpPr>
              <p:cNvPr id="78" name="椭圆 77">
                <a:extLst>
                  <a:ext uri="{FF2B5EF4-FFF2-40B4-BE49-F238E27FC236}">
                    <a16:creationId xmlns:a16="http://schemas.microsoft.com/office/drawing/2014/main" id="{882DE05F-4890-4C82-B2F0-C12C5CC50E68}"/>
                  </a:ext>
                </a:extLst>
              </p:cNvPr>
              <p:cNvSpPr>
                <a:spLocks noRot="1" noChangeAspect="1" noMove="1" noResize="1" noEditPoints="1" noAdjustHandles="1" noChangeArrowheads="1" noChangeShapeType="1" noTextEdit="1"/>
              </p:cNvSpPr>
              <p:nvPr/>
            </p:nvSpPr>
            <p:spPr>
              <a:xfrm>
                <a:off x="5643692" y="6105599"/>
                <a:ext cx="335560" cy="311762"/>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椭圆 78">
                <a:extLst>
                  <a:ext uri="{FF2B5EF4-FFF2-40B4-BE49-F238E27FC236}">
                    <a16:creationId xmlns:a16="http://schemas.microsoft.com/office/drawing/2014/main" id="{DBAF9337-FA4A-4D44-8107-B8D3605938A5}"/>
                  </a:ext>
                </a:extLst>
              </p:cNvPr>
              <p:cNvSpPr/>
              <p:nvPr/>
            </p:nvSpPr>
            <p:spPr>
              <a:xfrm>
                <a:off x="6157392" y="6105599"/>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10</m:t>
                      </m:r>
                    </m:oMath>
                  </m:oMathPara>
                </a14:m>
                <a:endParaRPr lang="zh-CN" altLang="en-US" dirty="0"/>
              </a:p>
            </p:txBody>
          </p:sp>
        </mc:Choice>
        <mc:Fallback xmlns="">
          <p:sp>
            <p:nvSpPr>
              <p:cNvPr id="79" name="椭圆 78">
                <a:extLst>
                  <a:ext uri="{FF2B5EF4-FFF2-40B4-BE49-F238E27FC236}">
                    <a16:creationId xmlns:a16="http://schemas.microsoft.com/office/drawing/2014/main" id="{DBAF9337-FA4A-4D44-8107-B8D3605938A5}"/>
                  </a:ext>
                </a:extLst>
              </p:cNvPr>
              <p:cNvSpPr>
                <a:spLocks noRot="1" noChangeAspect="1" noMove="1" noResize="1" noEditPoints="1" noAdjustHandles="1" noChangeArrowheads="1" noChangeShapeType="1" noTextEdit="1"/>
              </p:cNvSpPr>
              <p:nvPr/>
            </p:nvSpPr>
            <p:spPr>
              <a:xfrm>
                <a:off x="6157392" y="6105599"/>
                <a:ext cx="335560" cy="311762"/>
              </a:xfrm>
              <a:prstGeom prst="ellipse">
                <a:avLst/>
              </a:prstGeom>
              <a:blipFill>
                <a:blip r:embed="rId13"/>
                <a:stretch>
                  <a:fillRect l="-12069" r="-6897"/>
                </a:stretch>
              </a:blipFill>
            </p:spPr>
            <p:txBody>
              <a:bodyPr/>
              <a:lstStyle/>
              <a:p>
                <a:r>
                  <a:rPr lang="zh-CN" altLang="en-US">
                    <a:noFill/>
                  </a:rPr>
                  <a:t> </a:t>
                </a:r>
              </a:p>
            </p:txBody>
          </p:sp>
        </mc:Fallback>
      </mc:AlternateContent>
      <p:cxnSp>
        <p:nvCxnSpPr>
          <p:cNvPr id="80" name="直接连接符 79">
            <a:extLst>
              <a:ext uri="{FF2B5EF4-FFF2-40B4-BE49-F238E27FC236}">
                <a16:creationId xmlns:a16="http://schemas.microsoft.com/office/drawing/2014/main" id="{FF74B58D-9BB4-4770-811A-453FCCEE713E}"/>
              </a:ext>
            </a:extLst>
          </p:cNvPr>
          <p:cNvCxnSpPr>
            <a:cxnSpLocks/>
            <a:stCxn id="69" idx="3"/>
            <a:endCxn id="70" idx="0"/>
          </p:cNvCxnSpPr>
          <p:nvPr/>
        </p:nvCxnSpPr>
        <p:spPr>
          <a:xfrm flipH="1">
            <a:off x="5365582" y="4518545"/>
            <a:ext cx="306009" cy="343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46E3D1B-FCF5-4B70-A2E2-0DB5AC5E2E56}"/>
              </a:ext>
            </a:extLst>
          </p:cNvPr>
          <p:cNvCxnSpPr>
            <a:cxnSpLocks/>
            <a:stCxn id="70" idx="3"/>
            <a:endCxn id="72" idx="0"/>
          </p:cNvCxnSpPr>
          <p:nvPr/>
        </p:nvCxnSpPr>
        <p:spPr>
          <a:xfrm flipH="1">
            <a:off x="5013040" y="5128088"/>
            <a:ext cx="233904" cy="369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BBB408F4-50A2-4789-83A6-B16E635C1C1E}"/>
              </a:ext>
            </a:extLst>
          </p:cNvPr>
          <p:cNvCxnSpPr>
            <a:cxnSpLocks/>
            <a:stCxn id="72" idx="3"/>
            <a:endCxn id="76" idx="0"/>
          </p:cNvCxnSpPr>
          <p:nvPr/>
        </p:nvCxnSpPr>
        <p:spPr>
          <a:xfrm flipH="1">
            <a:off x="4648173" y="5763602"/>
            <a:ext cx="246229" cy="34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743DA2E-6C3E-4700-9DB3-C7C089FCC8BA}"/>
              </a:ext>
            </a:extLst>
          </p:cNvPr>
          <p:cNvCxnSpPr>
            <a:cxnSpLocks/>
            <a:stCxn id="77" idx="0"/>
            <a:endCxn id="72" idx="5"/>
          </p:cNvCxnSpPr>
          <p:nvPr/>
        </p:nvCxnSpPr>
        <p:spPr>
          <a:xfrm flipH="1" flipV="1">
            <a:off x="5131678" y="5763602"/>
            <a:ext cx="166094" cy="32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A4E97232-EA07-46B0-B21C-778F5111D985}"/>
              </a:ext>
            </a:extLst>
          </p:cNvPr>
          <p:cNvCxnSpPr>
            <a:cxnSpLocks/>
            <a:stCxn id="69" idx="5"/>
            <a:endCxn id="71" idx="0"/>
          </p:cNvCxnSpPr>
          <p:nvPr/>
        </p:nvCxnSpPr>
        <p:spPr>
          <a:xfrm>
            <a:off x="5908867" y="4518545"/>
            <a:ext cx="352543" cy="35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518401A-9348-43B1-A5E8-0841585D094D}"/>
              </a:ext>
            </a:extLst>
          </p:cNvPr>
          <p:cNvCxnSpPr>
            <a:cxnSpLocks/>
            <a:stCxn id="70" idx="5"/>
            <a:endCxn id="73" idx="0"/>
          </p:cNvCxnSpPr>
          <p:nvPr/>
        </p:nvCxnSpPr>
        <p:spPr>
          <a:xfrm>
            <a:off x="5484220" y="5128088"/>
            <a:ext cx="85198" cy="369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C4B4CBF2-6675-4562-A560-C780B53A4EA3}"/>
              </a:ext>
            </a:extLst>
          </p:cNvPr>
          <p:cNvCxnSpPr>
            <a:cxnSpLocks/>
            <a:stCxn id="74" idx="3"/>
            <a:endCxn id="78" idx="0"/>
          </p:cNvCxnSpPr>
          <p:nvPr/>
        </p:nvCxnSpPr>
        <p:spPr>
          <a:xfrm flipH="1">
            <a:off x="5811472" y="5754465"/>
            <a:ext cx="108645"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B98F215E-62AB-4284-810E-79EE3A7717C9}"/>
              </a:ext>
            </a:extLst>
          </p:cNvPr>
          <p:cNvCxnSpPr>
            <a:cxnSpLocks/>
            <a:stCxn id="74" idx="5"/>
            <a:endCxn id="79" idx="0"/>
          </p:cNvCxnSpPr>
          <p:nvPr/>
        </p:nvCxnSpPr>
        <p:spPr>
          <a:xfrm>
            <a:off x="6157393" y="5754465"/>
            <a:ext cx="167779"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1E15B016-CE76-4DB2-96C4-9D7B1252BBB6}"/>
              </a:ext>
            </a:extLst>
          </p:cNvPr>
          <p:cNvCxnSpPr>
            <a:cxnSpLocks/>
            <a:stCxn id="75" idx="0"/>
            <a:endCxn id="71" idx="5"/>
          </p:cNvCxnSpPr>
          <p:nvPr/>
        </p:nvCxnSpPr>
        <p:spPr>
          <a:xfrm flipH="1" flipV="1">
            <a:off x="6380048" y="5137225"/>
            <a:ext cx="363235" cy="360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748EC4EA-F8C1-4C73-83D2-8750CB8A2F2B}"/>
              </a:ext>
            </a:extLst>
          </p:cNvPr>
          <p:cNvCxnSpPr>
            <a:cxnSpLocks/>
            <a:stCxn id="71" idx="3"/>
            <a:endCxn id="74" idx="0"/>
          </p:cNvCxnSpPr>
          <p:nvPr/>
        </p:nvCxnSpPr>
        <p:spPr>
          <a:xfrm flipH="1">
            <a:off x="6038755" y="5137225"/>
            <a:ext cx="104017" cy="351134"/>
          </a:xfrm>
          <a:prstGeom prst="line">
            <a:avLst/>
          </a:prstGeom>
        </p:spPr>
        <p:style>
          <a:lnRef idx="1">
            <a:schemeClr val="accent1"/>
          </a:lnRef>
          <a:fillRef idx="0">
            <a:schemeClr val="accent1"/>
          </a:fillRef>
          <a:effectRef idx="0">
            <a:schemeClr val="accent1"/>
          </a:effectRef>
          <a:fontRef idx="minor">
            <a:schemeClr val="tx1"/>
          </a:fontRef>
        </p:style>
      </p:cxnSp>
      <p:sp>
        <p:nvSpPr>
          <p:cNvPr id="90" name="箭头: 右 89">
            <a:extLst>
              <a:ext uri="{FF2B5EF4-FFF2-40B4-BE49-F238E27FC236}">
                <a16:creationId xmlns:a16="http://schemas.microsoft.com/office/drawing/2014/main" id="{BAEAEEBE-6AA4-47C8-BC59-E06E802A641C}"/>
              </a:ext>
            </a:extLst>
          </p:cNvPr>
          <p:cNvSpPr/>
          <p:nvPr/>
        </p:nvSpPr>
        <p:spPr>
          <a:xfrm>
            <a:off x="7753679" y="5179400"/>
            <a:ext cx="864066" cy="3146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1" name="椭圆 90">
                <a:extLst>
                  <a:ext uri="{FF2B5EF4-FFF2-40B4-BE49-F238E27FC236}">
                    <a16:creationId xmlns:a16="http://schemas.microsoft.com/office/drawing/2014/main" id="{539C2675-B492-4F2B-B0D4-CFC6D2CA55B7}"/>
                  </a:ext>
                </a:extLst>
              </p:cNvPr>
              <p:cNvSpPr/>
              <p:nvPr/>
            </p:nvSpPr>
            <p:spPr>
              <a:xfrm>
                <a:off x="10233239" y="4248958"/>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12</m:t>
                      </m:r>
                    </m:oMath>
                  </m:oMathPara>
                </a14:m>
                <a:endParaRPr lang="zh-CN" altLang="en-US" dirty="0"/>
              </a:p>
            </p:txBody>
          </p:sp>
        </mc:Choice>
        <mc:Fallback xmlns="">
          <p:sp>
            <p:nvSpPr>
              <p:cNvPr id="91" name="椭圆 90">
                <a:extLst>
                  <a:ext uri="{FF2B5EF4-FFF2-40B4-BE49-F238E27FC236}">
                    <a16:creationId xmlns:a16="http://schemas.microsoft.com/office/drawing/2014/main" id="{539C2675-B492-4F2B-B0D4-CFC6D2CA55B7}"/>
                  </a:ext>
                </a:extLst>
              </p:cNvPr>
              <p:cNvSpPr>
                <a:spLocks noRot="1" noChangeAspect="1" noMove="1" noResize="1" noEditPoints="1" noAdjustHandles="1" noChangeArrowheads="1" noChangeShapeType="1" noTextEdit="1"/>
              </p:cNvSpPr>
              <p:nvPr/>
            </p:nvSpPr>
            <p:spPr>
              <a:xfrm>
                <a:off x="10233239" y="4248958"/>
                <a:ext cx="335560" cy="311762"/>
              </a:xfrm>
              <a:prstGeom prst="ellipse">
                <a:avLst/>
              </a:prstGeom>
              <a:blipFill>
                <a:blip r:embed="rId14"/>
                <a:stretch>
                  <a:fillRect l="-13793" r="-5172"/>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椭圆 91">
                <a:extLst>
                  <a:ext uri="{FF2B5EF4-FFF2-40B4-BE49-F238E27FC236}">
                    <a16:creationId xmlns:a16="http://schemas.microsoft.com/office/drawing/2014/main" id="{E6937226-ED1F-41FB-996C-4975A5DB4339}"/>
                  </a:ext>
                </a:extLst>
              </p:cNvPr>
              <p:cNvSpPr/>
              <p:nvPr/>
            </p:nvSpPr>
            <p:spPr>
              <a:xfrm>
                <a:off x="9808592" y="4858501"/>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13</m:t>
                      </m:r>
                    </m:oMath>
                  </m:oMathPara>
                </a14:m>
                <a:endParaRPr lang="zh-CN" altLang="en-US" dirty="0"/>
              </a:p>
            </p:txBody>
          </p:sp>
        </mc:Choice>
        <mc:Fallback xmlns="">
          <p:sp>
            <p:nvSpPr>
              <p:cNvPr id="92" name="椭圆 91">
                <a:extLst>
                  <a:ext uri="{FF2B5EF4-FFF2-40B4-BE49-F238E27FC236}">
                    <a16:creationId xmlns:a16="http://schemas.microsoft.com/office/drawing/2014/main" id="{E6937226-ED1F-41FB-996C-4975A5DB4339}"/>
                  </a:ext>
                </a:extLst>
              </p:cNvPr>
              <p:cNvSpPr>
                <a:spLocks noRot="1" noChangeAspect="1" noMove="1" noResize="1" noEditPoints="1" noAdjustHandles="1" noChangeArrowheads="1" noChangeShapeType="1" noTextEdit="1"/>
              </p:cNvSpPr>
              <p:nvPr/>
            </p:nvSpPr>
            <p:spPr>
              <a:xfrm>
                <a:off x="9808592" y="4858501"/>
                <a:ext cx="335560" cy="311762"/>
              </a:xfrm>
              <a:prstGeom prst="ellipse">
                <a:avLst/>
              </a:prstGeom>
              <a:blipFill>
                <a:blip r:embed="rId15"/>
                <a:stretch>
                  <a:fillRect l="-12069" r="-6897"/>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椭圆 92">
                <a:extLst>
                  <a:ext uri="{FF2B5EF4-FFF2-40B4-BE49-F238E27FC236}">
                    <a16:creationId xmlns:a16="http://schemas.microsoft.com/office/drawing/2014/main" id="{6B47B0F3-03A0-4AE1-8B9D-779C1FB32A51}"/>
                  </a:ext>
                </a:extLst>
              </p:cNvPr>
              <p:cNvSpPr/>
              <p:nvPr/>
            </p:nvSpPr>
            <p:spPr>
              <a:xfrm>
                <a:off x="10704420" y="486763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7</m:t>
                      </m:r>
                    </m:oMath>
                  </m:oMathPara>
                </a14:m>
                <a:endParaRPr lang="zh-CN" altLang="en-US" dirty="0"/>
              </a:p>
            </p:txBody>
          </p:sp>
        </mc:Choice>
        <mc:Fallback xmlns="">
          <p:sp>
            <p:nvSpPr>
              <p:cNvPr id="93" name="椭圆 92">
                <a:extLst>
                  <a:ext uri="{FF2B5EF4-FFF2-40B4-BE49-F238E27FC236}">
                    <a16:creationId xmlns:a16="http://schemas.microsoft.com/office/drawing/2014/main" id="{6B47B0F3-03A0-4AE1-8B9D-779C1FB32A51}"/>
                  </a:ext>
                </a:extLst>
              </p:cNvPr>
              <p:cNvSpPr>
                <a:spLocks noRot="1" noChangeAspect="1" noMove="1" noResize="1" noEditPoints="1" noAdjustHandles="1" noChangeArrowheads="1" noChangeShapeType="1" noTextEdit="1"/>
              </p:cNvSpPr>
              <p:nvPr/>
            </p:nvSpPr>
            <p:spPr>
              <a:xfrm>
                <a:off x="10704420" y="4867638"/>
                <a:ext cx="335560" cy="311762"/>
              </a:xfrm>
              <a:prstGeom prst="ellipse">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椭圆 93">
                <a:extLst>
                  <a:ext uri="{FF2B5EF4-FFF2-40B4-BE49-F238E27FC236}">
                    <a16:creationId xmlns:a16="http://schemas.microsoft.com/office/drawing/2014/main" id="{3643D596-78FC-4AA1-B4F3-ED53426ED1D3}"/>
                  </a:ext>
                </a:extLst>
              </p:cNvPr>
              <p:cNvSpPr/>
              <p:nvPr/>
            </p:nvSpPr>
            <p:spPr>
              <a:xfrm>
                <a:off x="9456050" y="5494015"/>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14</m:t>
                      </m:r>
                    </m:oMath>
                  </m:oMathPara>
                </a14:m>
                <a:endParaRPr lang="zh-CN" altLang="en-US" dirty="0"/>
              </a:p>
            </p:txBody>
          </p:sp>
        </mc:Choice>
        <mc:Fallback xmlns="">
          <p:sp>
            <p:nvSpPr>
              <p:cNvPr id="94" name="椭圆 93">
                <a:extLst>
                  <a:ext uri="{FF2B5EF4-FFF2-40B4-BE49-F238E27FC236}">
                    <a16:creationId xmlns:a16="http://schemas.microsoft.com/office/drawing/2014/main" id="{3643D596-78FC-4AA1-B4F3-ED53426ED1D3}"/>
                  </a:ext>
                </a:extLst>
              </p:cNvPr>
              <p:cNvSpPr>
                <a:spLocks noRot="1" noChangeAspect="1" noMove="1" noResize="1" noEditPoints="1" noAdjustHandles="1" noChangeArrowheads="1" noChangeShapeType="1" noTextEdit="1"/>
              </p:cNvSpPr>
              <p:nvPr/>
            </p:nvSpPr>
            <p:spPr>
              <a:xfrm>
                <a:off x="9456050" y="5494015"/>
                <a:ext cx="335560" cy="311762"/>
              </a:xfrm>
              <a:prstGeom prst="ellipse">
                <a:avLst/>
              </a:prstGeom>
              <a:blipFill>
                <a:blip r:embed="rId17"/>
                <a:stretch>
                  <a:fillRect l="-12069" r="-6897"/>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椭圆 94">
                <a:extLst>
                  <a:ext uri="{FF2B5EF4-FFF2-40B4-BE49-F238E27FC236}">
                    <a16:creationId xmlns:a16="http://schemas.microsoft.com/office/drawing/2014/main" id="{3C7A696C-1BEF-4C3C-851C-60C0A35C44EE}"/>
                  </a:ext>
                </a:extLst>
              </p:cNvPr>
              <p:cNvSpPr/>
              <p:nvPr/>
            </p:nvSpPr>
            <p:spPr>
              <a:xfrm>
                <a:off x="10012428" y="5494015"/>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6</m:t>
                      </m:r>
                    </m:oMath>
                  </m:oMathPara>
                </a14:m>
                <a:endParaRPr lang="zh-CN" altLang="en-US" dirty="0"/>
              </a:p>
            </p:txBody>
          </p:sp>
        </mc:Choice>
        <mc:Fallback xmlns="">
          <p:sp>
            <p:nvSpPr>
              <p:cNvPr id="95" name="椭圆 94">
                <a:extLst>
                  <a:ext uri="{FF2B5EF4-FFF2-40B4-BE49-F238E27FC236}">
                    <a16:creationId xmlns:a16="http://schemas.microsoft.com/office/drawing/2014/main" id="{3C7A696C-1BEF-4C3C-851C-60C0A35C44EE}"/>
                  </a:ext>
                </a:extLst>
              </p:cNvPr>
              <p:cNvSpPr>
                <a:spLocks noRot="1" noChangeAspect="1" noMove="1" noResize="1" noEditPoints="1" noAdjustHandles="1" noChangeArrowheads="1" noChangeShapeType="1" noTextEdit="1"/>
              </p:cNvSpPr>
              <p:nvPr/>
            </p:nvSpPr>
            <p:spPr>
              <a:xfrm>
                <a:off x="10012428" y="5494015"/>
                <a:ext cx="335560" cy="311762"/>
              </a:xfrm>
              <a:prstGeom prst="ellipse">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椭圆 95">
                <a:extLst>
                  <a:ext uri="{FF2B5EF4-FFF2-40B4-BE49-F238E27FC236}">
                    <a16:creationId xmlns:a16="http://schemas.microsoft.com/office/drawing/2014/main" id="{496BF6CF-5A4B-4DC2-80E6-7F3EC5A8EE41}"/>
                  </a:ext>
                </a:extLst>
              </p:cNvPr>
              <p:cNvSpPr/>
              <p:nvPr/>
            </p:nvSpPr>
            <p:spPr>
              <a:xfrm>
                <a:off x="10481765" y="548487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8</m:t>
                      </m:r>
                    </m:oMath>
                  </m:oMathPara>
                </a14:m>
                <a:endParaRPr lang="zh-CN" altLang="en-US" dirty="0"/>
              </a:p>
            </p:txBody>
          </p:sp>
        </mc:Choice>
        <mc:Fallback xmlns="">
          <p:sp>
            <p:nvSpPr>
              <p:cNvPr id="96" name="椭圆 95">
                <a:extLst>
                  <a:ext uri="{FF2B5EF4-FFF2-40B4-BE49-F238E27FC236}">
                    <a16:creationId xmlns:a16="http://schemas.microsoft.com/office/drawing/2014/main" id="{496BF6CF-5A4B-4DC2-80E6-7F3EC5A8EE41}"/>
                  </a:ext>
                </a:extLst>
              </p:cNvPr>
              <p:cNvSpPr>
                <a:spLocks noRot="1" noChangeAspect="1" noMove="1" noResize="1" noEditPoints="1" noAdjustHandles="1" noChangeArrowheads="1" noChangeShapeType="1" noTextEdit="1"/>
              </p:cNvSpPr>
              <p:nvPr/>
            </p:nvSpPr>
            <p:spPr>
              <a:xfrm>
                <a:off x="10481765" y="5484878"/>
                <a:ext cx="335560" cy="311762"/>
              </a:xfrm>
              <a:prstGeom prst="ellipse">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椭圆 96">
                <a:extLst>
                  <a:ext uri="{FF2B5EF4-FFF2-40B4-BE49-F238E27FC236}">
                    <a16:creationId xmlns:a16="http://schemas.microsoft.com/office/drawing/2014/main" id="{C689EE1C-661A-4D49-847F-25557E6FA554}"/>
                  </a:ext>
                </a:extLst>
              </p:cNvPr>
              <p:cNvSpPr/>
              <p:nvPr/>
            </p:nvSpPr>
            <p:spPr>
              <a:xfrm>
                <a:off x="11186293" y="5494015"/>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11</m:t>
                      </m:r>
                    </m:oMath>
                  </m:oMathPara>
                </a14:m>
                <a:endParaRPr lang="zh-CN" altLang="en-US" dirty="0"/>
              </a:p>
            </p:txBody>
          </p:sp>
        </mc:Choice>
        <mc:Fallback xmlns="">
          <p:sp>
            <p:nvSpPr>
              <p:cNvPr id="97" name="椭圆 96">
                <a:extLst>
                  <a:ext uri="{FF2B5EF4-FFF2-40B4-BE49-F238E27FC236}">
                    <a16:creationId xmlns:a16="http://schemas.microsoft.com/office/drawing/2014/main" id="{C689EE1C-661A-4D49-847F-25557E6FA554}"/>
                  </a:ext>
                </a:extLst>
              </p:cNvPr>
              <p:cNvSpPr>
                <a:spLocks noRot="1" noChangeAspect="1" noMove="1" noResize="1" noEditPoints="1" noAdjustHandles="1" noChangeArrowheads="1" noChangeShapeType="1" noTextEdit="1"/>
              </p:cNvSpPr>
              <p:nvPr/>
            </p:nvSpPr>
            <p:spPr>
              <a:xfrm>
                <a:off x="11186293" y="5494015"/>
                <a:ext cx="335560" cy="311762"/>
              </a:xfrm>
              <a:prstGeom prst="ellipse">
                <a:avLst/>
              </a:prstGeom>
              <a:blipFill>
                <a:blip r:embed="rId20"/>
                <a:stretch>
                  <a:fillRect l="-12069"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id="{3FB8CFAF-DEC6-457B-A967-AA0229103E33}"/>
                  </a:ext>
                </a:extLst>
              </p:cNvPr>
              <p:cNvSpPr/>
              <p:nvPr/>
            </p:nvSpPr>
            <p:spPr>
              <a:xfrm>
                <a:off x="9091183" y="6103006"/>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4</m:t>
                      </m:r>
                    </m:oMath>
                  </m:oMathPara>
                </a14:m>
                <a:endParaRPr lang="zh-CN" altLang="en-US" dirty="0"/>
              </a:p>
            </p:txBody>
          </p:sp>
        </mc:Choice>
        <mc:Fallback xmlns="">
          <p:sp>
            <p:nvSpPr>
              <p:cNvPr id="98" name="椭圆 97">
                <a:extLst>
                  <a:ext uri="{FF2B5EF4-FFF2-40B4-BE49-F238E27FC236}">
                    <a16:creationId xmlns:a16="http://schemas.microsoft.com/office/drawing/2014/main" id="{3FB8CFAF-DEC6-457B-A967-AA0229103E33}"/>
                  </a:ext>
                </a:extLst>
              </p:cNvPr>
              <p:cNvSpPr>
                <a:spLocks noRot="1" noChangeAspect="1" noMove="1" noResize="1" noEditPoints="1" noAdjustHandles="1" noChangeArrowheads="1" noChangeShapeType="1" noTextEdit="1"/>
              </p:cNvSpPr>
              <p:nvPr/>
            </p:nvSpPr>
            <p:spPr>
              <a:xfrm>
                <a:off x="9091183" y="6103006"/>
                <a:ext cx="335560" cy="311762"/>
              </a:xfrm>
              <a:prstGeom prst="ellipse">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椭圆 98">
                <a:extLst>
                  <a:ext uri="{FF2B5EF4-FFF2-40B4-BE49-F238E27FC236}">
                    <a16:creationId xmlns:a16="http://schemas.microsoft.com/office/drawing/2014/main" id="{6A063F4E-FBA4-4F45-B55D-EEED1F97234D}"/>
                  </a:ext>
                </a:extLst>
              </p:cNvPr>
              <p:cNvSpPr/>
              <p:nvPr/>
            </p:nvSpPr>
            <p:spPr>
              <a:xfrm>
                <a:off x="9740782" y="6085410"/>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15</m:t>
                      </m:r>
                    </m:oMath>
                  </m:oMathPara>
                </a14:m>
                <a:endParaRPr lang="zh-CN" altLang="en-US" dirty="0"/>
              </a:p>
            </p:txBody>
          </p:sp>
        </mc:Choice>
        <mc:Fallback xmlns="">
          <p:sp>
            <p:nvSpPr>
              <p:cNvPr id="99" name="椭圆 98">
                <a:extLst>
                  <a:ext uri="{FF2B5EF4-FFF2-40B4-BE49-F238E27FC236}">
                    <a16:creationId xmlns:a16="http://schemas.microsoft.com/office/drawing/2014/main" id="{6A063F4E-FBA4-4F45-B55D-EEED1F97234D}"/>
                  </a:ext>
                </a:extLst>
              </p:cNvPr>
              <p:cNvSpPr>
                <a:spLocks noRot="1" noChangeAspect="1" noMove="1" noResize="1" noEditPoints="1" noAdjustHandles="1" noChangeArrowheads="1" noChangeShapeType="1" noTextEdit="1"/>
              </p:cNvSpPr>
              <p:nvPr/>
            </p:nvSpPr>
            <p:spPr>
              <a:xfrm>
                <a:off x="9740782" y="6085410"/>
                <a:ext cx="335560" cy="311762"/>
              </a:xfrm>
              <a:prstGeom prst="ellipse">
                <a:avLst/>
              </a:prstGeom>
              <a:blipFill>
                <a:blip r:embed="rId22"/>
                <a:stretch>
                  <a:fillRect l="-13793" r="-6897"/>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椭圆 99">
                <a:extLst>
                  <a:ext uri="{FF2B5EF4-FFF2-40B4-BE49-F238E27FC236}">
                    <a16:creationId xmlns:a16="http://schemas.microsoft.com/office/drawing/2014/main" id="{ED3CBBE1-81FF-45D7-9A2A-D5C113525087}"/>
                  </a:ext>
                </a:extLst>
              </p:cNvPr>
              <p:cNvSpPr/>
              <p:nvPr/>
            </p:nvSpPr>
            <p:spPr>
              <a:xfrm>
                <a:off x="10254482" y="610211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9</m:t>
                      </m:r>
                    </m:oMath>
                  </m:oMathPara>
                </a14:m>
                <a:endParaRPr lang="zh-CN" altLang="en-US" dirty="0"/>
              </a:p>
            </p:txBody>
          </p:sp>
        </mc:Choice>
        <mc:Fallback xmlns="">
          <p:sp>
            <p:nvSpPr>
              <p:cNvPr id="100" name="椭圆 99">
                <a:extLst>
                  <a:ext uri="{FF2B5EF4-FFF2-40B4-BE49-F238E27FC236}">
                    <a16:creationId xmlns:a16="http://schemas.microsoft.com/office/drawing/2014/main" id="{ED3CBBE1-81FF-45D7-9A2A-D5C113525087}"/>
                  </a:ext>
                </a:extLst>
              </p:cNvPr>
              <p:cNvSpPr>
                <a:spLocks noRot="1" noChangeAspect="1" noMove="1" noResize="1" noEditPoints="1" noAdjustHandles="1" noChangeArrowheads="1" noChangeShapeType="1" noTextEdit="1"/>
              </p:cNvSpPr>
              <p:nvPr/>
            </p:nvSpPr>
            <p:spPr>
              <a:xfrm>
                <a:off x="10254482" y="6102118"/>
                <a:ext cx="335560" cy="311762"/>
              </a:xfrm>
              <a:prstGeom prst="ellipse">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椭圆 100">
                <a:extLst>
                  <a:ext uri="{FF2B5EF4-FFF2-40B4-BE49-F238E27FC236}">
                    <a16:creationId xmlns:a16="http://schemas.microsoft.com/office/drawing/2014/main" id="{66AB1A38-EA58-4FE1-B3D1-64E9E8FF6B75}"/>
                  </a:ext>
                </a:extLst>
              </p:cNvPr>
              <p:cNvSpPr/>
              <p:nvPr/>
            </p:nvSpPr>
            <p:spPr>
              <a:xfrm>
                <a:off x="10768182" y="610211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10</m:t>
                      </m:r>
                    </m:oMath>
                  </m:oMathPara>
                </a14:m>
                <a:endParaRPr lang="zh-CN" altLang="en-US" dirty="0"/>
              </a:p>
            </p:txBody>
          </p:sp>
        </mc:Choice>
        <mc:Fallback xmlns="">
          <p:sp>
            <p:nvSpPr>
              <p:cNvPr id="101" name="椭圆 100">
                <a:extLst>
                  <a:ext uri="{FF2B5EF4-FFF2-40B4-BE49-F238E27FC236}">
                    <a16:creationId xmlns:a16="http://schemas.microsoft.com/office/drawing/2014/main" id="{66AB1A38-EA58-4FE1-B3D1-64E9E8FF6B75}"/>
                  </a:ext>
                </a:extLst>
              </p:cNvPr>
              <p:cNvSpPr>
                <a:spLocks noRot="1" noChangeAspect="1" noMove="1" noResize="1" noEditPoints="1" noAdjustHandles="1" noChangeArrowheads="1" noChangeShapeType="1" noTextEdit="1"/>
              </p:cNvSpPr>
              <p:nvPr/>
            </p:nvSpPr>
            <p:spPr>
              <a:xfrm>
                <a:off x="10768182" y="6102118"/>
                <a:ext cx="335560" cy="311762"/>
              </a:xfrm>
              <a:prstGeom prst="ellipse">
                <a:avLst/>
              </a:prstGeom>
              <a:blipFill>
                <a:blip r:embed="rId24"/>
                <a:stretch>
                  <a:fillRect l="-12069" r="-6897"/>
                </a:stretch>
              </a:blipFill>
            </p:spPr>
            <p:txBody>
              <a:bodyPr/>
              <a:lstStyle/>
              <a:p>
                <a:r>
                  <a:rPr lang="zh-CN" altLang="en-US">
                    <a:noFill/>
                  </a:rPr>
                  <a:t> </a:t>
                </a:r>
              </a:p>
            </p:txBody>
          </p:sp>
        </mc:Fallback>
      </mc:AlternateContent>
      <p:cxnSp>
        <p:nvCxnSpPr>
          <p:cNvPr id="102" name="直接连接符 101">
            <a:extLst>
              <a:ext uri="{FF2B5EF4-FFF2-40B4-BE49-F238E27FC236}">
                <a16:creationId xmlns:a16="http://schemas.microsoft.com/office/drawing/2014/main" id="{3FA911C1-BC84-46B1-AFED-8DAC8D51B825}"/>
              </a:ext>
            </a:extLst>
          </p:cNvPr>
          <p:cNvCxnSpPr>
            <a:cxnSpLocks/>
            <a:stCxn id="91" idx="3"/>
            <a:endCxn id="92" idx="0"/>
          </p:cNvCxnSpPr>
          <p:nvPr/>
        </p:nvCxnSpPr>
        <p:spPr>
          <a:xfrm flipH="1">
            <a:off x="9976372" y="4515064"/>
            <a:ext cx="306009" cy="343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BEA0C006-F568-4EDB-9499-EE2FF0AED755}"/>
              </a:ext>
            </a:extLst>
          </p:cNvPr>
          <p:cNvCxnSpPr>
            <a:cxnSpLocks/>
            <a:stCxn id="92" idx="3"/>
            <a:endCxn id="94" idx="0"/>
          </p:cNvCxnSpPr>
          <p:nvPr/>
        </p:nvCxnSpPr>
        <p:spPr>
          <a:xfrm flipH="1">
            <a:off x="9623830" y="5124607"/>
            <a:ext cx="233904" cy="369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A1AD16F5-0C13-4791-946C-D5518051BFD8}"/>
              </a:ext>
            </a:extLst>
          </p:cNvPr>
          <p:cNvCxnSpPr>
            <a:cxnSpLocks/>
            <a:stCxn id="94" idx="3"/>
            <a:endCxn id="98" idx="0"/>
          </p:cNvCxnSpPr>
          <p:nvPr/>
        </p:nvCxnSpPr>
        <p:spPr>
          <a:xfrm flipH="1">
            <a:off x="9258963" y="5760121"/>
            <a:ext cx="246229" cy="3428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91B89BA6-70F9-4D42-AEE7-F57B8462D82B}"/>
              </a:ext>
            </a:extLst>
          </p:cNvPr>
          <p:cNvCxnSpPr>
            <a:cxnSpLocks/>
            <a:stCxn id="99" idx="0"/>
            <a:endCxn id="94" idx="5"/>
          </p:cNvCxnSpPr>
          <p:nvPr/>
        </p:nvCxnSpPr>
        <p:spPr>
          <a:xfrm flipH="1" flipV="1">
            <a:off x="9742468" y="5760121"/>
            <a:ext cx="166094" cy="32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0985EF85-1212-4461-8D55-8DD31B73BF58}"/>
              </a:ext>
            </a:extLst>
          </p:cNvPr>
          <p:cNvCxnSpPr>
            <a:cxnSpLocks/>
            <a:stCxn id="91" idx="5"/>
            <a:endCxn id="93" idx="0"/>
          </p:cNvCxnSpPr>
          <p:nvPr/>
        </p:nvCxnSpPr>
        <p:spPr>
          <a:xfrm>
            <a:off x="10519657" y="4515064"/>
            <a:ext cx="352543" cy="35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DCB4B0BE-1B0A-49D8-A77B-7D62926122B7}"/>
              </a:ext>
            </a:extLst>
          </p:cNvPr>
          <p:cNvCxnSpPr>
            <a:cxnSpLocks/>
            <a:stCxn id="92" idx="5"/>
            <a:endCxn id="95" idx="0"/>
          </p:cNvCxnSpPr>
          <p:nvPr/>
        </p:nvCxnSpPr>
        <p:spPr>
          <a:xfrm>
            <a:off x="10095010" y="5124607"/>
            <a:ext cx="85198" cy="369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CBAA024-D65C-465E-8488-AC8293985AA9}"/>
              </a:ext>
            </a:extLst>
          </p:cNvPr>
          <p:cNvCxnSpPr>
            <a:cxnSpLocks/>
            <a:stCxn id="96" idx="3"/>
            <a:endCxn id="100" idx="0"/>
          </p:cNvCxnSpPr>
          <p:nvPr/>
        </p:nvCxnSpPr>
        <p:spPr>
          <a:xfrm flipH="1">
            <a:off x="10422262" y="5750984"/>
            <a:ext cx="108645"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D4931A24-BED3-43E3-AFA3-9FB865165551}"/>
              </a:ext>
            </a:extLst>
          </p:cNvPr>
          <p:cNvCxnSpPr>
            <a:cxnSpLocks/>
            <a:stCxn id="96" idx="5"/>
            <a:endCxn id="101" idx="0"/>
          </p:cNvCxnSpPr>
          <p:nvPr/>
        </p:nvCxnSpPr>
        <p:spPr>
          <a:xfrm>
            <a:off x="10768183" y="5750984"/>
            <a:ext cx="167779"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40EA3D99-3CCB-4EBA-BC17-1E1444B066A7}"/>
              </a:ext>
            </a:extLst>
          </p:cNvPr>
          <p:cNvCxnSpPr>
            <a:cxnSpLocks/>
            <a:stCxn id="97" idx="0"/>
            <a:endCxn id="93" idx="5"/>
          </p:cNvCxnSpPr>
          <p:nvPr/>
        </p:nvCxnSpPr>
        <p:spPr>
          <a:xfrm flipH="1" flipV="1">
            <a:off x="10990838" y="5133744"/>
            <a:ext cx="363235" cy="360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36D1A34B-2232-408D-B754-E82C6FEED587}"/>
              </a:ext>
            </a:extLst>
          </p:cNvPr>
          <p:cNvCxnSpPr>
            <a:cxnSpLocks/>
            <a:stCxn id="93" idx="3"/>
            <a:endCxn id="96" idx="0"/>
          </p:cNvCxnSpPr>
          <p:nvPr/>
        </p:nvCxnSpPr>
        <p:spPr>
          <a:xfrm flipH="1">
            <a:off x="10649545" y="5133744"/>
            <a:ext cx="104017" cy="3511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58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fade">
                                      <p:cBhvr>
                                        <p:cTn id="16" dur="500"/>
                                        <p:tgtEl>
                                          <p:spTgt spid="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nodeType="with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nodeType="withEffect">
                                  <p:stCondLst>
                                    <p:cond delay="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nodeType="with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nodeType="withEffect">
                                  <p:stCondLst>
                                    <p:cond delay="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nodeType="withEffect">
                                  <p:stCondLst>
                                    <p:cond delay="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nodeType="with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2"/>
                                        </p:tgtEl>
                                        <p:attrNameLst>
                                          <p:attrName>style.visibility</p:attrName>
                                        </p:attrNameLst>
                                      </p:cBhvr>
                                      <p:to>
                                        <p:strVal val="visible"/>
                                      </p:to>
                                    </p:set>
                                    <p:animEffect transition="in" filter="fade">
                                      <p:cBhvr>
                                        <p:cTn id="76" dur="500"/>
                                        <p:tgtEl>
                                          <p:spTgt spid="9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fade">
                                      <p:cBhvr>
                                        <p:cTn id="79" dur="500"/>
                                        <p:tgtEl>
                                          <p:spTgt spid="9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fade">
                                      <p:cBhvr>
                                        <p:cTn id="82" dur="500"/>
                                        <p:tgtEl>
                                          <p:spTgt spid="9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5"/>
                                        </p:tgtEl>
                                        <p:attrNameLst>
                                          <p:attrName>style.visibility</p:attrName>
                                        </p:attrNameLst>
                                      </p:cBhvr>
                                      <p:to>
                                        <p:strVal val="visible"/>
                                      </p:to>
                                    </p:set>
                                    <p:animEffect transition="in" filter="fade">
                                      <p:cBhvr>
                                        <p:cTn id="85" dur="500"/>
                                        <p:tgtEl>
                                          <p:spTgt spid="9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500"/>
                                        <p:tgtEl>
                                          <p:spTgt spid="9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7"/>
                                        </p:tgtEl>
                                        <p:attrNameLst>
                                          <p:attrName>style.visibility</p:attrName>
                                        </p:attrNameLst>
                                      </p:cBhvr>
                                      <p:to>
                                        <p:strVal val="visible"/>
                                      </p:to>
                                    </p:set>
                                    <p:animEffect transition="in" filter="fade">
                                      <p:cBhvr>
                                        <p:cTn id="91" dur="500"/>
                                        <p:tgtEl>
                                          <p:spTgt spid="9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98"/>
                                        </p:tgtEl>
                                        <p:attrNameLst>
                                          <p:attrName>style.visibility</p:attrName>
                                        </p:attrNameLst>
                                      </p:cBhvr>
                                      <p:to>
                                        <p:strVal val="visible"/>
                                      </p:to>
                                    </p:set>
                                    <p:animEffect transition="in" filter="fade">
                                      <p:cBhvr>
                                        <p:cTn id="94" dur="500"/>
                                        <p:tgtEl>
                                          <p:spTgt spid="9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fade">
                                      <p:cBhvr>
                                        <p:cTn id="97" dur="500"/>
                                        <p:tgtEl>
                                          <p:spTgt spid="9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fade">
                                      <p:cBhvr>
                                        <p:cTn id="100" dur="500"/>
                                        <p:tgtEl>
                                          <p:spTgt spid="10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1"/>
                                        </p:tgtEl>
                                        <p:attrNameLst>
                                          <p:attrName>style.visibility</p:attrName>
                                        </p:attrNameLst>
                                      </p:cBhvr>
                                      <p:to>
                                        <p:strVal val="visible"/>
                                      </p:to>
                                    </p:set>
                                    <p:animEffect transition="in" filter="fade">
                                      <p:cBhvr>
                                        <p:cTn id="103" dur="500"/>
                                        <p:tgtEl>
                                          <p:spTgt spid="101"/>
                                        </p:tgtEl>
                                      </p:cBhvr>
                                    </p:animEffect>
                                  </p:childTnLst>
                                </p:cTn>
                              </p:par>
                              <p:par>
                                <p:cTn id="104" presetID="10" presetClass="entr" presetSubtype="0" fill="hold"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fade">
                                      <p:cBhvr>
                                        <p:cTn id="106" dur="500"/>
                                        <p:tgtEl>
                                          <p:spTgt spid="102"/>
                                        </p:tgtEl>
                                      </p:cBhvr>
                                    </p:animEffect>
                                  </p:childTnLst>
                                </p:cTn>
                              </p:par>
                              <p:par>
                                <p:cTn id="107" presetID="10" presetClass="entr" presetSubtype="0" fill="hold" nodeType="with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fade">
                                      <p:cBhvr>
                                        <p:cTn id="109" dur="500"/>
                                        <p:tgtEl>
                                          <p:spTgt spid="103"/>
                                        </p:tgtEl>
                                      </p:cBhvr>
                                    </p:animEffect>
                                  </p:childTnLst>
                                </p:cTn>
                              </p:par>
                              <p:par>
                                <p:cTn id="110" presetID="10" presetClass="entr" presetSubtype="0" fill="hold" nodeType="withEffect">
                                  <p:stCondLst>
                                    <p:cond delay="0"/>
                                  </p:stCondLst>
                                  <p:childTnLst>
                                    <p:set>
                                      <p:cBhvr>
                                        <p:cTn id="111" dur="1" fill="hold">
                                          <p:stCondLst>
                                            <p:cond delay="0"/>
                                          </p:stCondLst>
                                        </p:cTn>
                                        <p:tgtEl>
                                          <p:spTgt spid="104"/>
                                        </p:tgtEl>
                                        <p:attrNameLst>
                                          <p:attrName>style.visibility</p:attrName>
                                        </p:attrNameLst>
                                      </p:cBhvr>
                                      <p:to>
                                        <p:strVal val="visible"/>
                                      </p:to>
                                    </p:set>
                                    <p:animEffect transition="in" filter="fade">
                                      <p:cBhvr>
                                        <p:cTn id="112" dur="500"/>
                                        <p:tgtEl>
                                          <p:spTgt spid="104"/>
                                        </p:tgtEl>
                                      </p:cBhvr>
                                    </p:animEffect>
                                  </p:childTnLst>
                                </p:cTn>
                              </p:par>
                              <p:par>
                                <p:cTn id="113" presetID="10" presetClass="entr" presetSubtype="0" fill="hold" nodeType="withEffect">
                                  <p:stCondLst>
                                    <p:cond delay="0"/>
                                  </p:stCondLst>
                                  <p:childTnLst>
                                    <p:set>
                                      <p:cBhvr>
                                        <p:cTn id="114" dur="1" fill="hold">
                                          <p:stCondLst>
                                            <p:cond delay="0"/>
                                          </p:stCondLst>
                                        </p:cTn>
                                        <p:tgtEl>
                                          <p:spTgt spid="105"/>
                                        </p:tgtEl>
                                        <p:attrNameLst>
                                          <p:attrName>style.visibility</p:attrName>
                                        </p:attrNameLst>
                                      </p:cBhvr>
                                      <p:to>
                                        <p:strVal val="visible"/>
                                      </p:to>
                                    </p:set>
                                    <p:animEffect transition="in" filter="fade">
                                      <p:cBhvr>
                                        <p:cTn id="115" dur="500"/>
                                        <p:tgtEl>
                                          <p:spTgt spid="105"/>
                                        </p:tgtEl>
                                      </p:cBhvr>
                                    </p:animEffect>
                                  </p:childTnLst>
                                </p:cTn>
                              </p:par>
                              <p:par>
                                <p:cTn id="116" presetID="10" presetClass="entr" presetSubtype="0" fill="hold" nodeType="with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fade">
                                      <p:cBhvr>
                                        <p:cTn id="118" dur="500"/>
                                        <p:tgtEl>
                                          <p:spTgt spid="106"/>
                                        </p:tgtEl>
                                      </p:cBhvr>
                                    </p:animEffect>
                                  </p:childTnLst>
                                </p:cTn>
                              </p:par>
                              <p:par>
                                <p:cTn id="119" presetID="10" presetClass="entr" presetSubtype="0" fill="hold" nodeType="withEffect">
                                  <p:stCondLst>
                                    <p:cond delay="0"/>
                                  </p:stCondLst>
                                  <p:childTnLst>
                                    <p:set>
                                      <p:cBhvr>
                                        <p:cTn id="120" dur="1" fill="hold">
                                          <p:stCondLst>
                                            <p:cond delay="0"/>
                                          </p:stCondLst>
                                        </p:cTn>
                                        <p:tgtEl>
                                          <p:spTgt spid="107"/>
                                        </p:tgtEl>
                                        <p:attrNameLst>
                                          <p:attrName>style.visibility</p:attrName>
                                        </p:attrNameLst>
                                      </p:cBhvr>
                                      <p:to>
                                        <p:strVal val="visible"/>
                                      </p:to>
                                    </p:set>
                                    <p:animEffect transition="in" filter="fade">
                                      <p:cBhvr>
                                        <p:cTn id="121" dur="500"/>
                                        <p:tgtEl>
                                          <p:spTgt spid="107"/>
                                        </p:tgtEl>
                                      </p:cBhvr>
                                    </p:animEffect>
                                  </p:childTnLst>
                                </p:cTn>
                              </p:par>
                              <p:par>
                                <p:cTn id="122" presetID="10" presetClass="entr" presetSubtype="0" fill="hold" nodeType="with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500"/>
                                        <p:tgtEl>
                                          <p:spTgt spid="108"/>
                                        </p:tgtEl>
                                      </p:cBhvr>
                                    </p:animEffect>
                                  </p:childTnLst>
                                </p:cTn>
                              </p:par>
                              <p:par>
                                <p:cTn id="125" presetID="10" presetClass="entr" presetSubtype="0" fill="hold" nodeType="withEffect">
                                  <p:stCondLst>
                                    <p:cond delay="0"/>
                                  </p:stCondLst>
                                  <p:childTnLst>
                                    <p:set>
                                      <p:cBhvr>
                                        <p:cTn id="126" dur="1" fill="hold">
                                          <p:stCondLst>
                                            <p:cond delay="0"/>
                                          </p:stCondLst>
                                        </p:cTn>
                                        <p:tgtEl>
                                          <p:spTgt spid="109"/>
                                        </p:tgtEl>
                                        <p:attrNameLst>
                                          <p:attrName>style.visibility</p:attrName>
                                        </p:attrNameLst>
                                      </p:cBhvr>
                                      <p:to>
                                        <p:strVal val="visible"/>
                                      </p:to>
                                    </p:set>
                                    <p:animEffect transition="in" filter="fade">
                                      <p:cBhvr>
                                        <p:cTn id="127" dur="500"/>
                                        <p:tgtEl>
                                          <p:spTgt spid="109"/>
                                        </p:tgtEl>
                                      </p:cBhvr>
                                    </p:animEffect>
                                  </p:childTnLst>
                                </p:cTn>
                              </p:par>
                              <p:par>
                                <p:cTn id="128" presetID="10" presetClass="entr" presetSubtype="0" fill="hold" nodeType="withEffect">
                                  <p:stCondLst>
                                    <p:cond delay="0"/>
                                  </p:stCondLst>
                                  <p:childTnLst>
                                    <p:set>
                                      <p:cBhvr>
                                        <p:cTn id="129" dur="1" fill="hold">
                                          <p:stCondLst>
                                            <p:cond delay="0"/>
                                          </p:stCondLst>
                                        </p:cTn>
                                        <p:tgtEl>
                                          <p:spTgt spid="110"/>
                                        </p:tgtEl>
                                        <p:attrNameLst>
                                          <p:attrName>style.visibility</p:attrName>
                                        </p:attrNameLst>
                                      </p:cBhvr>
                                      <p:to>
                                        <p:strVal val="visible"/>
                                      </p:to>
                                    </p:set>
                                    <p:animEffect transition="in" filter="fade">
                                      <p:cBhvr>
                                        <p:cTn id="130" dur="500"/>
                                        <p:tgtEl>
                                          <p:spTgt spid="110"/>
                                        </p:tgtEl>
                                      </p:cBhvr>
                                    </p:animEffect>
                                  </p:childTnLst>
                                </p:cTn>
                              </p:par>
                              <p:par>
                                <p:cTn id="131" presetID="10" presetClass="entr" presetSubtype="0" fill="hold" nodeType="withEffect">
                                  <p:stCondLst>
                                    <p:cond delay="0"/>
                                  </p:stCondLst>
                                  <p:childTnLst>
                                    <p:set>
                                      <p:cBhvr>
                                        <p:cTn id="132" dur="1" fill="hold">
                                          <p:stCondLst>
                                            <p:cond delay="0"/>
                                          </p:stCondLst>
                                        </p:cTn>
                                        <p:tgtEl>
                                          <p:spTgt spid="111"/>
                                        </p:tgtEl>
                                        <p:attrNameLst>
                                          <p:attrName>style.visibility</p:attrName>
                                        </p:attrNameLst>
                                      </p:cBhvr>
                                      <p:to>
                                        <p:strVal val="visible"/>
                                      </p:to>
                                    </p:set>
                                    <p:animEffect transition="in" filter="fade">
                                      <p:cBhvr>
                                        <p:cTn id="133" dur="500"/>
                                        <p:tgtEl>
                                          <p:spTgt spid="111"/>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3">
                                            <p:txEl>
                                              <p:pRg st="1" end="1"/>
                                            </p:txEl>
                                          </p:spTgt>
                                        </p:tgtEl>
                                        <p:attrNameLst>
                                          <p:attrName>style.visibility</p:attrName>
                                        </p:attrNameLst>
                                      </p:cBhvr>
                                      <p:to>
                                        <p:strVal val="visible"/>
                                      </p:to>
                                    </p:set>
                                    <p:animEffect transition="in" filter="fade">
                                      <p:cBhvr>
                                        <p:cTn id="138" dur="500"/>
                                        <p:tgtEl>
                                          <p:spTgt spid="3">
                                            <p:txEl>
                                              <p:pRg st="1" end="1"/>
                                            </p:txEl>
                                          </p:spTgt>
                                        </p:tgtEl>
                                      </p:cBhvr>
                                    </p:animEffect>
                                  </p:childTnLst>
                                </p:cTn>
                              </p:par>
                              <p:par>
                                <p:cTn id="139" presetID="10" presetClass="entr" presetSubtype="0" fill="hold" nodeType="withEffect">
                                  <p:stCondLst>
                                    <p:cond delay="0"/>
                                  </p:stCondLst>
                                  <p:childTnLst>
                                    <p:set>
                                      <p:cBhvr>
                                        <p:cTn id="140" dur="1" fill="hold">
                                          <p:stCondLst>
                                            <p:cond delay="0"/>
                                          </p:stCondLst>
                                        </p:cTn>
                                        <p:tgtEl>
                                          <p:spTgt spid="3">
                                            <p:txEl>
                                              <p:pRg st="2" end="2"/>
                                            </p:txEl>
                                          </p:spTgt>
                                        </p:tgtEl>
                                        <p:attrNameLst>
                                          <p:attrName>style.visibility</p:attrName>
                                        </p:attrNameLst>
                                      </p:cBhvr>
                                      <p:to>
                                        <p:strVal val="visible"/>
                                      </p:to>
                                    </p:set>
                                    <p:animEffect transition="in" filter="fade">
                                      <p:cBhvr>
                                        <p:cTn id="141" dur="500"/>
                                        <p:tgtEl>
                                          <p:spTgt spid="3">
                                            <p:txEl>
                                              <p:pRg st="2" end="2"/>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3">
                                            <p:txEl>
                                              <p:pRg st="3" end="3"/>
                                            </p:txEl>
                                          </p:spTgt>
                                        </p:tgtEl>
                                        <p:attrNameLst>
                                          <p:attrName>style.visibility</p:attrName>
                                        </p:attrNameLst>
                                      </p:cBhvr>
                                      <p:to>
                                        <p:strVal val="visible"/>
                                      </p:to>
                                    </p:set>
                                    <p:animEffect transition="in" filter="fade">
                                      <p:cBhvr>
                                        <p:cTn id="146" dur="500"/>
                                        <p:tgtEl>
                                          <p:spTgt spid="3">
                                            <p:txEl>
                                              <p:pRg st="3" end="3"/>
                                            </p:txEl>
                                          </p:spTgt>
                                        </p:tgtEl>
                                      </p:cBhvr>
                                    </p:animEffect>
                                  </p:childTnLst>
                                </p:cTn>
                              </p:par>
                              <p:par>
                                <p:cTn id="147" presetID="10" presetClass="entr" presetSubtype="0" fill="hold" nodeType="withEffect">
                                  <p:stCondLst>
                                    <p:cond delay="0"/>
                                  </p:stCondLst>
                                  <p:childTnLst>
                                    <p:set>
                                      <p:cBhvr>
                                        <p:cTn id="148" dur="1" fill="hold">
                                          <p:stCondLst>
                                            <p:cond delay="0"/>
                                          </p:stCondLst>
                                        </p:cTn>
                                        <p:tgtEl>
                                          <p:spTgt spid="3">
                                            <p:txEl>
                                              <p:pRg st="4" end="4"/>
                                            </p:txEl>
                                          </p:spTgt>
                                        </p:tgtEl>
                                        <p:attrNameLst>
                                          <p:attrName>style.visibility</p:attrName>
                                        </p:attrNameLst>
                                      </p:cBhvr>
                                      <p:to>
                                        <p:strVal val="visible"/>
                                      </p:to>
                                    </p:set>
                                    <p:animEffect transition="in" filter="fade">
                                      <p:cBhvr>
                                        <p:cTn id="149" dur="500"/>
                                        <p:tgtEl>
                                          <p:spTgt spid="3">
                                            <p:txEl>
                                              <p:pRg st="4" end="4"/>
                                            </p:txEl>
                                          </p:spTgt>
                                        </p:tgtEl>
                                      </p:cBhvr>
                                    </p:animEffect>
                                  </p:childTnLst>
                                </p:cTn>
                              </p:par>
                              <p:par>
                                <p:cTn id="150" presetID="10" presetClass="entr" presetSubtype="0" fill="hold" nodeType="withEffect">
                                  <p:stCondLst>
                                    <p:cond delay="0"/>
                                  </p:stCondLst>
                                  <p:childTnLst>
                                    <p:set>
                                      <p:cBhvr>
                                        <p:cTn id="151" dur="1" fill="hold">
                                          <p:stCondLst>
                                            <p:cond delay="0"/>
                                          </p:stCondLst>
                                        </p:cTn>
                                        <p:tgtEl>
                                          <p:spTgt spid="3">
                                            <p:txEl>
                                              <p:pRg st="5" end="5"/>
                                            </p:txEl>
                                          </p:spTgt>
                                        </p:tgtEl>
                                        <p:attrNameLst>
                                          <p:attrName>style.visibility</p:attrName>
                                        </p:attrNameLst>
                                      </p:cBhvr>
                                      <p:to>
                                        <p:strVal val="visible"/>
                                      </p:to>
                                    </p:set>
                                    <p:animEffect transition="in" filter="fade">
                                      <p:cBhvr>
                                        <p:cTn id="15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A0C4B-37B8-4B3D-B698-7A9DAB22B160}"/>
              </a:ext>
            </a:extLst>
          </p:cNvPr>
          <p:cNvSpPr>
            <a:spLocks noGrp="1"/>
          </p:cNvSpPr>
          <p:nvPr>
            <p:ph type="title"/>
          </p:nvPr>
        </p:nvSpPr>
        <p:spPr/>
        <p:txBody>
          <a:bodyPr/>
          <a:lstStyle/>
          <a:p>
            <a:r>
              <a:rPr lang="zh-CN" altLang="en-US" dirty="0"/>
              <a:t>主席树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87F0643-D51D-43BF-AE6A-E0D1C396E731}"/>
                  </a:ext>
                </a:extLst>
              </p:cNvPr>
              <p:cNvSpPr>
                <a:spLocks noGrp="1"/>
              </p:cNvSpPr>
              <p:nvPr>
                <p:ph idx="1"/>
              </p:nvPr>
            </p:nvSpPr>
            <p:spPr/>
            <p:txBody>
              <a:bodyPr>
                <a:normAutofit/>
              </a:bodyPr>
              <a:lstStyle/>
              <a:p>
                <a:r>
                  <a:rPr lang="zh-CN" altLang="en-US" sz="2000" dirty="0"/>
                  <a:t>通过简单的新建节点，我们省去了不少记录的空间。我们每次修改，根节点是一定会改变的，为了支持询问，我们额外开一个数组</a:t>
                </a:r>
                <a14:m>
                  <m:oMath xmlns:m="http://schemas.openxmlformats.org/officeDocument/2006/math">
                    <m:r>
                      <a:rPr lang="en-US" altLang="zh-CN" sz="2000" b="0" i="1" smtClean="0">
                        <a:latin typeface="Cambria Math" panose="02040503050406030204" pitchFamily="18" charset="0"/>
                      </a:rPr>
                      <m:t>𝑟𝑜𝑜𝑡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zh-CN" altLang="en-US" sz="2000" dirty="0"/>
                  <a:t>，记录修改了</a:t>
                </a:r>
                <a14:m>
                  <m:oMath xmlns:m="http://schemas.openxmlformats.org/officeDocument/2006/math">
                    <m:r>
                      <a:rPr lang="en-US" altLang="zh-CN" sz="2000" i="1" dirty="0" smtClean="0">
                        <a:latin typeface="Cambria Math" panose="02040503050406030204" pitchFamily="18" charset="0"/>
                      </a:rPr>
                      <m:t>𝑖</m:t>
                    </m:r>
                    <m:r>
                      <a:rPr lang="zh-CN" altLang="en-US" sz="2000" i="1" dirty="0">
                        <a:latin typeface="Cambria Math" panose="02040503050406030204" pitchFamily="18" charset="0"/>
                      </a:rPr>
                      <m:t>次</m:t>
                    </m:r>
                  </m:oMath>
                </a14:m>
                <a:r>
                  <a:rPr lang="zh-CN" altLang="en-US" sz="2000" dirty="0"/>
                  <a:t>以后线段树的根节点编号。</a:t>
                </a:r>
                <a:endParaRPr lang="en-US" altLang="zh-CN" sz="2000" dirty="0"/>
              </a:p>
              <a:p>
                <a:r>
                  <a:rPr lang="zh-CN" altLang="en-US" sz="2000" dirty="0"/>
                  <a:t>询问</a:t>
                </a:r>
                <a14:m>
                  <m:oMath xmlns:m="http://schemas.openxmlformats.org/officeDocument/2006/math">
                    <m:r>
                      <a:rPr lang="en-US" altLang="zh-CN" sz="2000" i="1" dirty="0" smtClean="0">
                        <a:latin typeface="Cambria Math" panose="02040503050406030204" pitchFamily="18" charset="0"/>
                      </a:rPr>
                      <m:t>𝑦</m:t>
                    </m:r>
                  </m:oMath>
                </a14:m>
                <a:r>
                  <a:rPr lang="zh-CN" altLang="en-US" sz="2000" dirty="0"/>
                  <a:t>的时候，只需要从</a:t>
                </a:r>
                <a14:m>
                  <m:oMath xmlns:m="http://schemas.openxmlformats.org/officeDocument/2006/math">
                    <m:r>
                      <a:rPr lang="en-US" altLang="zh-CN" sz="2000" b="0" i="1" smtClean="0">
                        <a:latin typeface="Cambria Math" panose="02040503050406030204" pitchFamily="18" charset="0"/>
                      </a:rPr>
                      <m:t>𝑟𝑜𝑜𝑡</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oMath>
                </a14:m>
                <a:r>
                  <a:rPr lang="zh-CN" altLang="en-US" sz="2000" dirty="0"/>
                  <a:t>开始往下走线段树即可，与例</a:t>
                </a:r>
                <a:r>
                  <a:rPr lang="en-US" altLang="zh-CN" sz="2000" dirty="0"/>
                  <a:t>1</a:t>
                </a:r>
                <a:r>
                  <a:rPr lang="zh-CN" altLang="en-US" sz="2000" dirty="0"/>
                  <a:t>完全没有区别。</a:t>
                </a:r>
                <a:endParaRPr lang="en-US" altLang="zh-CN" sz="2000" dirty="0"/>
              </a:p>
              <a:p>
                <a:r>
                  <a:rPr lang="zh-CN" altLang="en-US" sz="2000" dirty="0"/>
                  <a:t>这种做法最后会得到一个很奇怪的结构，因为一个节点可能有多个“父亲”，但是没有关系，因为从固定的根节点往下走一定只会遍历出一颗像样的树。</a:t>
                </a:r>
                <a:endParaRPr lang="en-US" altLang="zh-CN" sz="2000" dirty="0"/>
              </a:p>
            </p:txBody>
          </p:sp>
        </mc:Choice>
        <mc:Fallback xmlns="">
          <p:sp>
            <p:nvSpPr>
              <p:cNvPr id="3" name="内容占位符 2">
                <a:extLst>
                  <a:ext uri="{FF2B5EF4-FFF2-40B4-BE49-F238E27FC236}">
                    <a16:creationId xmlns:a16="http://schemas.microsoft.com/office/drawing/2014/main" id="{D87F0643-D51D-43BF-AE6A-E0D1C396E731}"/>
                  </a:ext>
                </a:extLst>
              </p:cNvPr>
              <p:cNvSpPr>
                <a:spLocks noGrp="1" noRot="1" noChangeAspect="1" noMove="1" noResize="1" noEditPoints="1" noAdjustHandles="1" noChangeArrowheads="1" noChangeShapeType="1" noTextEdit="1"/>
              </p:cNvSpPr>
              <p:nvPr>
                <p:ph idx="1"/>
              </p:nvPr>
            </p:nvSpPr>
            <p:spPr>
              <a:blipFill>
                <a:blip r:embed="rId2"/>
                <a:stretch>
                  <a:fillRect l="-188" t="-1364" r="-6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椭圆 3">
                <a:extLst>
                  <a:ext uri="{FF2B5EF4-FFF2-40B4-BE49-F238E27FC236}">
                    <a16:creationId xmlns:a16="http://schemas.microsoft.com/office/drawing/2014/main" id="{08C507C1-88D8-41E3-9918-FF4DF2E082D2}"/>
                  </a:ext>
                </a:extLst>
              </p:cNvPr>
              <p:cNvSpPr/>
              <p:nvPr/>
            </p:nvSpPr>
            <p:spPr>
              <a:xfrm>
                <a:off x="5778372" y="440485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i="1" dirty="0" smtClean="0">
                          <a:latin typeface="Cambria Math" panose="02040503050406030204" pitchFamily="18" charset="0"/>
                        </a:rPr>
                        <m:t>1</m:t>
                      </m:r>
                    </m:oMath>
                  </m:oMathPara>
                </a14:m>
                <a:endParaRPr lang="zh-CN" altLang="en-US" dirty="0"/>
              </a:p>
            </p:txBody>
          </p:sp>
        </mc:Choice>
        <mc:Fallback xmlns="">
          <p:sp>
            <p:nvSpPr>
              <p:cNvPr id="4" name="椭圆 3">
                <a:extLst>
                  <a:ext uri="{FF2B5EF4-FFF2-40B4-BE49-F238E27FC236}">
                    <a16:creationId xmlns:a16="http://schemas.microsoft.com/office/drawing/2014/main" id="{08C507C1-88D8-41E3-9918-FF4DF2E082D2}"/>
                  </a:ext>
                </a:extLst>
              </p:cNvPr>
              <p:cNvSpPr>
                <a:spLocks noRot="1" noChangeAspect="1" noMove="1" noResize="1" noEditPoints="1" noAdjustHandles="1" noChangeArrowheads="1" noChangeShapeType="1" noTextEdit="1"/>
              </p:cNvSpPr>
              <p:nvPr/>
            </p:nvSpPr>
            <p:spPr>
              <a:xfrm>
                <a:off x="5778372" y="4404858"/>
                <a:ext cx="335560" cy="311762"/>
              </a:xfrm>
              <a:prstGeom prst="ellipse">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椭圆 4">
                <a:extLst>
                  <a:ext uri="{FF2B5EF4-FFF2-40B4-BE49-F238E27FC236}">
                    <a16:creationId xmlns:a16="http://schemas.microsoft.com/office/drawing/2014/main" id="{1FC37BEB-52DE-47E1-9C81-99B4A539AF48}"/>
                  </a:ext>
                </a:extLst>
              </p:cNvPr>
              <p:cNvSpPr/>
              <p:nvPr/>
            </p:nvSpPr>
            <p:spPr>
              <a:xfrm>
                <a:off x="5536913" y="5029795"/>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2</m:t>
                      </m:r>
                    </m:oMath>
                  </m:oMathPara>
                </a14:m>
                <a:endParaRPr lang="zh-CN" altLang="en-US" dirty="0"/>
              </a:p>
            </p:txBody>
          </p:sp>
        </mc:Choice>
        <mc:Fallback xmlns="">
          <p:sp>
            <p:nvSpPr>
              <p:cNvPr id="5" name="椭圆 4">
                <a:extLst>
                  <a:ext uri="{FF2B5EF4-FFF2-40B4-BE49-F238E27FC236}">
                    <a16:creationId xmlns:a16="http://schemas.microsoft.com/office/drawing/2014/main" id="{1FC37BEB-52DE-47E1-9C81-99B4A539AF48}"/>
                  </a:ext>
                </a:extLst>
              </p:cNvPr>
              <p:cNvSpPr>
                <a:spLocks noRot="1" noChangeAspect="1" noMove="1" noResize="1" noEditPoints="1" noAdjustHandles="1" noChangeArrowheads="1" noChangeShapeType="1" noTextEdit="1"/>
              </p:cNvSpPr>
              <p:nvPr/>
            </p:nvSpPr>
            <p:spPr>
              <a:xfrm>
                <a:off x="5536913" y="5029795"/>
                <a:ext cx="335560" cy="311762"/>
              </a:xfrm>
              <a:prstGeom prst="ellipse">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椭圆 5">
                <a:extLst>
                  <a:ext uri="{FF2B5EF4-FFF2-40B4-BE49-F238E27FC236}">
                    <a16:creationId xmlns:a16="http://schemas.microsoft.com/office/drawing/2014/main" id="{B2FB306A-4548-43E4-AE0C-36818E17BA08}"/>
                  </a:ext>
                </a:extLst>
              </p:cNvPr>
              <p:cNvSpPr/>
              <p:nvPr/>
            </p:nvSpPr>
            <p:spPr>
              <a:xfrm>
                <a:off x="6249553" y="502353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7</m:t>
                      </m:r>
                    </m:oMath>
                  </m:oMathPara>
                </a14:m>
                <a:endParaRPr lang="zh-CN" altLang="en-US" dirty="0"/>
              </a:p>
            </p:txBody>
          </p:sp>
        </mc:Choice>
        <mc:Fallback xmlns="">
          <p:sp>
            <p:nvSpPr>
              <p:cNvPr id="6" name="椭圆 5">
                <a:extLst>
                  <a:ext uri="{FF2B5EF4-FFF2-40B4-BE49-F238E27FC236}">
                    <a16:creationId xmlns:a16="http://schemas.microsoft.com/office/drawing/2014/main" id="{B2FB306A-4548-43E4-AE0C-36818E17BA08}"/>
                  </a:ext>
                </a:extLst>
              </p:cNvPr>
              <p:cNvSpPr>
                <a:spLocks noRot="1" noChangeAspect="1" noMove="1" noResize="1" noEditPoints="1" noAdjustHandles="1" noChangeArrowheads="1" noChangeShapeType="1" noTextEdit="1"/>
              </p:cNvSpPr>
              <p:nvPr/>
            </p:nvSpPr>
            <p:spPr>
              <a:xfrm>
                <a:off x="6249553" y="5023538"/>
                <a:ext cx="335560" cy="311762"/>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椭圆 6">
                <a:extLst>
                  <a:ext uri="{FF2B5EF4-FFF2-40B4-BE49-F238E27FC236}">
                    <a16:creationId xmlns:a16="http://schemas.microsoft.com/office/drawing/2014/main" id="{545A2979-8050-4884-8592-098AE99AAA22}"/>
                  </a:ext>
                </a:extLst>
              </p:cNvPr>
              <p:cNvSpPr/>
              <p:nvPr/>
            </p:nvSpPr>
            <p:spPr>
              <a:xfrm>
                <a:off x="5160542" y="5665809"/>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3</m:t>
                      </m:r>
                    </m:oMath>
                  </m:oMathPara>
                </a14:m>
                <a:endParaRPr lang="zh-CN" altLang="en-US" dirty="0"/>
              </a:p>
            </p:txBody>
          </p:sp>
        </mc:Choice>
        <mc:Fallback xmlns="">
          <p:sp>
            <p:nvSpPr>
              <p:cNvPr id="7" name="椭圆 6">
                <a:extLst>
                  <a:ext uri="{FF2B5EF4-FFF2-40B4-BE49-F238E27FC236}">
                    <a16:creationId xmlns:a16="http://schemas.microsoft.com/office/drawing/2014/main" id="{545A2979-8050-4884-8592-098AE99AAA22}"/>
                  </a:ext>
                </a:extLst>
              </p:cNvPr>
              <p:cNvSpPr>
                <a:spLocks noRot="1" noChangeAspect="1" noMove="1" noResize="1" noEditPoints="1" noAdjustHandles="1" noChangeArrowheads="1" noChangeShapeType="1" noTextEdit="1"/>
              </p:cNvSpPr>
              <p:nvPr/>
            </p:nvSpPr>
            <p:spPr>
              <a:xfrm>
                <a:off x="5160542" y="5665809"/>
                <a:ext cx="335560" cy="311762"/>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椭圆 7">
                <a:extLst>
                  <a:ext uri="{FF2B5EF4-FFF2-40B4-BE49-F238E27FC236}">
                    <a16:creationId xmlns:a16="http://schemas.microsoft.com/office/drawing/2014/main" id="{F5E048D8-3C94-4D8A-AEEC-092EED15E307}"/>
                  </a:ext>
                </a:extLst>
              </p:cNvPr>
              <p:cNvSpPr/>
              <p:nvPr/>
            </p:nvSpPr>
            <p:spPr>
              <a:xfrm>
                <a:off x="5557561" y="5649915"/>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6</m:t>
                      </m:r>
                    </m:oMath>
                  </m:oMathPara>
                </a14:m>
                <a:endParaRPr lang="zh-CN" altLang="en-US" dirty="0"/>
              </a:p>
            </p:txBody>
          </p:sp>
        </mc:Choice>
        <mc:Fallback xmlns="">
          <p:sp>
            <p:nvSpPr>
              <p:cNvPr id="8" name="椭圆 7">
                <a:extLst>
                  <a:ext uri="{FF2B5EF4-FFF2-40B4-BE49-F238E27FC236}">
                    <a16:creationId xmlns:a16="http://schemas.microsoft.com/office/drawing/2014/main" id="{F5E048D8-3C94-4D8A-AEEC-092EED15E307}"/>
                  </a:ext>
                </a:extLst>
              </p:cNvPr>
              <p:cNvSpPr>
                <a:spLocks noRot="1" noChangeAspect="1" noMove="1" noResize="1" noEditPoints="1" noAdjustHandles="1" noChangeArrowheads="1" noChangeShapeType="1" noTextEdit="1"/>
              </p:cNvSpPr>
              <p:nvPr/>
            </p:nvSpPr>
            <p:spPr>
              <a:xfrm>
                <a:off x="5557561" y="5649915"/>
                <a:ext cx="335560" cy="311762"/>
              </a:xfrm>
              <a:prstGeom prst="ellipse">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椭圆 8">
                <a:extLst>
                  <a:ext uri="{FF2B5EF4-FFF2-40B4-BE49-F238E27FC236}">
                    <a16:creationId xmlns:a16="http://schemas.microsoft.com/office/drawing/2014/main" id="{FE239203-77AF-483A-B9B9-C43EF79EFAEF}"/>
                  </a:ext>
                </a:extLst>
              </p:cNvPr>
              <p:cNvSpPr/>
              <p:nvPr/>
            </p:nvSpPr>
            <p:spPr>
              <a:xfrm>
                <a:off x="6026898" y="564077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8</m:t>
                      </m:r>
                    </m:oMath>
                  </m:oMathPara>
                </a14:m>
                <a:endParaRPr lang="zh-CN" altLang="en-US" dirty="0"/>
              </a:p>
            </p:txBody>
          </p:sp>
        </mc:Choice>
        <mc:Fallback xmlns="">
          <p:sp>
            <p:nvSpPr>
              <p:cNvPr id="9" name="椭圆 8">
                <a:extLst>
                  <a:ext uri="{FF2B5EF4-FFF2-40B4-BE49-F238E27FC236}">
                    <a16:creationId xmlns:a16="http://schemas.microsoft.com/office/drawing/2014/main" id="{FE239203-77AF-483A-B9B9-C43EF79EFAEF}"/>
                  </a:ext>
                </a:extLst>
              </p:cNvPr>
              <p:cNvSpPr>
                <a:spLocks noRot="1" noChangeAspect="1" noMove="1" noResize="1" noEditPoints="1" noAdjustHandles="1" noChangeArrowheads="1" noChangeShapeType="1" noTextEdit="1"/>
              </p:cNvSpPr>
              <p:nvPr/>
            </p:nvSpPr>
            <p:spPr>
              <a:xfrm>
                <a:off x="6026898" y="5640778"/>
                <a:ext cx="335560" cy="311762"/>
              </a:xfrm>
              <a:prstGeom prst="ellipse">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椭圆 9">
                <a:extLst>
                  <a:ext uri="{FF2B5EF4-FFF2-40B4-BE49-F238E27FC236}">
                    <a16:creationId xmlns:a16="http://schemas.microsoft.com/office/drawing/2014/main" id="{E60AFCAF-2A22-42CE-8DBF-7964996293BE}"/>
                  </a:ext>
                </a:extLst>
              </p:cNvPr>
              <p:cNvSpPr/>
              <p:nvPr/>
            </p:nvSpPr>
            <p:spPr>
              <a:xfrm>
                <a:off x="6731426" y="5649915"/>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11</m:t>
                      </m:r>
                    </m:oMath>
                  </m:oMathPara>
                </a14:m>
                <a:endParaRPr lang="zh-CN" altLang="en-US" dirty="0"/>
              </a:p>
            </p:txBody>
          </p:sp>
        </mc:Choice>
        <mc:Fallback xmlns="">
          <p:sp>
            <p:nvSpPr>
              <p:cNvPr id="10" name="椭圆 9">
                <a:extLst>
                  <a:ext uri="{FF2B5EF4-FFF2-40B4-BE49-F238E27FC236}">
                    <a16:creationId xmlns:a16="http://schemas.microsoft.com/office/drawing/2014/main" id="{E60AFCAF-2A22-42CE-8DBF-7964996293BE}"/>
                  </a:ext>
                </a:extLst>
              </p:cNvPr>
              <p:cNvSpPr>
                <a:spLocks noRot="1" noChangeAspect="1" noMove="1" noResize="1" noEditPoints="1" noAdjustHandles="1" noChangeArrowheads="1" noChangeShapeType="1" noTextEdit="1"/>
              </p:cNvSpPr>
              <p:nvPr/>
            </p:nvSpPr>
            <p:spPr>
              <a:xfrm>
                <a:off x="6731426" y="5649915"/>
                <a:ext cx="335560" cy="311762"/>
              </a:xfrm>
              <a:prstGeom prst="ellipse">
                <a:avLst/>
              </a:prstGeom>
              <a:blipFill>
                <a:blip r:embed="rId9"/>
                <a:stretch>
                  <a:fillRect l="-12069" r="-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椭圆 10">
                <a:extLst>
                  <a:ext uri="{FF2B5EF4-FFF2-40B4-BE49-F238E27FC236}">
                    <a16:creationId xmlns:a16="http://schemas.microsoft.com/office/drawing/2014/main" id="{3A189CF3-89F3-41B1-87E4-2E128CABFC55}"/>
                  </a:ext>
                </a:extLst>
              </p:cNvPr>
              <p:cNvSpPr/>
              <p:nvPr/>
            </p:nvSpPr>
            <p:spPr>
              <a:xfrm>
                <a:off x="4636316" y="6258906"/>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4</m:t>
                      </m:r>
                    </m:oMath>
                  </m:oMathPara>
                </a14:m>
                <a:endParaRPr lang="zh-CN" altLang="en-US" dirty="0"/>
              </a:p>
            </p:txBody>
          </p:sp>
        </mc:Choice>
        <mc:Fallback xmlns="">
          <p:sp>
            <p:nvSpPr>
              <p:cNvPr id="11" name="椭圆 10">
                <a:extLst>
                  <a:ext uri="{FF2B5EF4-FFF2-40B4-BE49-F238E27FC236}">
                    <a16:creationId xmlns:a16="http://schemas.microsoft.com/office/drawing/2014/main" id="{3A189CF3-89F3-41B1-87E4-2E128CABFC55}"/>
                  </a:ext>
                </a:extLst>
              </p:cNvPr>
              <p:cNvSpPr>
                <a:spLocks noRot="1" noChangeAspect="1" noMove="1" noResize="1" noEditPoints="1" noAdjustHandles="1" noChangeArrowheads="1" noChangeShapeType="1" noTextEdit="1"/>
              </p:cNvSpPr>
              <p:nvPr/>
            </p:nvSpPr>
            <p:spPr>
              <a:xfrm>
                <a:off x="4636316" y="6258906"/>
                <a:ext cx="335560" cy="311762"/>
              </a:xfrm>
              <a:prstGeom prst="ellipse">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椭圆 11">
                <a:extLst>
                  <a:ext uri="{FF2B5EF4-FFF2-40B4-BE49-F238E27FC236}">
                    <a16:creationId xmlns:a16="http://schemas.microsoft.com/office/drawing/2014/main" id="{C81AA9F1-5E1F-465C-94D2-12E53971BF18}"/>
                  </a:ext>
                </a:extLst>
              </p:cNvPr>
              <p:cNvSpPr/>
              <p:nvPr/>
            </p:nvSpPr>
            <p:spPr>
              <a:xfrm>
                <a:off x="5406599" y="6272784"/>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5</m:t>
                      </m:r>
                    </m:oMath>
                  </m:oMathPara>
                </a14:m>
                <a:endParaRPr lang="zh-CN" altLang="en-US" dirty="0"/>
              </a:p>
            </p:txBody>
          </p:sp>
        </mc:Choice>
        <mc:Fallback xmlns="">
          <p:sp>
            <p:nvSpPr>
              <p:cNvPr id="12" name="椭圆 11">
                <a:extLst>
                  <a:ext uri="{FF2B5EF4-FFF2-40B4-BE49-F238E27FC236}">
                    <a16:creationId xmlns:a16="http://schemas.microsoft.com/office/drawing/2014/main" id="{C81AA9F1-5E1F-465C-94D2-12E53971BF18}"/>
                  </a:ext>
                </a:extLst>
              </p:cNvPr>
              <p:cNvSpPr>
                <a:spLocks noRot="1" noChangeAspect="1" noMove="1" noResize="1" noEditPoints="1" noAdjustHandles="1" noChangeArrowheads="1" noChangeShapeType="1" noTextEdit="1"/>
              </p:cNvSpPr>
              <p:nvPr/>
            </p:nvSpPr>
            <p:spPr>
              <a:xfrm>
                <a:off x="5406599" y="6272784"/>
                <a:ext cx="335560" cy="311762"/>
              </a:xfrm>
              <a:prstGeom prst="ellipse">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椭圆 12">
                <a:extLst>
                  <a:ext uri="{FF2B5EF4-FFF2-40B4-BE49-F238E27FC236}">
                    <a16:creationId xmlns:a16="http://schemas.microsoft.com/office/drawing/2014/main" id="{0AAD58AB-3431-4672-9B00-46AAFCC9AC07}"/>
                  </a:ext>
                </a:extLst>
              </p:cNvPr>
              <p:cNvSpPr/>
              <p:nvPr/>
            </p:nvSpPr>
            <p:spPr>
              <a:xfrm>
                <a:off x="5799615" y="625801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9</m:t>
                      </m:r>
                    </m:oMath>
                  </m:oMathPara>
                </a14:m>
                <a:endParaRPr lang="zh-CN" altLang="en-US" dirty="0"/>
              </a:p>
            </p:txBody>
          </p:sp>
        </mc:Choice>
        <mc:Fallback xmlns="">
          <p:sp>
            <p:nvSpPr>
              <p:cNvPr id="13" name="椭圆 12">
                <a:extLst>
                  <a:ext uri="{FF2B5EF4-FFF2-40B4-BE49-F238E27FC236}">
                    <a16:creationId xmlns:a16="http://schemas.microsoft.com/office/drawing/2014/main" id="{0AAD58AB-3431-4672-9B00-46AAFCC9AC07}"/>
                  </a:ext>
                </a:extLst>
              </p:cNvPr>
              <p:cNvSpPr>
                <a:spLocks noRot="1" noChangeAspect="1" noMove="1" noResize="1" noEditPoints="1" noAdjustHandles="1" noChangeArrowheads="1" noChangeShapeType="1" noTextEdit="1"/>
              </p:cNvSpPr>
              <p:nvPr/>
            </p:nvSpPr>
            <p:spPr>
              <a:xfrm>
                <a:off x="5799615" y="6258018"/>
                <a:ext cx="335560" cy="311762"/>
              </a:xfrm>
              <a:prstGeom prst="ellipse">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椭圆 13">
                <a:extLst>
                  <a:ext uri="{FF2B5EF4-FFF2-40B4-BE49-F238E27FC236}">
                    <a16:creationId xmlns:a16="http://schemas.microsoft.com/office/drawing/2014/main" id="{196047D3-E7D0-452D-A510-F4944C931573}"/>
                  </a:ext>
                </a:extLst>
              </p:cNvPr>
              <p:cNvSpPr/>
              <p:nvPr/>
            </p:nvSpPr>
            <p:spPr>
              <a:xfrm>
                <a:off x="6313315" y="6258018"/>
                <a:ext cx="335560" cy="311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10</m:t>
                      </m:r>
                    </m:oMath>
                  </m:oMathPara>
                </a14:m>
                <a:endParaRPr lang="zh-CN" altLang="en-US" dirty="0"/>
              </a:p>
            </p:txBody>
          </p:sp>
        </mc:Choice>
        <mc:Fallback xmlns="">
          <p:sp>
            <p:nvSpPr>
              <p:cNvPr id="14" name="椭圆 13">
                <a:extLst>
                  <a:ext uri="{FF2B5EF4-FFF2-40B4-BE49-F238E27FC236}">
                    <a16:creationId xmlns:a16="http://schemas.microsoft.com/office/drawing/2014/main" id="{196047D3-E7D0-452D-A510-F4944C931573}"/>
                  </a:ext>
                </a:extLst>
              </p:cNvPr>
              <p:cNvSpPr>
                <a:spLocks noRot="1" noChangeAspect="1" noMove="1" noResize="1" noEditPoints="1" noAdjustHandles="1" noChangeArrowheads="1" noChangeShapeType="1" noTextEdit="1"/>
              </p:cNvSpPr>
              <p:nvPr/>
            </p:nvSpPr>
            <p:spPr>
              <a:xfrm>
                <a:off x="6313315" y="6258018"/>
                <a:ext cx="335560" cy="311762"/>
              </a:xfrm>
              <a:prstGeom prst="ellipse">
                <a:avLst/>
              </a:prstGeom>
              <a:blipFill>
                <a:blip r:embed="rId13"/>
                <a:stretch>
                  <a:fillRect l="-13793" r="-5172"/>
                </a:stretch>
              </a:blipFill>
            </p:spPr>
            <p:txBody>
              <a:bodyPr/>
              <a:lstStyle/>
              <a:p>
                <a:r>
                  <a:rPr lang="zh-CN" altLang="en-US">
                    <a:noFill/>
                  </a:rPr>
                  <a:t> </a:t>
                </a:r>
              </a:p>
            </p:txBody>
          </p:sp>
        </mc:Fallback>
      </mc:AlternateContent>
      <p:cxnSp>
        <p:nvCxnSpPr>
          <p:cNvPr id="15" name="直接连接符 14">
            <a:extLst>
              <a:ext uri="{FF2B5EF4-FFF2-40B4-BE49-F238E27FC236}">
                <a16:creationId xmlns:a16="http://schemas.microsoft.com/office/drawing/2014/main" id="{9E336545-C5E3-44A9-A994-CBB2CD169682}"/>
              </a:ext>
            </a:extLst>
          </p:cNvPr>
          <p:cNvCxnSpPr>
            <a:cxnSpLocks/>
            <a:stCxn id="4" idx="3"/>
            <a:endCxn id="5" idx="0"/>
          </p:cNvCxnSpPr>
          <p:nvPr/>
        </p:nvCxnSpPr>
        <p:spPr>
          <a:xfrm flipH="1">
            <a:off x="5704693" y="4670964"/>
            <a:ext cx="122821" cy="3588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9DDA8819-1F0B-4025-BF26-ED66B9DFFB44}"/>
              </a:ext>
            </a:extLst>
          </p:cNvPr>
          <p:cNvCxnSpPr>
            <a:cxnSpLocks/>
            <a:stCxn id="5" idx="3"/>
            <a:endCxn id="7" idx="0"/>
          </p:cNvCxnSpPr>
          <p:nvPr/>
        </p:nvCxnSpPr>
        <p:spPr>
          <a:xfrm flipH="1">
            <a:off x="5328322" y="5295901"/>
            <a:ext cx="257733" cy="3699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870D0E8-3001-49E9-AB6A-3AD49F70496A}"/>
              </a:ext>
            </a:extLst>
          </p:cNvPr>
          <p:cNvCxnSpPr>
            <a:cxnSpLocks/>
            <a:stCxn id="7" idx="4"/>
            <a:endCxn id="11" idx="0"/>
          </p:cNvCxnSpPr>
          <p:nvPr/>
        </p:nvCxnSpPr>
        <p:spPr>
          <a:xfrm flipH="1">
            <a:off x="4804096" y="5977571"/>
            <a:ext cx="524226" cy="281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6BBF7C1-C27D-4E15-92DE-A611C35AAA8F}"/>
              </a:ext>
            </a:extLst>
          </p:cNvPr>
          <p:cNvCxnSpPr>
            <a:cxnSpLocks/>
            <a:stCxn id="12" idx="0"/>
            <a:endCxn id="7" idx="5"/>
          </p:cNvCxnSpPr>
          <p:nvPr/>
        </p:nvCxnSpPr>
        <p:spPr>
          <a:xfrm flipH="1" flipV="1">
            <a:off x="5446960" y="5931915"/>
            <a:ext cx="127419" cy="340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B80819FE-FF7A-449F-BE04-ECEEC046AE51}"/>
              </a:ext>
            </a:extLst>
          </p:cNvPr>
          <p:cNvCxnSpPr>
            <a:cxnSpLocks/>
            <a:stCxn id="4" idx="5"/>
            <a:endCxn id="6" idx="0"/>
          </p:cNvCxnSpPr>
          <p:nvPr/>
        </p:nvCxnSpPr>
        <p:spPr>
          <a:xfrm>
            <a:off x="6064790" y="4670964"/>
            <a:ext cx="352543" cy="352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43B259B-251B-4119-9ACA-2AB929903569}"/>
              </a:ext>
            </a:extLst>
          </p:cNvPr>
          <p:cNvCxnSpPr>
            <a:cxnSpLocks/>
            <a:stCxn id="5" idx="5"/>
            <a:endCxn id="8" idx="0"/>
          </p:cNvCxnSpPr>
          <p:nvPr/>
        </p:nvCxnSpPr>
        <p:spPr>
          <a:xfrm flipH="1">
            <a:off x="5725341" y="5295901"/>
            <a:ext cx="97990" cy="354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25C761C-0ADC-47B4-9C4F-727F731E9D8B}"/>
              </a:ext>
            </a:extLst>
          </p:cNvPr>
          <p:cNvCxnSpPr>
            <a:cxnSpLocks/>
            <a:stCxn id="9" idx="3"/>
            <a:endCxn id="13" idx="0"/>
          </p:cNvCxnSpPr>
          <p:nvPr/>
        </p:nvCxnSpPr>
        <p:spPr>
          <a:xfrm flipH="1">
            <a:off x="5967395" y="5906884"/>
            <a:ext cx="108645"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57AE48A-165E-460B-89DC-74121F66CF82}"/>
              </a:ext>
            </a:extLst>
          </p:cNvPr>
          <p:cNvCxnSpPr>
            <a:cxnSpLocks/>
            <a:stCxn id="9" idx="5"/>
            <a:endCxn id="14" idx="0"/>
          </p:cNvCxnSpPr>
          <p:nvPr/>
        </p:nvCxnSpPr>
        <p:spPr>
          <a:xfrm>
            <a:off x="6313316" y="5906884"/>
            <a:ext cx="167779" cy="351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8356B93-2F6E-461D-9A17-D24F12CFB31E}"/>
              </a:ext>
            </a:extLst>
          </p:cNvPr>
          <p:cNvCxnSpPr>
            <a:cxnSpLocks/>
            <a:stCxn id="10" idx="0"/>
            <a:endCxn id="6" idx="5"/>
          </p:cNvCxnSpPr>
          <p:nvPr/>
        </p:nvCxnSpPr>
        <p:spPr>
          <a:xfrm flipH="1" flipV="1">
            <a:off x="6535971" y="5289644"/>
            <a:ext cx="363235" cy="3602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1F92023-3FD9-4E2F-9B41-83DE8AB56C34}"/>
              </a:ext>
            </a:extLst>
          </p:cNvPr>
          <p:cNvCxnSpPr>
            <a:cxnSpLocks/>
            <a:stCxn id="6" idx="3"/>
            <a:endCxn id="9" idx="0"/>
          </p:cNvCxnSpPr>
          <p:nvPr/>
        </p:nvCxnSpPr>
        <p:spPr>
          <a:xfrm flipH="1">
            <a:off x="6194678" y="5289644"/>
            <a:ext cx="104017" cy="35113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椭圆 25">
                <a:extLst>
                  <a:ext uri="{FF2B5EF4-FFF2-40B4-BE49-F238E27FC236}">
                    <a16:creationId xmlns:a16="http://schemas.microsoft.com/office/drawing/2014/main" id="{A9A198FD-B039-4FAA-A824-3CA37C5279AE}"/>
                  </a:ext>
                </a:extLst>
              </p:cNvPr>
              <p:cNvSpPr/>
              <p:nvPr/>
            </p:nvSpPr>
            <p:spPr>
              <a:xfrm>
                <a:off x="5404059" y="4419755"/>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12</m:t>
                      </m:r>
                    </m:oMath>
                  </m:oMathPara>
                </a14:m>
                <a:endParaRPr lang="zh-CN" altLang="en-US" dirty="0"/>
              </a:p>
            </p:txBody>
          </p:sp>
        </mc:Choice>
        <mc:Fallback xmlns="">
          <p:sp>
            <p:nvSpPr>
              <p:cNvPr id="26" name="椭圆 25">
                <a:extLst>
                  <a:ext uri="{FF2B5EF4-FFF2-40B4-BE49-F238E27FC236}">
                    <a16:creationId xmlns:a16="http://schemas.microsoft.com/office/drawing/2014/main" id="{A9A198FD-B039-4FAA-A824-3CA37C5279AE}"/>
                  </a:ext>
                </a:extLst>
              </p:cNvPr>
              <p:cNvSpPr>
                <a:spLocks noRot="1" noChangeAspect="1" noMove="1" noResize="1" noEditPoints="1" noAdjustHandles="1" noChangeArrowheads="1" noChangeShapeType="1" noTextEdit="1"/>
              </p:cNvSpPr>
              <p:nvPr/>
            </p:nvSpPr>
            <p:spPr>
              <a:xfrm>
                <a:off x="5404059" y="4419755"/>
                <a:ext cx="335560" cy="311762"/>
              </a:xfrm>
              <a:prstGeom prst="ellipse">
                <a:avLst/>
              </a:prstGeom>
              <a:blipFill>
                <a:blip r:embed="rId14"/>
                <a:stretch>
                  <a:fillRect l="-11864" r="-5085"/>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椭圆 26">
                <a:extLst>
                  <a:ext uri="{FF2B5EF4-FFF2-40B4-BE49-F238E27FC236}">
                    <a16:creationId xmlns:a16="http://schemas.microsoft.com/office/drawing/2014/main" id="{24204BBE-60E6-45A1-966F-18198672DE9A}"/>
                  </a:ext>
                </a:extLst>
              </p:cNvPr>
              <p:cNvSpPr/>
              <p:nvPr/>
            </p:nvSpPr>
            <p:spPr>
              <a:xfrm>
                <a:off x="5182245" y="5013876"/>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13</m:t>
                      </m:r>
                    </m:oMath>
                  </m:oMathPara>
                </a14:m>
                <a:endParaRPr lang="zh-CN" altLang="en-US" dirty="0"/>
              </a:p>
            </p:txBody>
          </p:sp>
        </mc:Choice>
        <mc:Fallback xmlns="">
          <p:sp>
            <p:nvSpPr>
              <p:cNvPr id="27" name="椭圆 26">
                <a:extLst>
                  <a:ext uri="{FF2B5EF4-FFF2-40B4-BE49-F238E27FC236}">
                    <a16:creationId xmlns:a16="http://schemas.microsoft.com/office/drawing/2014/main" id="{24204BBE-60E6-45A1-966F-18198672DE9A}"/>
                  </a:ext>
                </a:extLst>
              </p:cNvPr>
              <p:cNvSpPr>
                <a:spLocks noRot="1" noChangeAspect="1" noMove="1" noResize="1" noEditPoints="1" noAdjustHandles="1" noChangeArrowheads="1" noChangeShapeType="1" noTextEdit="1"/>
              </p:cNvSpPr>
              <p:nvPr/>
            </p:nvSpPr>
            <p:spPr>
              <a:xfrm>
                <a:off x="5182245" y="5013876"/>
                <a:ext cx="335560" cy="311762"/>
              </a:xfrm>
              <a:prstGeom prst="ellipse">
                <a:avLst/>
              </a:prstGeom>
              <a:blipFill>
                <a:blip r:embed="rId15"/>
                <a:stretch>
                  <a:fillRect l="-12069" r="-6897"/>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椭圆 28">
                <a:extLst>
                  <a:ext uri="{FF2B5EF4-FFF2-40B4-BE49-F238E27FC236}">
                    <a16:creationId xmlns:a16="http://schemas.microsoft.com/office/drawing/2014/main" id="{9B706FCB-8C46-4A6E-B527-F189FA4F5005}"/>
                  </a:ext>
                </a:extLst>
              </p:cNvPr>
              <p:cNvSpPr/>
              <p:nvPr/>
            </p:nvSpPr>
            <p:spPr>
              <a:xfrm>
                <a:off x="4840494" y="5681703"/>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14</m:t>
                      </m:r>
                    </m:oMath>
                  </m:oMathPara>
                </a14:m>
                <a:endParaRPr lang="zh-CN" altLang="en-US" dirty="0"/>
              </a:p>
            </p:txBody>
          </p:sp>
        </mc:Choice>
        <mc:Fallback xmlns="">
          <p:sp>
            <p:nvSpPr>
              <p:cNvPr id="29" name="椭圆 28">
                <a:extLst>
                  <a:ext uri="{FF2B5EF4-FFF2-40B4-BE49-F238E27FC236}">
                    <a16:creationId xmlns:a16="http://schemas.microsoft.com/office/drawing/2014/main" id="{9B706FCB-8C46-4A6E-B527-F189FA4F5005}"/>
                  </a:ext>
                </a:extLst>
              </p:cNvPr>
              <p:cNvSpPr>
                <a:spLocks noRot="1" noChangeAspect="1" noMove="1" noResize="1" noEditPoints="1" noAdjustHandles="1" noChangeArrowheads="1" noChangeShapeType="1" noTextEdit="1"/>
              </p:cNvSpPr>
              <p:nvPr/>
            </p:nvSpPr>
            <p:spPr>
              <a:xfrm>
                <a:off x="4840494" y="5681703"/>
                <a:ext cx="335560" cy="311762"/>
              </a:xfrm>
              <a:prstGeom prst="ellipse">
                <a:avLst/>
              </a:prstGeom>
              <a:blipFill>
                <a:blip r:embed="rId16"/>
                <a:stretch>
                  <a:fillRect l="-12069" r="-6897"/>
                </a:stretch>
              </a:blipFill>
              <a:ln>
                <a:solidFill>
                  <a:srgbClr val="0070C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53BC23D3-3535-4662-BB26-CD7FBF5DD978}"/>
                  </a:ext>
                </a:extLst>
              </p:cNvPr>
              <p:cNvSpPr/>
              <p:nvPr/>
            </p:nvSpPr>
            <p:spPr>
              <a:xfrm>
                <a:off x="5175109" y="6294935"/>
                <a:ext cx="335560" cy="311762"/>
              </a:xfrm>
              <a:prstGeom prst="ellipse">
                <a:avLst/>
              </a:prstGeom>
              <a:solidFill>
                <a:srgbClr val="00206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15</m:t>
                      </m:r>
                    </m:oMath>
                  </m:oMathPara>
                </a14:m>
                <a:endParaRPr lang="zh-CN" altLang="en-US" dirty="0"/>
              </a:p>
            </p:txBody>
          </p:sp>
        </mc:Choice>
        <mc:Fallback xmlns="">
          <p:sp>
            <p:nvSpPr>
              <p:cNvPr id="34" name="椭圆 33">
                <a:extLst>
                  <a:ext uri="{FF2B5EF4-FFF2-40B4-BE49-F238E27FC236}">
                    <a16:creationId xmlns:a16="http://schemas.microsoft.com/office/drawing/2014/main" id="{53BC23D3-3535-4662-BB26-CD7FBF5DD978}"/>
                  </a:ext>
                </a:extLst>
              </p:cNvPr>
              <p:cNvSpPr>
                <a:spLocks noRot="1" noChangeAspect="1" noMove="1" noResize="1" noEditPoints="1" noAdjustHandles="1" noChangeArrowheads="1" noChangeShapeType="1" noTextEdit="1"/>
              </p:cNvSpPr>
              <p:nvPr/>
            </p:nvSpPr>
            <p:spPr>
              <a:xfrm>
                <a:off x="5175109" y="6294935"/>
                <a:ext cx="335560" cy="311762"/>
              </a:xfrm>
              <a:prstGeom prst="ellipse">
                <a:avLst/>
              </a:prstGeom>
              <a:blipFill>
                <a:blip r:embed="rId17"/>
                <a:stretch>
                  <a:fillRect l="-13793" r="-6897"/>
                </a:stretch>
              </a:blipFill>
              <a:ln>
                <a:solidFill>
                  <a:srgbClr val="0070C0"/>
                </a:solidFill>
              </a:ln>
            </p:spPr>
            <p:txBody>
              <a:bodyPr/>
              <a:lstStyle/>
              <a:p>
                <a:r>
                  <a:rPr lang="zh-CN" altLang="en-US">
                    <a:noFill/>
                  </a:rPr>
                  <a:t> </a:t>
                </a:r>
              </a:p>
            </p:txBody>
          </p:sp>
        </mc:Fallback>
      </mc:AlternateContent>
      <p:cxnSp>
        <p:nvCxnSpPr>
          <p:cNvPr id="37" name="直接连接符 36">
            <a:extLst>
              <a:ext uri="{FF2B5EF4-FFF2-40B4-BE49-F238E27FC236}">
                <a16:creationId xmlns:a16="http://schemas.microsoft.com/office/drawing/2014/main" id="{597B43BB-7B0E-4781-AE6B-9D25BE18C508}"/>
              </a:ext>
            </a:extLst>
          </p:cNvPr>
          <p:cNvCxnSpPr>
            <a:cxnSpLocks/>
            <a:stCxn id="26" idx="3"/>
            <a:endCxn id="27" idx="0"/>
          </p:cNvCxnSpPr>
          <p:nvPr/>
        </p:nvCxnSpPr>
        <p:spPr>
          <a:xfrm flipH="1">
            <a:off x="5350025" y="4685861"/>
            <a:ext cx="103176" cy="328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1F34CCA-8B42-47B3-9840-0A4F2A89BDDF}"/>
              </a:ext>
            </a:extLst>
          </p:cNvPr>
          <p:cNvCxnSpPr>
            <a:cxnSpLocks/>
            <a:stCxn id="27" idx="3"/>
            <a:endCxn id="29" idx="0"/>
          </p:cNvCxnSpPr>
          <p:nvPr/>
        </p:nvCxnSpPr>
        <p:spPr>
          <a:xfrm flipH="1">
            <a:off x="5008274" y="5279982"/>
            <a:ext cx="223113" cy="4017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C2736E1-D103-43D8-B908-6BE4DFBE25A1}"/>
              </a:ext>
            </a:extLst>
          </p:cNvPr>
          <p:cNvCxnSpPr>
            <a:cxnSpLocks/>
            <a:stCxn id="29" idx="3"/>
            <a:endCxn id="11" idx="0"/>
          </p:cNvCxnSpPr>
          <p:nvPr/>
        </p:nvCxnSpPr>
        <p:spPr>
          <a:xfrm flipH="1">
            <a:off x="4804096" y="5947809"/>
            <a:ext cx="85540" cy="311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5849C9F-7993-4841-B0BF-3540444A0D7C}"/>
              </a:ext>
            </a:extLst>
          </p:cNvPr>
          <p:cNvCxnSpPr>
            <a:cxnSpLocks/>
            <a:stCxn id="34" idx="0"/>
            <a:endCxn id="29" idx="4"/>
          </p:cNvCxnSpPr>
          <p:nvPr/>
        </p:nvCxnSpPr>
        <p:spPr>
          <a:xfrm flipH="1" flipV="1">
            <a:off x="5008274" y="5993465"/>
            <a:ext cx="334615" cy="301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06264F89-8114-4B1B-BA3F-05AD31E3BA24}"/>
              </a:ext>
            </a:extLst>
          </p:cNvPr>
          <p:cNvCxnSpPr>
            <a:cxnSpLocks/>
            <a:stCxn id="26" idx="5"/>
            <a:endCxn id="6" idx="0"/>
          </p:cNvCxnSpPr>
          <p:nvPr/>
        </p:nvCxnSpPr>
        <p:spPr>
          <a:xfrm>
            <a:off x="5690477" y="4685861"/>
            <a:ext cx="726856" cy="337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F46B47C4-BF55-4A79-BDDC-83DE15778F82}"/>
              </a:ext>
            </a:extLst>
          </p:cNvPr>
          <p:cNvCxnSpPr>
            <a:cxnSpLocks/>
            <a:stCxn id="27" idx="4"/>
            <a:endCxn id="8" idx="0"/>
          </p:cNvCxnSpPr>
          <p:nvPr/>
        </p:nvCxnSpPr>
        <p:spPr>
          <a:xfrm>
            <a:off x="5350025" y="5325638"/>
            <a:ext cx="375316" cy="3242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05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10"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fade">
                                      <p:cBhvr>
                                        <p:cTn id="96" dur="500"/>
                                        <p:tgtEl>
                                          <p:spTgt spid="39"/>
                                        </p:tgtEl>
                                      </p:cBhvr>
                                    </p:animEffect>
                                  </p:childTnLst>
                                </p:cTn>
                              </p:par>
                              <p:par>
                                <p:cTn id="97" presetID="10" presetClass="entr" presetSubtype="0" fill="hold" nodeType="with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fade">
                                      <p:cBhvr>
                                        <p:cTn id="99" dur="500"/>
                                        <p:tgtEl>
                                          <p:spTgt spid="40"/>
                                        </p:tgtEl>
                                      </p:cBhvr>
                                    </p:animEffect>
                                  </p:childTnLst>
                                </p:cTn>
                              </p:par>
                              <p:par>
                                <p:cTn id="100" presetID="10"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nodeType="withEffect">
                                  <p:stCondLst>
                                    <p:cond delay="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6" grpId="0" animBg="1"/>
      <p:bldP spid="27" grpId="0" animBg="1"/>
      <p:bldP spid="29"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AEC63-69CD-439E-AA5E-2E05EB847E81}"/>
              </a:ext>
            </a:extLst>
          </p:cNvPr>
          <p:cNvSpPr>
            <a:spLocks noGrp="1"/>
          </p:cNvSpPr>
          <p:nvPr>
            <p:ph type="title"/>
          </p:nvPr>
        </p:nvSpPr>
        <p:spPr/>
        <p:txBody>
          <a:bodyPr/>
          <a:lstStyle/>
          <a:p>
            <a:r>
              <a:rPr lang="zh-CN" altLang="en-US" dirty="0"/>
              <a:t>主席树（可持久化线段树）</a:t>
            </a:r>
          </a:p>
        </p:txBody>
      </p:sp>
      <p:sp>
        <p:nvSpPr>
          <p:cNvPr id="3" name="内容占位符 2">
            <a:extLst>
              <a:ext uri="{FF2B5EF4-FFF2-40B4-BE49-F238E27FC236}">
                <a16:creationId xmlns:a16="http://schemas.microsoft.com/office/drawing/2014/main" id="{BC50F8B0-12DE-4439-9AD7-401EC0A72A20}"/>
              </a:ext>
            </a:extLst>
          </p:cNvPr>
          <p:cNvSpPr>
            <a:spLocks noGrp="1"/>
          </p:cNvSpPr>
          <p:nvPr>
            <p:ph idx="1"/>
          </p:nvPr>
        </p:nvSpPr>
        <p:spPr/>
        <p:txBody>
          <a:bodyPr/>
          <a:lstStyle/>
          <a:p>
            <a:r>
              <a:rPr lang="zh-CN" altLang="en-US" sz="2400" dirty="0"/>
              <a:t>对于支持历史查询或修改的数据结构，我们把它称为可持久化数据结构。</a:t>
            </a:r>
            <a:endParaRPr lang="en-US" altLang="zh-CN" sz="2400" dirty="0"/>
          </a:p>
          <a:p>
            <a:r>
              <a:rPr lang="zh-CN" altLang="en-US" sz="2400" dirty="0"/>
              <a:t>主席树就属于可持久化线段树。</a:t>
            </a:r>
            <a:endParaRPr lang="en-US" altLang="zh-CN" sz="2400" dirty="0"/>
          </a:p>
          <a:p>
            <a:r>
              <a:rPr lang="zh-CN" altLang="en-US" sz="2400" dirty="0"/>
              <a:t>让我们看看代码，再来看些例题。</a:t>
            </a:r>
            <a:endParaRPr lang="en-US" altLang="zh-CN" sz="2400" dirty="0"/>
          </a:p>
          <a:p>
            <a:endParaRPr lang="zh-CN" altLang="en-US" dirty="0"/>
          </a:p>
        </p:txBody>
      </p:sp>
    </p:spTree>
    <p:extLst>
      <p:ext uri="{BB962C8B-B14F-4D97-AF65-F5344CB8AC3E}">
        <p14:creationId xmlns:p14="http://schemas.microsoft.com/office/powerpoint/2010/main" val="1309515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4CAA0C-F396-4B95-B7AE-3CCE21C0D14E}"/>
              </a:ext>
            </a:extLst>
          </p:cNvPr>
          <p:cNvSpPr>
            <a:spLocks noGrp="1"/>
          </p:cNvSpPr>
          <p:nvPr>
            <p:ph type="title"/>
          </p:nvPr>
        </p:nvSpPr>
        <p:spPr/>
        <p:txBody>
          <a:bodyPr>
            <a:normAutofit/>
          </a:bodyPr>
          <a:lstStyle/>
          <a:p>
            <a:r>
              <a:rPr lang="zh-CN" altLang="en-US" sz="5400" dirty="0"/>
              <a:t>蚯蚓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A9BB2BD-0BCD-42B2-AF58-1ECA42C5C5F7}"/>
                  </a:ext>
                </a:extLst>
              </p:cNvPr>
              <p:cNvSpPr>
                <a:spLocks noGrp="1"/>
              </p:cNvSpPr>
              <p:nvPr>
                <p:ph idx="1"/>
              </p:nvPr>
            </p:nvSpPr>
            <p:spPr/>
            <p:txBody>
              <a:bodyPr>
                <a:noAutofit/>
              </a:bodyPr>
              <a:lstStyle/>
              <a:p>
                <a:r>
                  <a:rPr lang="zh-CN" altLang="en-US" dirty="0"/>
                  <a:t>如果分割完的数不需要再分，那么我们直接把原来的数从大到小排序，这道题就做完了。</a:t>
                </a:r>
                <a:endParaRPr lang="en-US" altLang="zh-CN" dirty="0"/>
              </a:p>
              <a:p>
                <a:r>
                  <a:rPr lang="zh-CN" altLang="en-US" dirty="0"/>
                  <a:t>分割完的数还需要分割，这可怎么办呢？</a:t>
                </a:r>
                <a:endParaRPr lang="en-US" altLang="zh-CN" dirty="0"/>
              </a:p>
              <a:p>
                <a:r>
                  <a:rPr lang="zh-CN" altLang="en-US" dirty="0"/>
                  <a:t>假如有两个数</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&gt;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a14:m>
                <a:r>
                  <a:rPr lang="zh-CN" altLang="en-US" i="0" dirty="0">
                    <a:latin typeface="+mj-lt"/>
                  </a:rPr>
                  <a:t>且</a:t>
                </a:r>
                <a:r>
                  <a:rPr lang="zh-CN" altLang="en-US" dirty="0">
                    <a:latin typeface="+mj-lt"/>
                  </a:rPr>
                  <a:t>头两次分割就分割他们</a:t>
                </a:r>
                <a:r>
                  <a:rPr lang="zh-CN" altLang="en-US" i="0" dirty="0">
                    <a:latin typeface="+mj-lt"/>
                  </a:rPr>
                  <a:t>，那么分割后</a:t>
                </a:r>
                <a:r>
                  <a:rPr lang="zh-CN" altLang="en-US" dirty="0"/>
                  <a:t>我们会得到</a:t>
                </a:r>
                <a14:m>
                  <m:oMath xmlns:m="http://schemas.openxmlformats.org/officeDocument/2006/math">
                    <m:d>
                      <m:dPr>
                        <m:begChr m:val="["/>
                        <m:endChr m:val="]"/>
                        <m:ctrlPr>
                          <a:rPr lang="zh-CN" altLang="en-US" i="1" dirty="0">
                            <a:latin typeface="Cambria Math" panose="02040503050406030204" pitchFamily="18" charset="0"/>
                          </a:rPr>
                        </m:ctrlPr>
                      </m:dPr>
                      <m:e>
                        <m:r>
                          <a:rPr lang="zh-CN" altLang="en-US" i="1" dirty="0">
                            <a:latin typeface="Cambria Math" panose="02040503050406030204" pitchFamily="18" charset="0"/>
                          </a:rPr>
                          <m:t>𝑥</m:t>
                        </m:r>
                        <m:r>
                          <a:rPr lang="zh-CN" altLang="en-US" i="1" dirty="0">
                            <a:latin typeface="Cambria Math" panose="02040503050406030204" pitchFamily="18" charset="0"/>
                          </a:rPr>
                          <m:t>∗</m:t>
                        </m:r>
                        <m:r>
                          <a:rPr lang="zh-CN" altLang="en-US" i="1" dirty="0">
                            <a:latin typeface="Cambria Math" panose="02040503050406030204" pitchFamily="18" charset="0"/>
                          </a:rPr>
                          <m:t>𝑝</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zh-CN" altLang="en-US" i="1" dirty="0">
                        <a:latin typeface="Cambria Math" panose="02040503050406030204" pitchFamily="18" charset="0"/>
                      </a:rPr>
                      <m:t>,</m:t>
                    </m:r>
                    <m:d>
                      <m:dPr>
                        <m:begChr m:val="["/>
                        <m:endChr m:val="]"/>
                        <m:ctrlPr>
                          <a:rPr lang="zh-CN" altLang="en-US" i="1" dirty="0">
                            <a:latin typeface="Cambria Math" panose="02040503050406030204" pitchFamily="18" charset="0"/>
                          </a:rPr>
                        </m:ctrlPr>
                      </m:d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zh-CN" altLang="en-US" i="1" dirty="0">
                            <a:latin typeface="Cambria Math" panose="02040503050406030204" pitchFamily="18" charset="0"/>
                          </a:rPr>
                          <m:t>𝑝</m:t>
                        </m:r>
                      </m:e>
                    </m:d>
                    <m:r>
                      <a:rPr lang="en-US" altLang="zh-CN" b="0" i="1" dirty="0" smtClean="0">
                        <a:latin typeface="Cambria Math" panose="02040503050406030204" pitchFamily="18" charset="0"/>
                      </a:rPr>
                      <m:t>,</m:t>
                    </m:r>
                    <m:r>
                      <a:rPr lang="en-US" altLang="zh-CN" i="1" dirty="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i="1" dirty="0">
                        <a:latin typeface="Cambria Math" panose="02040503050406030204" pitchFamily="18" charset="0"/>
                      </a:rPr>
                      <m:t>−</m:t>
                    </m:r>
                    <m:d>
                      <m:dPr>
                        <m:begChr m:val="["/>
                        <m:endChr m:val="]"/>
                        <m:ctrlPr>
                          <a:rPr lang="zh-CN" altLang="en-US" i="1" dirty="0">
                            <a:latin typeface="Cambria Math" panose="02040503050406030204" pitchFamily="18" charset="0"/>
                          </a:rPr>
                        </m:ctrlPr>
                      </m:dPr>
                      <m:e>
                        <m:r>
                          <a:rPr lang="zh-CN" altLang="en-US" i="1" dirty="0">
                            <a:latin typeface="Cambria Math" panose="02040503050406030204" pitchFamily="18" charset="0"/>
                          </a:rPr>
                          <m:t>𝑥</m:t>
                        </m:r>
                        <m:r>
                          <a:rPr lang="zh-CN" altLang="en-US" i="1" dirty="0">
                            <a:latin typeface="Cambria Math" panose="02040503050406030204" pitchFamily="18" charset="0"/>
                          </a:rPr>
                          <m:t>∗</m:t>
                        </m:r>
                        <m:r>
                          <a:rPr lang="zh-CN" altLang="en-US" i="1" dirty="0">
                            <a:latin typeface="Cambria Math" panose="02040503050406030204" pitchFamily="18" charset="0"/>
                          </a:rPr>
                          <m:t>𝑝</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d>
                      <m:dPr>
                        <m:begChr m:val="["/>
                        <m:endChr m:val="]"/>
                        <m:ctrlPr>
                          <a:rPr lang="zh-CN" altLang="en-US" i="1" dirty="0">
                            <a:latin typeface="Cambria Math" panose="02040503050406030204" pitchFamily="18" charset="0"/>
                          </a:rPr>
                        </m:ctrlPr>
                      </m:d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r>
                          <a:rPr lang="zh-CN" altLang="en-US" i="1" dirty="0">
                            <a:latin typeface="Cambria Math" panose="02040503050406030204" pitchFamily="18" charset="0"/>
                          </a:rPr>
                          <m:t>𝑝</m:t>
                        </m:r>
                      </m:e>
                    </m:d>
                  </m:oMath>
                </a14:m>
                <a:r>
                  <a:rPr lang="zh-CN" altLang="en-US" i="0" dirty="0">
                    <a:latin typeface="+mj-lt"/>
                  </a:rPr>
                  <a:t>四个</a:t>
                </a:r>
                <a:r>
                  <a:rPr lang="zh-CN" altLang="en-US" dirty="0"/>
                  <a:t>数。</a:t>
                </a:r>
                <a:endParaRPr lang="en-US" altLang="zh-CN" dirty="0"/>
              </a:p>
              <a:p>
                <a:r>
                  <a:rPr lang="zh-CN" altLang="en-US" dirty="0"/>
                  <a:t>考虑切开来这四个数，观察到</a:t>
                </a:r>
                <a14:m>
                  <m:oMath xmlns:m="http://schemas.openxmlformats.org/officeDocument/2006/math">
                    <m:d>
                      <m:dPr>
                        <m:begChr m:val="["/>
                        <m:endChr m:val="]"/>
                        <m:ctrlPr>
                          <a:rPr lang="zh-CN" altLang="en-US" i="1" dirty="0">
                            <a:latin typeface="Cambria Math" panose="02040503050406030204" pitchFamily="18" charset="0"/>
                          </a:rPr>
                        </m:ctrlPr>
                      </m:dPr>
                      <m:e>
                        <m:r>
                          <a:rPr lang="zh-CN" altLang="en-US" i="1" dirty="0">
                            <a:latin typeface="Cambria Math" panose="02040503050406030204" pitchFamily="18" charset="0"/>
                          </a:rPr>
                          <m:t>𝑥</m:t>
                        </m:r>
                        <m:r>
                          <a:rPr lang="zh-CN" altLang="en-US" i="1" dirty="0">
                            <a:latin typeface="Cambria Math" panose="02040503050406030204" pitchFamily="18" charset="0"/>
                          </a:rPr>
                          <m:t>∗</m:t>
                        </m:r>
                        <m:r>
                          <a:rPr lang="zh-CN" altLang="en-US" i="1" dirty="0">
                            <a:latin typeface="Cambria Math" panose="02040503050406030204" pitchFamily="18" charset="0"/>
                          </a:rPr>
                          <m:t>𝑝</m:t>
                        </m:r>
                      </m:e>
                    </m:d>
                    <m:r>
                      <a:rPr lang="en-US" altLang="zh-CN" i="1" dirty="0">
                        <a:latin typeface="Cambria Math" panose="02040503050406030204" pitchFamily="18" charset="0"/>
                      </a:rPr>
                      <m:t>+</m:t>
                    </m:r>
                    <m:r>
                      <a:rPr lang="en-US" altLang="zh-CN" b="0" i="1" dirty="0" smtClean="0">
                        <a:latin typeface="Cambria Math" panose="02040503050406030204" pitchFamily="18" charset="0"/>
                      </a:rPr>
                      <m:t>𝑞</m:t>
                    </m:r>
                    <m:r>
                      <a:rPr lang="en-US" altLang="zh-CN" b="0" i="1" dirty="0" smtClean="0">
                        <a:latin typeface="Cambria Math" panose="02040503050406030204" pitchFamily="18" charset="0"/>
                      </a:rPr>
                      <m:t>≥</m:t>
                    </m:r>
                    <m:d>
                      <m:dPr>
                        <m:begChr m:val="["/>
                        <m:endChr m:val="]"/>
                        <m:ctrlPr>
                          <a:rPr lang="zh-CN" altLang="en-US" i="1" dirty="0">
                            <a:latin typeface="Cambria Math" panose="02040503050406030204" pitchFamily="18" charset="0"/>
                          </a:rPr>
                        </m:ctrlPr>
                      </m:dPr>
                      <m:e>
                        <m:d>
                          <m:dPr>
                            <m:ctrlPr>
                              <a:rPr lang="en-US" altLang="zh-CN" b="0" i="1" dirty="0" smtClean="0">
                                <a:latin typeface="Cambria Math" panose="02040503050406030204" pitchFamily="18" charset="0"/>
                              </a:rPr>
                            </m:ctrlPr>
                          </m:dPr>
                          <m:e>
                            <m:r>
                              <a:rPr lang="zh-CN" altLang="en-US" i="1" dirty="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𝑞</m:t>
                            </m:r>
                          </m:e>
                        </m:d>
                        <m:r>
                          <a:rPr lang="zh-CN" altLang="en-US" i="1" dirty="0">
                            <a:latin typeface="Cambria Math" panose="02040503050406030204" pitchFamily="18" charset="0"/>
                          </a:rPr>
                          <m:t>∗</m:t>
                        </m:r>
                        <m:r>
                          <a:rPr lang="zh-CN" altLang="en-US" i="1" dirty="0">
                            <a:latin typeface="Cambria Math" panose="02040503050406030204" pitchFamily="18" charset="0"/>
                          </a:rPr>
                          <m:t>𝑝</m:t>
                        </m:r>
                      </m:e>
                    </m:d>
                    <m:r>
                      <a:rPr lang="en-US" altLang="zh-CN" b="0" i="1" dirty="0" smtClean="0">
                        <a:latin typeface="Cambria Math" panose="02040503050406030204" pitchFamily="18" charset="0"/>
                      </a:rPr>
                      <m:t>≥</m:t>
                    </m:r>
                    <m:d>
                      <m:dPr>
                        <m:begChr m:val="["/>
                        <m:endChr m:val="]"/>
                        <m:ctrlPr>
                          <a:rPr lang="zh-CN" altLang="en-US" i="1" dirty="0" smtClean="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r>
                          <a:rPr lang="zh-CN" altLang="en-US" i="1" dirty="0">
                            <a:latin typeface="Cambria Math" panose="02040503050406030204" pitchFamily="18" charset="0"/>
                          </a:rPr>
                          <m:t>𝑝</m:t>
                        </m:r>
                      </m:e>
                    </m:d>
                    <m:r>
                      <a:rPr lang="zh-CN" altLang="en-US" i="1" dirty="0">
                        <a:latin typeface="Cambria Math" panose="02040503050406030204" pitchFamily="18" charset="0"/>
                      </a:rPr>
                      <m:t>，</m:t>
                    </m:r>
                    <m:r>
                      <a:rPr lang="zh-CN" altLang="en-US" i="1" dirty="0">
                        <a:latin typeface="Cambria Math" panose="02040503050406030204" pitchFamily="18" charset="0"/>
                      </a:rPr>
                      <m:t>同理</m:t>
                    </m:r>
                  </m:oMath>
                </a14:m>
                <a:r>
                  <a:rPr lang="zh-CN" altLang="en-US" dirty="0"/>
                  <a:t>，</a:t>
                </a:r>
                <a:r>
                  <a:rPr lang="en-US" altLang="zh-CN" dirty="0"/>
                  <a:t> </a:t>
                </a:r>
                <a14:m>
                  <m:oMath xmlns:m="http://schemas.openxmlformats.org/officeDocument/2006/math">
                    <m:r>
                      <a:rPr lang="en-US" altLang="zh-CN" i="1" dirty="0">
                        <a:latin typeface="Cambria Math" panose="02040503050406030204" pitchFamily="18" charset="0"/>
                      </a:rPr>
                      <m:t>𝑥</m:t>
                    </m:r>
                    <m:r>
                      <a:rPr lang="en-US" altLang="zh-CN" i="1" dirty="0">
                        <a:latin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d>
                      <m:dPr>
                        <m:begChr m:val="["/>
                        <m:endChr m:val="]"/>
                        <m:ctrlPr>
                          <a:rPr lang="zh-CN" altLang="en-US" i="1" dirty="0">
                            <a:latin typeface="Cambria Math" panose="02040503050406030204" pitchFamily="18" charset="0"/>
                          </a:rPr>
                        </m:ctrlPr>
                      </m:dPr>
                      <m:e>
                        <m:r>
                          <a:rPr lang="zh-CN" altLang="en-US" i="1" dirty="0">
                            <a:latin typeface="Cambria Math" panose="02040503050406030204" pitchFamily="18" charset="0"/>
                          </a:rPr>
                          <m:t>𝑥</m:t>
                        </m:r>
                        <m:r>
                          <a:rPr lang="zh-CN" altLang="en-US" i="1" dirty="0">
                            <a:latin typeface="Cambria Math" panose="02040503050406030204" pitchFamily="18" charset="0"/>
                          </a:rPr>
                          <m:t>∗</m:t>
                        </m:r>
                        <m:r>
                          <a:rPr lang="zh-CN" altLang="en-US" i="1" dirty="0">
                            <a:latin typeface="Cambria Math" panose="02040503050406030204" pitchFamily="18" charset="0"/>
                          </a:rPr>
                          <m:t>𝑝</m:t>
                        </m:r>
                      </m:e>
                    </m:d>
                    <m:r>
                      <a:rPr lang="en-US" altLang="zh-CN" b="0" i="1" dirty="0" smtClean="0">
                        <a:latin typeface="Cambria Math" panose="02040503050406030204" pitchFamily="18" charset="0"/>
                      </a:rPr>
                      <m:t>≥</m:t>
                    </m:r>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d>
                      <m:dPr>
                        <m:begChr m:val="["/>
                        <m:endChr m:val="]"/>
                        <m:ctrlPr>
                          <a:rPr lang="zh-CN" altLang="en-US" i="1" dirty="0">
                            <a:latin typeface="Cambria Math" panose="02040503050406030204" pitchFamily="18" charset="0"/>
                          </a:rPr>
                        </m:ctrlPr>
                      </m:dPr>
                      <m:e>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m:t>
                        </m:r>
                        <m:r>
                          <a:rPr lang="en-US" altLang="zh-CN" i="1" dirty="0">
                            <a:latin typeface="Cambria Math" panose="02040503050406030204" pitchFamily="18" charset="0"/>
                          </a:rPr>
                          <m:t>𝑞</m:t>
                        </m:r>
                        <m:r>
                          <a:rPr lang="en-US" altLang="zh-CN" i="1" dirty="0">
                            <a:latin typeface="Cambria Math" panose="02040503050406030204" pitchFamily="18" charset="0"/>
                          </a:rPr>
                          <m:t>)∗</m:t>
                        </m:r>
                        <m:r>
                          <a:rPr lang="zh-CN" altLang="en-US" i="1" dirty="0">
                            <a:latin typeface="Cambria Math" panose="02040503050406030204" pitchFamily="18" charset="0"/>
                          </a:rPr>
                          <m:t>𝑝</m:t>
                        </m:r>
                      </m:e>
                    </m:d>
                  </m:oMath>
                </a14:m>
                <a:r>
                  <a:rPr lang="zh-CN" altLang="en-US" dirty="0"/>
                  <a:t>，可见，若一个数比另一个数大，切割完后他们左端数与右端数的相对切割顺序不变。</a:t>
                </a:r>
                <a:endParaRPr lang="en-US" altLang="zh-CN" dirty="0"/>
              </a:p>
              <a:p>
                <a:r>
                  <a:rPr lang="zh-CN" altLang="en-US" dirty="0"/>
                  <a:t>切割过的数再切割也满足上面性质。</a:t>
                </a:r>
                <a:endParaRPr lang="en-US" altLang="zh-CN" dirty="0"/>
              </a:p>
            </p:txBody>
          </p:sp>
        </mc:Choice>
        <mc:Fallback xmlns="">
          <p:sp>
            <p:nvSpPr>
              <p:cNvPr id="3" name="内容占位符 2">
                <a:extLst>
                  <a:ext uri="{FF2B5EF4-FFF2-40B4-BE49-F238E27FC236}">
                    <a16:creationId xmlns:a16="http://schemas.microsoft.com/office/drawing/2014/main" id="{0A9BB2BD-0BCD-42B2-AF58-1ECA42C5C5F7}"/>
                  </a:ext>
                </a:extLst>
              </p:cNvPr>
              <p:cNvSpPr>
                <a:spLocks noGrp="1" noRot="1" noChangeAspect="1" noMove="1" noResize="1" noEditPoints="1" noAdjustHandles="1" noChangeArrowheads="1" noChangeShapeType="1" noTextEdit="1"/>
              </p:cNvSpPr>
              <p:nvPr>
                <p:ph idx="1"/>
              </p:nvPr>
            </p:nvSpPr>
            <p:spPr>
              <a:blipFill>
                <a:blip r:embed="rId2"/>
                <a:stretch>
                  <a:fillRect l="-313" t="-1818" r="-40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900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BCE82-DB1B-4C2E-A64D-861F2DD95F13}"/>
              </a:ext>
            </a:extLst>
          </p:cNvPr>
          <p:cNvSpPr>
            <a:spLocks noGrp="1"/>
          </p:cNvSpPr>
          <p:nvPr>
            <p:ph type="title"/>
          </p:nvPr>
        </p:nvSpPr>
        <p:spPr>
          <a:xfrm>
            <a:off x="837005" y="1615338"/>
            <a:ext cx="779505" cy="1499616"/>
          </a:xfrm>
        </p:spPr>
        <p:txBody>
          <a:bodyPr>
            <a:normAutofit fontScale="90000"/>
          </a:bodyPr>
          <a:lstStyle/>
          <a:p>
            <a:r>
              <a:rPr lang="zh-CN" altLang="en-US" dirty="0"/>
              <a:t>主席树代码</a:t>
            </a:r>
          </a:p>
        </p:txBody>
      </p:sp>
      <p:pic>
        <p:nvPicPr>
          <p:cNvPr id="4" name="图片 3">
            <a:extLst>
              <a:ext uri="{FF2B5EF4-FFF2-40B4-BE49-F238E27FC236}">
                <a16:creationId xmlns:a16="http://schemas.microsoft.com/office/drawing/2014/main" id="{03381DB1-DB18-4274-AB88-25D0EF56558D}"/>
              </a:ext>
            </a:extLst>
          </p:cNvPr>
          <p:cNvPicPr>
            <a:picLocks noChangeAspect="1"/>
          </p:cNvPicPr>
          <p:nvPr/>
        </p:nvPicPr>
        <p:blipFill>
          <a:blip r:embed="rId2"/>
          <a:stretch>
            <a:fillRect/>
          </a:stretch>
        </p:blipFill>
        <p:spPr>
          <a:xfrm>
            <a:off x="1862979" y="822702"/>
            <a:ext cx="10040951" cy="3940567"/>
          </a:xfrm>
          <a:prstGeom prst="rect">
            <a:avLst/>
          </a:prstGeom>
        </p:spPr>
      </p:pic>
      <p:pic>
        <p:nvPicPr>
          <p:cNvPr id="5" name="图片 4">
            <a:extLst>
              <a:ext uri="{FF2B5EF4-FFF2-40B4-BE49-F238E27FC236}">
                <a16:creationId xmlns:a16="http://schemas.microsoft.com/office/drawing/2014/main" id="{3CF2FD54-44C0-43BA-BCAE-A6E5C2D522C7}"/>
              </a:ext>
            </a:extLst>
          </p:cNvPr>
          <p:cNvPicPr>
            <a:picLocks noChangeAspect="1"/>
          </p:cNvPicPr>
          <p:nvPr/>
        </p:nvPicPr>
        <p:blipFill rotWithShape="1">
          <a:blip r:embed="rId3"/>
          <a:srcRect t="3689"/>
          <a:stretch/>
        </p:blipFill>
        <p:spPr>
          <a:xfrm>
            <a:off x="1868577" y="4941116"/>
            <a:ext cx="10035353" cy="1577130"/>
          </a:xfrm>
          <a:prstGeom prst="rect">
            <a:avLst/>
          </a:prstGeom>
        </p:spPr>
      </p:pic>
    </p:spTree>
    <p:extLst>
      <p:ext uri="{BB962C8B-B14F-4D97-AF65-F5344CB8AC3E}">
        <p14:creationId xmlns:p14="http://schemas.microsoft.com/office/powerpoint/2010/main" val="38024026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CC927-BFBD-443A-9EC4-5A4A341873B6}"/>
              </a:ext>
            </a:extLst>
          </p:cNvPr>
          <p:cNvSpPr>
            <a:spLocks noGrp="1"/>
          </p:cNvSpPr>
          <p:nvPr>
            <p:ph type="title"/>
          </p:nvPr>
        </p:nvSpPr>
        <p:spPr/>
        <p:txBody>
          <a:bodyPr/>
          <a:lstStyle/>
          <a:p>
            <a:r>
              <a:rPr lang="zh-CN" altLang="en-US" dirty="0"/>
              <a:t>练习题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BB1BEB-7BD8-427B-91DB-9CE9FBB2703E}"/>
                  </a:ext>
                </a:extLst>
              </p:cNvPr>
              <p:cNvSpPr>
                <a:spLocks noGrp="1"/>
              </p:cNvSpPr>
              <p:nvPr>
                <p:ph idx="1"/>
              </p:nvPr>
            </p:nvSpPr>
            <p:spPr/>
            <p:txBody>
              <a:bodyPr/>
              <a:lstStyle/>
              <a:p>
                <a:r>
                  <a:rPr lang="zh-CN" altLang="en-US" dirty="0"/>
                  <a:t>给定一棵</a:t>
                </a:r>
                <a14:m>
                  <m:oMath xmlns:m="http://schemas.openxmlformats.org/officeDocument/2006/math">
                    <m:r>
                      <a:rPr lang="en-US" altLang="zh-CN" i="1" dirty="0" smtClean="0">
                        <a:latin typeface="Cambria Math" panose="02040503050406030204" pitchFamily="18" charset="0"/>
                      </a:rPr>
                      <m:t>𝑁</m:t>
                    </m:r>
                  </m:oMath>
                </a14:m>
                <a:r>
                  <a:rPr lang="en-US" altLang="zh-CN" dirty="0"/>
                  <a:t> </a:t>
                </a:r>
                <a:r>
                  <a:rPr lang="zh-CN" altLang="en-US" dirty="0"/>
                  <a:t>个节点的树</a:t>
                </a:r>
                <a:r>
                  <a:rPr lang="en-US" altLang="zh-CN" dirty="0"/>
                  <a:t>, </a:t>
                </a:r>
                <a:r>
                  <a:rPr lang="zh-CN" altLang="en-US" dirty="0"/>
                  <a:t>每个点</a:t>
                </a:r>
                <a14:m>
                  <m:oMath xmlns:m="http://schemas.openxmlformats.org/officeDocument/2006/math">
                    <m:r>
                      <a:rPr lang="en-US" altLang="zh-CN" i="1" dirty="0" smtClean="0">
                        <a:latin typeface="Cambria Math" panose="02040503050406030204" pitchFamily="18" charset="0"/>
                      </a:rPr>
                      <m:t>𝑖</m:t>
                    </m:r>
                    <m:r>
                      <a:rPr lang="en-US" altLang="zh-CN" i="1" dirty="0">
                        <a:latin typeface="Cambria Math" panose="02040503050406030204" pitchFamily="18" charset="0"/>
                      </a:rPr>
                      <m:t> </m:t>
                    </m:r>
                    <m:r>
                      <a:rPr lang="zh-CN" altLang="en-US" i="1" dirty="0">
                        <a:latin typeface="Cambria Math" panose="02040503050406030204" pitchFamily="18" charset="0"/>
                      </a:rPr>
                      <m:t>有权值</m:t>
                    </m:r>
                    <m:r>
                      <a:rPr lang="en-US" altLang="zh-CN" i="1" dirty="0">
                        <a:latin typeface="Cambria Math" panose="02040503050406030204" pitchFamily="18" charset="0"/>
                      </a:rPr>
                      <m:t>𝑎</m:t>
                    </m:r>
                    <m:d>
                      <m:dPr>
                        <m:begChr m:val="["/>
                        <m:endChr m:val="]"/>
                        <m:ctrlPr>
                          <a:rPr lang="en-US" altLang="zh-CN" i="1" dirty="0">
                            <a:latin typeface="Cambria Math" panose="02040503050406030204" pitchFamily="18" charset="0"/>
                          </a:rPr>
                        </m:ctrlPr>
                      </m:dPr>
                      <m:e>
                        <m:r>
                          <a:rPr lang="en-US" altLang="zh-CN" i="1" dirty="0" err="1">
                            <a:latin typeface="Cambria Math" panose="02040503050406030204" pitchFamily="18" charset="0"/>
                          </a:rPr>
                          <m:t>𝑖</m:t>
                        </m:r>
                      </m:e>
                    </m:d>
                    <m:r>
                      <a:rPr lang="en-US" altLang="zh-CN" i="1" dirty="0">
                        <a:latin typeface="Cambria Math" panose="02040503050406030204" pitchFamily="18" charset="0"/>
                      </a:rPr>
                      <m:t>, 1</m:t>
                    </m:r>
                    <m:r>
                      <a:rPr lang="en-US" altLang="zh-CN" i="1" dirty="0" smtClean="0">
                        <a:latin typeface="Cambria Math" panose="02040503050406030204" pitchFamily="18" charset="0"/>
                      </a:rPr>
                      <m:t>≤</m:t>
                    </m:r>
                    <m:r>
                      <a:rPr lang="en-US" altLang="zh-CN" i="1" dirty="0">
                        <a:latin typeface="Cambria Math" panose="02040503050406030204" pitchFamily="18" charset="0"/>
                      </a:rPr>
                      <m:t>𝑎</m:t>
                    </m:r>
                    <m:d>
                      <m:dPr>
                        <m:begChr m:val="["/>
                        <m:endChr m:val="]"/>
                        <m:ctrlPr>
                          <a:rPr lang="en-US" altLang="zh-CN" i="1" dirty="0">
                            <a:latin typeface="Cambria Math" panose="02040503050406030204" pitchFamily="18" charset="0"/>
                          </a:rPr>
                        </m:ctrlPr>
                      </m:dPr>
                      <m:e>
                        <m:r>
                          <a:rPr lang="en-US" altLang="zh-CN" i="1" dirty="0" err="1">
                            <a:latin typeface="Cambria Math" panose="02040503050406030204" pitchFamily="18" charset="0"/>
                          </a:rPr>
                          <m:t>𝑖</m:t>
                        </m:r>
                      </m:e>
                    </m:d>
                    <m:r>
                      <a:rPr lang="en-US" altLang="zh-CN" i="1" dirty="0" smtClean="0">
                        <a:latin typeface="Cambria Math" panose="02040503050406030204" pitchFamily="18" charset="0"/>
                      </a:rPr>
                      <m:t>≤</m:t>
                    </m:r>
                    <m:r>
                      <a:rPr lang="en-US" altLang="zh-CN" i="1" dirty="0">
                        <a:latin typeface="Cambria Math" panose="02040503050406030204" pitchFamily="18" charset="0"/>
                      </a:rPr>
                      <m:t>𝑚</m:t>
                    </m:r>
                    <m:r>
                      <a:rPr lang="en-US" altLang="zh-CN" b="0" i="1" dirty="0" smtClean="0">
                        <a:latin typeface="Cambria Math" panose="02040503050406030204" pitchFamily="18" charset="0"/>
                      </a:rPr>
                      <m:t>.</m:t>
                    </m:r>
                  </m:oMath>
                </a14:m>
                <a:endParaRPr lang="en-US" altLang="zh-CN" dirty="0"/>
              </a:p>
              <a:p>
                <a:r>
                  <a:rPr lang="zh-CN" altLang="en-US" dirty="0"/>
                  <a:t>有</a:t>
                </a:r>
                <a14:m>
                  <m:oMath xmlns:m="http://schemas.openxmlformats.org/officeDocument/2006/math">
                    <m:r>
                      <a:rPr lang="en-US" altLang="zh-CN" i="1" dirty="0" smtClean="0">
                        <a:latin typeface="Cambria Math" panose="02040503050406030204" pitchFamily="18" charset="0"/>
                      </a:rPr>
                      <m:t>𝑄</m:t>
                    </m:r>
                  </m:oMath>
                </a14:m>
                <a:r>
                  <a:rPr lang="en-US" altLang="zh-CN" i="0" dirty="0">
                    <a:latin typeface="+mj-lt"/>
                  </a:rPr>
                  <a:t> </a:t>
                </a:r>
                <a:r>
                  <a:rPr lang="zh-CN" altLang="en-US" i="0" dirty="0">
                    <a:latin typeface="+mj-lt"/>
                  </a:rPr>
                  <a:t>个询问</a:t>
                </a:r>
                <a:r>
                  <a:rPr lang="en-US" altLang="zh-CN" i="0" dirty="0">
                    <a:latin typeface="+mj-lt"/>
                  </a:rPr>
                  <a:t>, </a:t>
                </a:r>
                <a:r>
                  <a:rPr lang="zh-CN" altLang="en-US" i="0" dirty="0">
                    <a:latin typeface="+mj-lt"/>
                  </a:rPr>
                  <a:t>对于询问</a:t>
                </a:r>
                <a14:m>
                  <m:oMath xmlns:m="http://schemas.openxmlformats.org/officeDocument/2006/math">
                    <m:r>
                      <a:rPr lang="en-US" altLang="zh-CN" i="1" dirty="0" err="1">
                        <a:latin typeface="Cambria Math" panose="02040503050406030204" pitchFamily="18" charset="0"/>
                      </a:rPr>
                      <m:t>𝑥</m:t>
                    </m:r>
                    <m:r>
                      <a:rPr lang="en-US" altLang="zh-CN" i="1" dirty="0" err="1">
                        <a:latin typeface="Cambria Math" panose="02040503050406030204" pitchFamily="18" charset="0"/>
                      </a:rPr>
                      <m:t>,</m:t>
                    </m:r>
                    <m:r>
                      <a:rPr lang="en-US" altLang="zh-CN" i="1" dirty="0" err="1">
                        <a:latin typeface="Cambria Math" panose="02040503050406030204" pitchFamily="18" charset="0"/>
                      </a:rPr>
                      <m:t>𝑦</m:t>
                    </m:r>
                    <m:r>
                      <a:rPr lang="en-US" altLang="zh-CN" i="1" dirty="0" err="1">
                        <a:latin typeface="Cambria Math" panose="02040503050406030204" pitchFamily="18" charset="0"/>
                      </a:rPr>
                      <m:t>,</m:t>
                    </m:r>
                    <m:r>
                      <a:rPr lang="en-US" altLang="zh-CN" i="1" dirty="0" err="1">
                        <a:latin typeface="Cambria Math" panose="02040503050406030204" pitchFamily="18" charset="0"/>
                      </a:rPr>
                      <m:t>𝑘</m:t>
                    </m:r>
                    <m:r>
                      <a:rPr lang="en-US" altLang="zh-CN" i="1" dirty="0">
                        <a:latin typeface="Cambria Math" panose="02040503050406030204" pitchFamily="18" charset="0"/>
                      </a:rPr>
                      <m:t>, </m:t>
                    </m:r>
                  </m:oMath>
                </a14:m>
                <a:r>
                  <a:rPr lang="zh-CN" altLang="en-US" dirty="0"/>
                  <a:t>分别输出树上从</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r>
                      <a:rPr lang="zh-CN" altLang="en-US" i="1" dirty="0">
                        <a:latin typeface="Cambria Math" panose="02040503050406030204" pitchFamily="18" charset="0"/>
                      </a:rPr>
                      <m:t>到</m:t>
                    </m:r>
                    <m:r>
                      <a:rPr lang="en-US" altLang="zh-CN" i="1" dirty="0">
                        <a:latin typeface="Cambria Math" panose="02040503050406030204" pitchFamily="18" charset="0"/>
                      </a:rPr>
                      <m:t>𝑦</m:t>
                    </m:r>
                  </m:oMath>
                </a14:m>
                <a:r>
                  <a:rPr lang="en-US" altLang="zh-CN" dirty="0"/>
                  <a:t> </a:t>
                </a:r>
                <a:r>
                  <a:rPr lang="zh-CN" altLang="en-US" dirty="0"/>
                  <a:t>的路径中</a:t>
                </a:r>
                <a:r>
                  <a:rPr lang="en-US" altLang="zh-CN" dirty="0"/>
                  <a:t>, </a:t>
                </a:r>
                <a:r>
                  <a:rPr lang="zh-CN" altLang="en-US" dirty="0"/>
                  <a:t>权值小于</a:t>
                </a:r>
                <a:r>
                  <a:rPr lang="en-US" altLang="zh-CN" dirty="0"/>
                  <a:t>/</a:t>
                </a:r>
                <a:r>
                  <a:rPr lang="zh-CN" altLang="en-US" dirty="0"/>
                  <a:t>等于</a:t>
                </a:r>
                <a:r>
                  <a:rPr lang="en-US" altLang="zh-CN" dirty="0"/>
                  <a:t>/</a:t>
                </a:r>
                <a:r>
                  <a:rPr lang="zh-CN" altLang="en-US" dirty="0"/>
                  <a:t>大于</a:t>
                </a:r>
                <a14:m>
                  <m:oMath xmlns:m="http://schemas.openxmlformats.org/officeDocument/2006/math">
                    <m:r>
                      <a:rPr lang="en-US" altLang="zh-CN" i="1" dirty="0" smtClean="0">
                        <a:latin typeface="Cambria Math" panose="02040503050406030204" pitchFamily="18" charset="0"/>
                      </a:rPr>
                      <m:t>𝑘</m:t>
                    </m:r>
                  </m:oMath>
                </a14:m>
                <a:r>
                  <a:rPr lang="zh-CN" altLang="en-US" dirty="0"/>
                  <a:t>的点的数目。</a:t>
                </a:r>
                <a:endParaRPr lang="en-US" altLang="zh-CN" dirty="0"/>
              </a:p>
              <a:p>
                <a:r>
                  <a:rPr lang="zh-CN" altLang="en-US" dirty="0"/>
                  <a:t>强制在线。</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≤3∗</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20BB1BEB-7BD8-427B-91DB-9CE9FBB2703E}"/>
                  </a:ext>
                </a:extLst>
              </p:cNvPr>
              <p:cNvSpPr>
                <a:spLocks noGrp="1" noRot="1" noChangeAspect="1" noMove="1" noResize="1" noEditPoints="1" noAdjustHandles="1" noChangeArrowheads="1" noChangeShapeType="1" noTextEdit="1"/>
              </p:cNvSpPr>
              <p:nvPr>
                <p:ph idx="1"/>
              </p:nvPr>
            </p:nvSpPr>
            <p:spPr>
              <a:blipFill>
                <a:blip r:embed="rId2"/>
                <a:stretch>
                  <a:fillRect l="-1254"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868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ABE95-4924-4D1A-9A2A-A95864D78FEE}"/>
              </a:ext>
            </a:extLst>
          </p:cNvPr>
          <p:cNvSpPr>
            <a:spLocks noGrp="1"/>
          </p:cNvSpPr>
          <p:nvPr>
            <p:ph type="title"/>
          </p:nvPr>
        </p:nvSpPr>
        <p:spPr/>
        <p:txBody>
          <a:bodyPr/>
          <a:lstStyle/>
          <a:p>
            <a:r>
              <a:rPr lang="zh-CN" altLang="en-US" dirty="0"/>
              <a:t>主席树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8C9B59B-BE50-447D-AC0E-D2FEC2A42A8F}"/>
                  </a:ext>
                </a:extLst>
              </p:cNvPr>
              <p:cNvSpPr>
                <a:spLocks noGrp="1"/>
              </p:cNvSpPr>
              <p:nvPr>
                <p:ph idx="1"/>
              </p:nvPr>
            </p:nvSpPr>
            <p:spPr/>
            <p:txBody>
              <a:bodyPr>
                <a:normAutofit lnSpcReduction="10000"/>
              </a:bodyPr>
              <a:lstStyle/>
              <a:p>
                <a:r>
                  <a:rPr lang="zh-CN" altLang="en-US" dirty="0"/>
                  <a:t>以计算小于</a:t>
                </a:r>
                <a14:m>
                  <m:oMath xmlns:m="http://schemas.openxmlformats.org/officeDocument/2006/math">
                    <m:r>
                      <a:rPr lang="en-US" altLang="zh-CN" i="1" dirty="0" smtClean="0">
                        <a:latin typeface="Cambria Math" panose="02040503050406030204" pitchFamily="18" charset="0"/>
                      </a:rPr>
                      <m:t>𝑘</m:t>
                    </m:r>
                  </m:oMath>
                </a14:m>
                <a:r>
                  <a:rPr lang="zh-CN" altLang="en-US" dirty="0"/>
                  <a:t>为例：</a:t>
                </a:r>
                <a:br>
                  <a:rPr lang="zh-CN" altLang="en-US" dirty="0"/>
                </a:br>
                <a14:m>
                  <m:oMath xmlns:m="http://schemas.openxmlformats.org/officeDocument/2006/math">
                    <m:r>
                      <a:rPr lang="en-US" altLang="zh-CN" i="1" dirty="0" smtClean="0">
                        <a:latin typeface="Cambria Math" panose="02040503050406030204" pitchFamily="18" charset="0"/>
                      </a:rPr>
                      <m:t>𝑢</m:t>
                    </m:r>
                    <m:r>
                      <a:rPr lang="zh-CN" altLang="en-US" i="1" dirty="0">
                        <a:latin typeface="Cambria Math" panose="02040503050406030204" pitchFamily="18" charset="0"/>
                      </a:rPr>
                      <m:t>到</m:t>
                    </m:r>
                    <m:r>
                      <a:rPr lang="en-US" altLang="zh-CN" i="1" dirty="0">
                        <a:latin typeface="Cambria Math" panose="02040503050406030204" pitchFamily="18" charset="0"/>
                      </a:rPr>
                      <m:t>𝑣</m:t>
                    </m:r>
                  </m:oMath>
                </a14:m>
                <a:r>
                  <a:rPr lang="zh-CN" altLang="en-US" dirty="0"/>
                  <a:t>的路径上小于</a:t>
                </a:r>
                <a14:m>
                  <m:oMath xmlns:m="http://schemas.openxmlformats.org/officeDocument/2006/math">
                    <m:r>
                      <a:rPr lang="en-US" altLang="zh-CN" i="1" dirty="0" smtClean="0">
                        <a:latin typeface="Cambria Math" panose="02040503050406030204" pitchFamily="18" charset="0"/>
                      </a:rPr>
                      <m:t>𝑘</m:t>
                    </m:r>
                  </m:oMath>
                </a14:m>
                <a:r>
                  <a:rPr lang="zh-CN" altLang="en-US" dirty="0"/>
                  <a:t>的点的数量</a:t>
                </a:r>
                <a14:m>
                  <m:oMath xmlns:m="http://schemas.openxmlformats.org/officeDocument/2006/math">
                    <m:r>
                      <a:rPr lang="en-US" altLang="zh-CN" i="1" dirty="0" smtClean="0">
                        <a:latin typeface="Cambria Math" panose="02040503050406030204" pitchFamily="18" charset="0"/>
                      </a:rPr>
                      <m:t>𝑢</m:t>
                    </m:r>
                  </m:oMath>
                </a14:m>
                <a:r>
                  <a:rPr lang="zh-CN" altLang="en-US" dirty="0"/>
                  <a:t>到根节点小于</a:t>
                </a:r>
                <a14:m>
                  <m:oMath xmlns:m="http://schemas.openxmlformats.org/officeDocument/2006/math">
                    <m:r>
                      <a:rPr lang="en-US" altLang="zh-CN" i="1" dirty="0" smtClean="0">
                        <a:latin typeface="Cambria Math" panose="02040503050406030204" pitchFamily="18" charset="0"/>
                      </a:rPr>
                      <m:t>𝑘</m:t>
                    </m:r>
                  </m:oMath>
                </a14:m>
                <a:r>
                  <a:rPr lang="zh-CN" altLang="en-US" dirty="0"/>
                  <a:t>的点的数量</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𝑣</m:t>
                    </m:r>
                  </m:oMath>
                </a14:m>
                <a:r>
                  <a:rPr lang="zh-CN" altLang="en-US" dirty="0"/>
                  <a:t>到根节点小于</a:t>
                </a:r>
                <a14:m>
                  <m:oMath xmlns:m="http://schemas.openxmlformats.org/officeDocument/2006/math">
                    <m:r>
                      <a:rPr lang="en-US" altLang="zh-CN" i="1" dirty="0" smtClean="0">
                        <a:latin typeface="Cambria Math" panose="02040503050406030204" pitchFamily="18" charset="0"/>
                      </a:rPr>
                      <m:t>𝑘</m:t>
                    </m:r>
                  </m:oMath>
                </a14:m>
                <a:r>
                  <a:rPr lang="zh-CN" altLang="en-US" dirty="0"/>
                  <a:t>的点的数量</a:t>
                </a:r>
                <a14:m>
                  <m:oMath xmlns:m="http://schemas.openxmlformats.org/officeDocument/2006/math">
                    <m:r>
                      <a:rPr lang="en-US" altLang="zh-CN" i="1" dirty="0" smtClean="0">
                        <a:latin typeface="Cambria Math" panose="02040503050406030204" pitchFamily="18" charset="0"/>
                      </a:rPr>
                      <m:t>−2∗</m:t>
                    </m:r>
                    <m:r>
                      <a:rPr lang="en-US" altLang="zh-CN" i="1" dirty="0" err="1">
                        <a:latin typeface="Cambria Math" panose="02040503050406030204" pitchFamily="18" charset="0"/>
                      </a:rPr>
                      <m:t>𝑙𝑐𝑎</m:t>
                    </m:r>
                    <m:r>
                      <a:rPr lang="en-US" altLang="zh-CN" i="1" dirty="0">
                        <a:latin typeface="Cambria Math" panose="02040503050406030204" pitchFamily="18" charset="0"/>
                      </a:rPr>
                      <m:t>(</m:t>
                    </m:r>
                    <m:r>
                      <a:rPr lang="en-US" altLang="zh-CN" i="1" dirty="0" err="1">
                        <a:latin typeface="Cambria Math" panose="02040503050406030204" pitchFamily="18" charset="0"/>
                      </a:rPr>
                      <m:t>𝑢</m:t>
                    </m:r>
                    <m:r>
                      <a:rPr lang="en-US" altLang="zh-CN" i="1" dirty="0" err="1">
                        <a:latin typeface="Cambria Math" panose="02040503050406030204" pitchFamily="18" charset="0"/>
                      </a:rPr>
                      <m:t>,</m:t>
                    </m:r>
                    <m:r>
                      <a:rPr lang="en-US" altLang="zh-CN" i="1" dirty="0" err="1">
                        <a:latin typeface="Cambria Math" panose="02040503050406030204" pitchFamily="18" charset="0"/>
                      </a:rPr>
                      <m:t>𝑣</m:t>
                    </m:r>
                    <m:r>
                      <a:rPr lang="en-US" altLang="zh-CN" i="1" dirty="0">
                        <a:latin typeface="Cambria Math" panose="02040503050406030204" pitchFamily="18" charset="0"/>
                      </a:rPr>
                      <m:t>)</m:t>
                    </m:r>
                  </m:oMath>
                </a14:m>
                <a:r>
                  <a:rPr lang="zh-CN" altLang="en-US" dirty="0"/>
                  <a:t>到根节点小于</a:t>
                </a:r>
                <a14:m>
                  <m:oMath xmlns:m="http://schemas.openxmlformats.org/officeDocument/2006/math">
                    <m:r>
                      <a:rPr lang="en-US" altLang="zh-CN" i="1" dirty="0" smtClean="0">
                        <a:latin typeface="Cambria Math" panose="02040503050406030204" pitchFamily="18" charset="0"/>
                      </a:rPr>
                      <m:t>𝑘</m:t>
                    </m:r>
                  </m:oMath>
                </a14:m>
                <a:r>
                  <a:rPr lang="zh-CN" altLang="en-US" dirty="0"/>
                  <a:t>的点的数量</a:t>
                </a:r>
                <a14:m>
                  <m:oMath xmlns:m="http://schemas.openxmlformats.org/officeDocument/2006/math">
                    <m:r>
                      <a:rPr lang="en-US" altLang="zh-CN" i="1" dirty="0" smtClean="0">
                        <a:latin typeface="Cambria Math" panose="02040503050406030204" pitchFamily="18" charset="0"/>
                      </a:rPr>
                      <m:t>+</m:t>
                    </m:r>
                    <m:r>
                      <a:rPr lang="en-US" altLang="zh-CN" i="1" dirty="0" err="1">
                        <a:latin typeface="Cambria Math" panose="02040503050406030204" pitchFamily="18" charset="0"/>
                      </a:rPr>
                      <m:t>𝑙𝑐𝑎</m:t>
                    </m:r>
                    <m:r>
                      <a:rPr lang="en-US" altLang="zh-CN" i="1" dirty="0">
                        <a:latin typeface="Cambria Math" panose="02040503050406030204" pitchFamily="18" charset="0"/>
                      </a:rPr>
                      <m:t>(</m:t>
                    </m:r>
                    <m:r>
                      <a:rPr lang="en-US" altLang="zh-CN" i="1" dirty="0" err="1">
                        <a:latin typeface="Cambria Math" panose="02040503050406030204" pitchFamily="18" charset="0"/>
                      </a:rPr>
                      <m:t>𝑢</m:t>
                    </m:r>
                    <m:r>
                      <a:rPr lang="en-US" altLang="zh-CN" i="1" dirty="0" err="1">
                        <a:latin typeface="Cambria Math" panose="02040503050406030204" pitchFamily="18" charset="0"/>
                      </a:rPr>
                      <m:t>,</m:t>
                    </m:r>
                    <m:r>
                      <a:rPr lang="en-US" altLang="zh-CN" i="1" dirty="0" err="1">
                        <a:latin typeface="Cambria Math" panose="02040503050406030204" pitchFamily="18" charset="0"/>
                      </a:rPr>
                      <m:t>𝑣</m:t>
                    </m:r>
                    <m:r>
                      <a:rPr lang="en-US" altLang="zh-CN" i="1" dirty="0">
                        <a:latin typeface="Cambria Math" panose="02040503050406030204" pitchFamily="18" charset="0"/>
                      </a:rPr>
                      <m:t>)</m:t>
                    </m:r>
                  </m:oMath>
                </a14:m>
                <a:r>
                  <a:rPr lang="zh-CN" altLang="en-US" dirty="0"/>
                  <a:t>的权值是否小于</a:t>
                </a:r>
                <a14:m>
                  <m:oMath xmlns:m="http://schemas.openxmlformats.org/officeDocument/2006/math">
                    <m:r>
                      <a:rPr lang="en-US" altLang="zh-CN" i="1" dirty="0" smtClean="0">
                        <a:latin typeface="Cambria Math" panose="02040503050406030204" pitchFamily="18" charset="0"/>
                      </a:rPr>
                      <m:t>𝑘</m:t>
                    </m:r>
                    <m:r>
                      <a:rPr lang="en-US" altLang="zh-CN" b="0" i="0" dirty="0" smtClean="0">
                        <a:latin typeface="Cambria Math" panose="02040503050406030204" pitchFamily="18" charset="0"/>
                      </a:rPr>
                      <m:t>.</m:t>
                    </m:r>
                  </m:oMath>
                </a14:m>
                <a:endParaRPr lang="en-US" altLang="zh-CN" b="0" dirty="0"/>
              </a:p>
              <a:p>
                <a:r>
                  <a:rPr lang="zh-CN" altLang="en-US" dirty="0"/>
                  <a:t>那么对于一个点</a:t>
                </a:r>
                <a14:m>
                  <m:oMath xmlns:m="http://schemas.openxmlformats.org/officeDocument/2006/math">
                    <m:r>
                      <a:rPr lang="en-US" altLang="zh-CN" b="0" i="1" smtClean="0">
                        <a:latin typeface="Cambria Math" panose="02040503050406030204" pitchFamily="18" charset="0"/>
                      </a:rPr>
                      <m:t>𝑥</m:t>
                    </m:r>
                  </m:oMath>
                </a14:m>
                <a:r>
                  <a:rPr lang="zh-CN" altLang="en-US" dirty="0"/>
                  <a:t>，我们维护一个权值线段树以维护一个桶</a:t>
                </a:r>
                <a14:m>
                  <m:oMath xmlns:m="http://schemas.openxmlformats.org/officeDocument/2006/math">
                    <m:r>
                      <a:rPr lang="en-US" altLang="zh-CN" b="0" i="1" smtClean="0">
                        <a:latin typeface="Cambria Math" panose="02040503050406030204" pitchFamily="18" charset="0"/>
                      </a:rPr>
                      <m:t>𝑏</m:t>
                    </m:r>
                  </m:oMath>
                </a14:m>
                <a:r>
                  <a:rPr lang="zh-CN" altLang="en-US" dirty="0"/>
                  <a:t>，对于每一个在根到</a:t>
                </a:r>
                <a14:m>
                  <m:oMath xmlns:m="http://schemas.openxmlformats.org/officeDocument/2006/math">
                    <m:r>
                      <a:rPr lang="en-US" altLang="zh-CN" b="0" i="1" smtClean="0">
                        <a:latin typeface="Cambria Math" panose="02040503050406030204" pitchFamily="18" charset="0"/>
                      </a:rPr>
                      <m:t>𝑥</m:t>
                    </m:r>
                  </m:oMath>
                </a14:m>
                <a:r>
                  <a:rPr lang="zh-CN" altLang="en-US" dirty="0"/>
                  <a:t>路径上的点</a:t>
                </a:r>
                <a14:m>
                  <m:oMath xmlns:m="http://schemas.openxmlformats.org/officeDocument/2006/math">
                    <m:r>
                      <a:rPr lang="en-US" altLang="zh-CN" b="0" i="1" smtClean="0">
                        <a:latin typeface="Cambria Math" panose="02040503050406030204" pitchFamily="18" charset="0"/>
                      </a:rPr>
                      <m:t>𝑦</m:t>
                    </m:r>
                  </m:oMath>
                </a14:m>
                <a:r>
                  <a:rPr lang="zh-CN" altLang="en-US" dirty="0"/>
                  <a:t>，令</a:t>
                </a:r>
                <a14:m>
                  <m:oMath xmlns:m="http://schemas.openxmlformats.org/officeDocument/2006/math">
                    <m:r>
                      <a:rPr lang="en-US" altLang="zh-CN" b="0" i="1" smtClean="0">
                        <a:latin typeface="Cambria Math" panose="02040503050406030204" pitchFamily="18" charset="0"/>
                      </a:rPr>
                      <m:t>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oMath>
                </a14:m>
                <a:endParaRPr lang="en-US" altLang="zh-CN" b="0" dirty="0"/>
              </a:p>
              <a:p>
                <a:r>
                  <a:rPr lang="zh-CN" altLang="en-US" dirty="0"/>
                  <a:t>我们不可能每个点都重新建立一颗线段树，使用主席树的思想，我们先</a:t>
                </a:r>
                <a14:m>
                  <m:oMath xmlns:m="http://schemas.openxmlformats.org/officeDocument/2006/math">
                    <m:r>
                      <a:rPr lang="en-US" altLang="zh-CN" i="1" dirty="0" smtClean="0">
                        <a:latin typeface="Cambria Math" panose="02040503050406030204" pitchFamily="18" charset="0"/>
                      </a:rPr>
                      <m:t>𝑑𝑓𝑠</m:t>
                    </m:r>
                  </m:oMath>
                </a14:m>
                <a:r>
                  <a:rPr lang="zh-CN" altLang="en-US" dirty="0"/>
                  <a:t>原来的树，然后用主席树来实现，这样每个点都有一颗自己的线段树了。</a:t>
                </a:r>
                <a:endParaRPr lang="en-US" altLang="zh-CN" dirty="0"/>
              </a:p>
              <a:p>
                <a:r>
                  <a:rPr lang="zh-CN" altLang="en-US" dirty="0"/>
                  <a:t>这个线段树只需要支持单点修改和区间求和。</a:t>
                </a:r>
                <a:endParaRPr lang="en-US" altLang="zh-CN" dirty="0"/>
              </a:p>
              <a:p>
                <a:r>
                  <a:rPr lang="zh-CN" altLang="en-US" dirty="0"/>
                  <a:t>那么这道题我们只需要打一个求</a:t>
                </a:r>
                <a14:m>
                  <m:oMath xmlns:m="http://schemas.openxmlformats.org/officeDocument/2006/math">
                    <m:r>
                      <a:rPr lang="en-US" altLang="zh-CN" i="1" dirty="0" smtClean="0">
                        <a:latin typeface="Cambria Math" panose="02040503050406030204" pitchFamily="18" charset="0"/>
                      </a:rPr>
                      <m:t>𝑙𝑐𝑎</m:t>
                    </m:r>
                  </m:oMath>
                </a14:m>
                <a:r>
                  <a:rPr lang="zh-CN" altLang="en-US" dirty="0"/>
                  <a:t>的算法，分三种情况在主席树里面多次查询，即可得出答案。时间复杂度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𝑛𝑙𝑜𝑔𝑛</m:t>
                    </m:r>
                    <m:r>
                      <a:rPr lang="en-US" altLang="zh-CN" b="0" i="1" smtClean="0">
                        <a:latin typeface="Cambria Math" panose="02040503050406030204" pitchFamily="18" charset="0"/>
                      </a:rPr>
                      <m:t>)</m:t>
                    </m:r>
                  </m:oMath>
                </a14:m>
                <a:endParaRPr lang="en-US" altLang="zh-CN" dirty="0"/>
              </a:p>
            </p:txBody>
          </p:sp>
        </mc:Choice>
        <mc:Fallback xmlns="">
          <p:sp>
            <p:nvSpPr>
              <p:cNvPr id="3" name="内容占位符 2">
                <a:extLst>
                  <a:ext uri="{FF2B5EF4-FFF2-40B4-BE49-F238E27FC236}">
                    <a16:creationId xmlns:a16="http://schemas.microsoft.com/office/drawing/2014/main" id="{88C9B59B-BE50-447D-AC0E-D2FEC2A42A8F}"/>
                  </a:ext>
                </a:extLst>
              </p:cNvPr>
              <p:cNvSpPr>
                <a:spLocks noGrp="1" noRot="1" noChangeAspect="1" noMove="1" noResize="1" noEditPoints="1" noAdjustHandles="1" noChangeArrowheads="1" noChangeShapeType="1" noTextEdit="1"/>
              </p:cNvSpPr>
              <p:nvPr>
                <p:ph idx="1"/>
              </p:nvPr>
            </p:nvSpPr>
            <p:spPr>
              <a:blipFill>
                <a:blip r:embed="rId2"/>
                <a:stretch>
                  <a:fillRect l="-313" t="-2424"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2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3E1B9AC5-59D8-4C3C-9FD8-09AD936435BE}"/>
                  </a:ext>
                </a:extLst>
              </p:cNvPr>
              <p:cNvSpPr>
                <a:spLocks noGrp="1"/>
              </p:cNvSpPr>
              <p:nvPr>
                <p:ph type="title"/>
              </p:nvPr>
            </p:nvSpPr>
            <p:spPr/>
            <p:txBody>
              <a:bodyPr/>
              <a:lstStyle/>
              <a:p>
                <a:r>
                  <a:rPr lang="en-US" altLang="zh-CN" dirty="0"/>
                  <a:t> </a:t>
                </a:r>
                <a14:m>
                  <m:oMath xmlns:m="http://schemas.openxmlformats.org/officeDocument/2006/math">
                    <m:r>
                      <a:rPr lang="en-US" altLang="zh-CN" b="0" i="1" smtClean="0">
                        <a:latin typeface="Cambria Math" panose="02040503050406030204" pitchFamily="18" charset="0"/>
                      </a:rPr>
                      <m:t>𝑀𝑒𝑥</m:t>
                    </m:r>
                  </m:oMath>
                </a14:m>
                <a:endParaRPr lang="zh-CN" altLang="en-US" dirty="0"/>
              </a:p>
            </p:txBody>
          </p:sp>
        </mc:Choice>
        <mc:Fallback xmlns="">
          <p:sp>
            <p:nvSpPr>
              <p:cNvPr id="2" name="标题 1">
                <a:extLst>
                  <a:ext uri="{FF2B5EF4-FFF2-40B4-BE49-F238E27FC236}">
                    <a16:creationId xmlns:a16="http://schemas.microsoft.com/office/drawing/2014/main" id="{3E1B9AC5-59D8-4C3C-9FD8-09AD936435B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E6CB09-5EFA-4B44-997D-5EA9C6D5A376}"/>
                  </a:ext>
                </a:extLst>
              </p:cNvPr>
              <p:cNvSpPr>
                <a:spLocks noGrp="1"/>
              </p:cNvSpPr>
              <p:nvPr>
                <p:ph idx="1"/>
              </p:nvPr>
            </p:nvSpPr>
            <p:spPr/>
            <p:txBody>
              <a:bodyPr/>
              <a:lstStyle/>
              <a:p>
                <a:r>
                  <a:rPr lang="zh-CN" altLang="en-US" dirty="0"/>
                  <a:t>有一个长度为</a:t>
                </a:r>
                <a14:m>
                  <m:oMath xmlns:m="http://schemas.openxmlformats.org/officeDocument/2006/math">
                    <m:r>
                      <a:rPr lang="en-US" altLang="zh-CN" i="1" dirty="0" smtClean="0">
                        <a:latin typeface="Cambria Math" panose="02040503050406030204" pitchFamily="18" charset="0"/>
                      </a:rPr>
                      <m:t>𝑛</m:t>
                    </m:r>
                    <m:r>
                      <a:rPr lang="zh-CN" altLang="en-US" i="1" dirty="0">
                        <a:latin typeface="Cambria Math" panose="02040503050406030204" pitchFamily="18" charset="0"/>
                      </a:rPr>
                      <m:t>的数组</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𝑎</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r>
                      <a:rPr lang="zh-CN" altLang="en-US" i="1" dirty="0">
                        <a:latin typeface="Cambria Math" panose="02040503050406030204" pitchFamily="18" charset="0"/>
                      </a:rPr>
                      <m:t>。</m:t>
                    </m:r>
                    <m:r>
                      <a:rPr lang="en-US" altLang="zh-CN" i="1" dirty="0">
                        <a:latin typeface="Cambria Math" panose="02040503050406030204" pitchFamily="18" charset="0"/>
                      </a:rPr>
                      <m:t>𝑚</m:t>
                    </m:r>
                  </m:oMath>
                </a14:m>
                <a:r>
                  <a:rPr lang="zh-CN" altLang="en-US" dirty="0"/>
                  <a:t>次询问，每次询问一个区间内最小没有出现过的自然数。即求区间</a:t>
                </a:r>
                <a14:m>
                  <m:oMath xmlns:m="http://schemas.openxmlformats.org/officeDocument/2006/math">
                    <m:r>
                      <a:rPr lang="en-US" altLang="zh-CN" i="1" dirty="0" smtClean="0">
                        <a:latin typeface="Cambria Math" panose="02040503050406030204" pitchFamily="18" charset="0"/>
                      </a:rPr>
                      <m:t>𝑚𝑒𝑥</m:t>
                    </m:r>
                  </m:oMath>
                </a14:m>
                <a:r>
                  <a:rPr lang="zh-CN" altLang="en-US" dirty="0"/>
                  <a:t>。</a:t>
                </a:r>
                <a:endParaRPr lang="en-US" altLang="zh-CN" dirty="0"/>
              </a:p>
              <a:p>
                <a:r>
                  <a:rPr lang="en-US" altLang="zh-CN" dirty="0"/>
                  <a:t> </a:t>
                </a:r>
                <a14:m>
                  <m:oMath xmlns:m="http://schemas.openxmlformats.org/officeDocument/2006/math">
                    <m:r>
                      <a:rPr lang="en-US" altLang="zh-CN" i="1" dirty="0" smtClean="0">
                        <a:latin typeface="Cambria Math" panose="02040503050406030204" pitchFamily="18" charset="0"/>
                      </a:rPr>
                      <m:t>1</m:t>
                    </m:r>
                    <m:r>
                      <a:rPr lang="en-US" altLang="zh-CN" i="1" dirty="0" smtClean="0">
                        <a:latin typeface="Cambria Math" panose="02040503050406030204" pitchFamily="18" charset="0"/>
                      </a:rPr>
                      <m:t>≤</m:t>
                    </m:r>
                    <m:r>
                      <a:rPr lang="en-US" altLang="zh-CN" i="1" dirty="0" err="1">
                        <a:latin typeface="Cambria Math" panose="02040503050406030204" pitchFamily="18" charset="0"/>
                      </a:rPr>
                      <m:t>𝑛</m:t>
                    </m:r>
                    <m:r>
                      <a:rPr lang="en-US" altLang="zh-CN" i="1" dirty="0" err="1">
                        <a:latin typeface="Cambria Math" panose="02040503050406030204" pitchFamily="18" charset="0"/>
                      </a:rPr>
                      <m:t>,</m:t>
                    </m:r>
                    <m:r>
                      <a:rPr lang="en-US" altLang="zh-CN" i="1" dirty="0" err="1">
                        <a:latin typeface="Cambria Math" panose="02040503050406030204" pitchFamily="18" charset="0"/>
                      </a:rPr>
                      <m:t>𝑚</m:t>
                    </m:r>
                    <m:r>
                      <a:rPr lang="en-US" altLang="zh-CN" i="1" dirty="0" smtClean="0">
                        <a:latin typeface="Cambria Math" panose="02040503050406030204" pitchFamily="18" charset="0"/>
                      </a:rPr>
                      <m:t>≤</m:t>
                    </m:r>
                    <m:r>
                      <a:rPr lang="en-US" altLang="zh-CN" i="1" dirty="0">
                        <a:latin typeface="Cambria Math" panose="02040503050406030204" pitchFamily="18" charset="0"/>
                      </a:rPr>
                      <m:t>2</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10</m:t>
                        </m:r>
                      </m:e>
                      <m:sup>
                        <m:r>
                          <a:rPr lang="en-US" altLang="zh-CN" b="0" i="1" dirty="0" smtClean="0">
                            <a:latin typeface="Cambria Math" panose="02040503050406030204" pitchFamily="18" charset="0"/>
                          </a:rPr>
                          <m:t>5</m:t>
                        </m:r>
                      </m:sup>
                    </m:sSup>
                  </m:oMath>
                </a14:m>
                <a:br>
                  <a:rPr lang="en-US" altLang="zh-CN" dirty="0"/>
                </a:br>
                <a:r>
                  <a:rPr lang="en-US" altLang="zh-CN" dirty="0"/>
                  <a:t> </a:t>
                </a:r>
                <a14:m>
                  <m:oMath xmlns:m="http://schemas.openxmlformats.org/officeDocument/2006/math">
                    <m:r>
                      <a:rPr lang="en-US" altLang="zh-CN" i="1" dirty="0" smtClean="0">
                        <a:latin typeface="Cambria Math" panose="02040503050406030204" pitchFamily="18" charset="0"/>
                      </a:rPr>
                      <m:t>0</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𝑎</m:t>
                        </m:r>
                      </m:e>
                      <m:sub>
                        <m:r>
                          <a:rPr lang="en-US" altLang="zh-CN" i="1" dirty="0" smtClean="0">
                            <a:latin typeface="Cambria Math" panose="02040503050406030204" pitchFamily="18" charset="0"/>
                          </a:rPr>
                          <m:t>𝑖</m:t>
                        </m:r>
                      </m:sub>
                    </m:sSub>
                    <m:r>
                      <a:rPr lang="en-US" altLang="zh-CN"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9</m:t>
                        </m:r>
                      </m:sup>
                    </m:sSup>
                  </m:oMath>
                </a14:m>
                <a:endParaRPr lang="zh-CN" altLang="en-US" dirty="0"/>
              </a:p>
            </p:txBody>
          </p:sp>
        </mc:Choice>
        <mc:Fallback xmlns="">
          <p:sp>
            <p:nvSpPr>
              <p:cNvPr id="3" name="内容占位符 2">
                <a:extLst>
                  <a:ext uri="{FF2B5EF4-FFF2-40B4-BE49-F238E27FC236}">
                    <a16:creationId xmlns:a16="http://schemas.microsoft.com/office/drawing/2014/main" id="{E8E6CB09-5EFA-4B44-997D-5EA9C6D5A376}"/>
                  </a:ext>
                </a:extLst>
              </p:cNvPr>
              <p:cNvSpPr>
                <a:spLocks noGrp="1" noRot="1" noChangeAspect="1" noMove="1" noResize="1" noEditPoints="1" noAdjustHandles="1" noChangeArrowheads="1" noChangeShapeType="1" noTextEdit="1"/>
              </p:cNvSpPr>
              <p:nvPr>
                <p:ph idx="1"/>
              </p:nvPr>
            </p:nvSpPr>
            <p:spPr>
              <a:blipFill>
                <a:blip r:embed="rId3"/>
                <a:stretch>
                  <a:fillRect l="-313" t="-1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AE4753F-4EF4-498C-81A9-F8C5F0CBA77D}"/>
                  </a:ext>
                </a:extLst>
              </p:cNvPr>
              <p:cNvSpPr/>
              <p:nvPr/>
            </p:nvSpPr>
            <p:spPr>
              <a:xfrm>
                <a:off x="1024128" y="5940028"/>
                <a:ext cx="14542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𝐵𝑍𝑂𝐽</m:t>
                      </m:r>
                      <m:r>
                        <a:rPr lang="en-US" altLang="zh-CN" i="1" dirty="0" smtClean="0">
                          <a:latin typeface="Cambria Math" panose="02040503050406030204" pitchFamily="18" charset="0"/>
                        </a:rPr>
                        <m:t>3585</m:t>
                      </m:r>
                      <m:r>
                        <a:rPr lang="en-US" altLang="zh-CN" i="1" dirty="0" smtClean="0">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FAE4753F-4EF4-498C-81A9-F8C5F0CBA77D}"/>
                  </a:ext>
                </a:extLst>
              </p:cNvPr>
              <p:cNvSpPr>
                <a:spLocks noRot="1" noChangeAspect="1" noMove="1" noResize="1" noEditPoints="1" noAdjustHandles="1" noChangeArrowheads="1" noChangeShapeType="1" noTextEdit="1"/>
              </p:cNvSpPr>
              <p:nvPr/>
            </p:nvSpPr>
            <p:spPr>
              <a:xfrm>
                <a:off x="1024128" y="5940028"/>
                <a:ext cx="1454244" cy="369332"/>
              </a:xfrm>
              <a:prstGeom prst="rect">
                <a:avLst/>
              </a:prstGeom>
              <a:blipFill>
                <a:blip r:embed="rId4"/>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30067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C8A8EAD-AF2D-41A5-B4F2-C3D66219E740}"/>
                  </a:ext>
                </a:extLst>
              </p:cNvPr>
              <p:cNvSpPr>
                <a:spLocks noGrp="1"/>
              </p:cNvSpPr>
              <p:nvPr>
                <p:ph type="title"/>
              </p:nvPr>
            </p:nvSpPr>
            <p:spPr/>
            <p:txBody>
              <a:bodyPr/>
              <a:lstStyle/>
              <a:p>
                <a:r>
                  <a:rPr lang="en-US" altLang="zh-CN" dirty="0"/>
                  <a:t> </a:t>
                </a:r>
                <a14:m>
                  <m:oMath xmlns:m="http://schemas.openxmlformats.org/officeDocument/2006/math">
                    <m:r>
                      <a:rPr lang="en-US" altLang="zh-CN" b="0" i="1" smtClean="0">
                        <a:latin typeface="Cambria Math" panose="02040503050406030204" pitchFamily="18" charset="0"/>
                      </a:rPr>
                      <m:t>𝑀𝑒𝑥</m:t>
                    </m:r>
                  </m:oMath>
                </a14:m>
                <a:endParaRPr lang="zh-CN" altLang="en-US" dirty="0"/>
              </a:p>
            </p:txBody>
          </p:sp>
        </mc:Choice>
        <mc:Fallback xmlns="">
          <p:sp>
            <p:nvSpPr>
              <p:cNvPr id="2" name="标题 1">
                <a:extLst>
                  <a:ext uri="{FF2B5EF4-FFF2-40B4-BE49-F238E27FC236}">
                    <a16:creationId xmlns:a16="http://schemas.microsoft.com/office/drawing/2014/main" id="{9C8A8EAD-AF2D-41A5-B4F2-C3D66219E740}"/>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AA3135D-5083-4FE0-BC27-B538F8FF30BF}"/>
                  </a:ext>
                </a:extLst>
              </p:cNvPr>
              <p:cNvSpPr>
                <a:spLocks noGrp="1"/>
              </p:cNvSpPr>
              <p:nvPr>
                <p:ph idx="1"/>
              </p:nvPr>
            </p:nvSpPr>
            <p:spPr/>
            <p:txBody>
              <a:bodyPr>
                <a:normAutofit/>
              </a:bodyPr>
              <a:lstStyle/>
              <a:p>
                <a:r>
                  <a:rPr lang="zh-CN" altLang="en-US" sz="2400" dirty="0"/>
                  <a:t>我们对每个</a:t>
                </a:r>
                <a14:m>
                  <m:oMath xmlns:m="http://schemas.openxmlformats.org/officeDocument/2006/math">
                    <m:r>
                      <a:rPr lang="en-US" altLang="zh-CN" sz="2400" b="0" i="1" smtClean="0">
                        <a:latin typeface="Cambria Math" panose="02040503050406030204" pitchFamily="18" charset="0"/>
                      </a:rPr>
                      <m:t>𝑎</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oMath>
                </a14:m>
                <a:r>
                  <a:rPr lang="zh-CN" altLang="en-US" sz="2400" dirty="0"/>
                  <a:t>都建立主席树，对于第</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t>棵线段树每一个位置</a:t>
                </a:r>
                <a14:m>
                  <m:oMath xmlns:m="http://schemas.openxmlformats.org/officeDocument/2006/math">
                    <m:r>
                      <a:rPr lang="en-US" altLang="zh-CN" sz="2400" i="1" dirty="0" smtClean="0">
                        <a:latin typeface="Cambria Math" panose="02040503050406030204" pitchFamily="18" charset="0"/>
                      </a:rPr>
                      <m:t>𝑖</m:t>
                    </m:r>
                  </m:oMath>
                </a14:m>
                <a:r>
                  <a:rPr lang="zh-CN" altLang="en-US" sz="2400" dirty="0"/>
                  <a:t>存储的是数字</a:t>
                </a:r>
                <a14:m>
                  <m:oMath xmlns:m="http://schemas.openxmlformats.org/officeDocument/2006/math">
                    <m:r>
                      <a:rPr lang="en-US" altLang="zh-CN" sz="2400" i="1" dirty="0" smtClean="0">
                        <a:latin typeface="Cambria Math" panose="02040503050406030204" pitchFamily="18" charset="0"/>
                      </a:rPr>
                      <m:t>𝑖</m:t>
                    </m:r>
                  </m:oMath>
                </a14:m>
                <a:r>
                  <a:rPr lang="zh-CN" altLang="en-US" sz="2400" dirty="0"/>
                  <a:t>出现的最右端。这样就相当于对</a:t>
                </a:r>
                <a14:m>
                  <m:oMath xmlns:m="http://schemas.openxmlformats.org/officeDocument/2006/math">
                    <m:r>
                      <a:rPr lang="en-US" altLang="zh-CN" sz="2400" b="0" i="1" smtClean="0">
                        <a:latin typeface="Cambria Math" panose="02040503050406030204" pitchFamily="18" charset="0"/>
                      </a:rPr>
                      <m:t>𝑛</m:t>
                    </m:r>
                    <m:r>
                      <a:rPr lang="zh-CN" altLang="en-US" sz="2400" i="1">
                        <a:latin typeface="Cambria Math" panose="02040503050406030204" pitchFamily="18" charset="0"/>
                      </a:rPr>
                      <m:t>个</m:t>
                    </m:r>
                  </m:oMath>
                </a14:m>
                <a:r>
                  <a:rPr lang="zh-CN" altLang="en-US" sz="2400" dirty="0"/>
                  <a:t>数列都建立了线段树。</a:t>
                </a:r>
                <a:endParaRPr lang="en-US" altLang="zh-CN" sz="2400" dirty="0"/>
              </a:p>
              <a:p>
                <a:r>
                  <a:rPr lang="zh-CN" altLang="en-US" sz="2400" dirty="0"/>
                  <a:t>那么对于区间询问</a:t>
                </a:r>
                <a14:m>
                  <m:oMath xmlns:m="http://schemas.openxmlformats.org/officeDocument/2006/math">
                    <m:r>
                      <a:rPr lang="en-US" altLang="zh-CN" sz="2400" i="1" dirty="0" smtClean="0">
                        <a:latin typeface="Cambria Math" panose="02040503050406030204" pitchFamily="18" charset="0"/>
                      </a:rPr>
                      <m:t>𝑙</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𝑟</m:t>
                    </m:r>
                  </m:oMath>
                </a14:m>
                <a:r>
                  <a:rPr lang="zh-CN" altLang="en-US" sz="2400" dirty="0"/>
                  <a:t>，就是找到第</a:t>
                </a:r>
                <a14:m>
                  <m:oMath xmlns:m="http://schemas.openxmlformats.org/officeDocument/2006/math">
                    <m:r>
                      <a:rPr lang="en-US" altLang="zh-CN" sz="2400" i="1" dirty="0" smtClean="0">
                        <a:latin typeface="Cambria Math" panose="02040503050406030204" pitchFamily="18" charset="0"/>
                      </a:rPr>
                      <m:t>𝑟</m:t>
                    </m:r>
                  </m:oMath>
                </a14:m>
                <a:r>
                  <a:rPr lang="zh-CN" altLang="en-US" sz="2400" dirty="0"/>
                  <a:t>棵线段树的最大前缀区间，满足区间内每个数的最右出现位置都不小于</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a:t>
                </a:r>
                <a:endParaRPr lang="en-US" altLang="zh-CN" sz="2400" dirty="0"/>
              </a:p>
              <a:p>
                <a:r>
                  <a:rPr lang="zh-CN" altLang="en-US" sz="2400" dirty="0"/>
                  <a:t>这个很容易，我们只需要维护区间最小值，询问时如果左区间的区间最小值小于</a:t>
                </a:r>
                <a14:m>
                  <m:oMath xmlns:m="http://schemas.openxmlformats.org/officeDocument/2006/math">
                    <m:r>
                      <a:rPr lang="en-US" altLang="zh-CN" sz="2400" i="1" dirty="0" smtClean="0">
                        <a:latin typeface="Cambria Math" panose="02040503050406030204" pitchFamily="18" charset="0"/>
                      </a:rPr>
                      <m:t>𝑙</m:t>
                    </m:r>
                  </m:oMath>
                </a14:m>
                <a:r>
                  <a:rPr lang="zh-CN" altLang="en-US" sz="2400" dirty="0"/>
                  <a:t>说明</a:t>
                </a:r>
                <a14:m>
                  <m:oMath xmlns:m="http://schemas.openxmlformats.org/officeDocument/2006/math">
                    <m:r>
                      <a:rPr lang="en-US" altLang="zh-CN" sz="2400" i="1" dirty="0" smtClean="0">
                        <a:latin typeface="Cambria Math" panose="02040503050406030204" pitchFamily="18" charset="0"/>
                      </a:rPr>
                      <m:t>𝑚𝑒𝑥</m:t>
                    </m:r>
                  </m:oMath>
                </a14:m>
                <a:r>
                  <a:rPr lang="zh-CN" altLang="en-US" sz="2400" i="0" dirty="0">
                    <a:latin typeface="+mj-lt"/>
                  </a:rPr>
                  <a:t>在左区间；否则</a:t>
                </a:r>
                <a14:m>
                  <m:oMath xmlns:m="http://schemas.openxmlformats.org/officeDocument/2006/math">
                    <m:r>
                      <a:rPr lang="en-US" altLang="zh-CN" sz="2400" i="1" dirty="0" err="1">
                        <a:latin typeface="Cambria Math" panose="02040503050406030204" pitchFamily="18" charset="0"/>
                      </a:rPr>
                      <m:t>𝑚𝑒𝑥</m:t>
                    </m:r>
                  </m:oMath>
                </a14:m>
                <a:r>
                  <a:rPr lang="zh-CN" altLang="en-US" sz="2400" i="0" dirty="0">
                    <a:latin typeface="+mj-lt"/>
                  </a:rPr>
                  <a:t>在右区间。于是时间复杂度降为</a:t>
                </a:r>
                <a14:m>
                  <m:oMath xmlns:m="http://schemas.openxmlformats.org/officeDocument/2006/math">
                    <m:r>
                      <a:rPr lang="en-US" altLang="zh-CN" sz="2400" b="0" i="1" dirty="0" smtClean="0">
                        <a:latin typeface="Cambria Math" panose="02040503050406030204" pitchFamily="18" charset="0"/>
                      </a:rPr>
                      <m:t>𝑂</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𝑛</m:t>
                    </m:r>
                    <m:func>
                      <m:funcPr>
                        <m:ctrlPr>
                          <a:rPr lang="en-US" altLang="zh-CN" sz="2400" i="1" dirty="0">
                            <a:latin typeface="Cambria Math" panose="02040503050406030204" pitchFamily="18" charset="0"/>
                          </a:rPr>
                        </m:ctrlPr>
                      </m:funcPr>
                      <m:fName>
                        <m:r>
                          <m:rPr>
                            <m:sty m:val="p"/>
                          </m:rPr>
                          <a:rPr lang="en-US" altLang="zh-CN" sz="2400" i="0" dirty="0">
                            <a:latin typeface="Cambria Math" panose="02040503050406030204" pitchFamily="18" charset="0"/>
                          </a:rPr>
                          <m:t>log</m:t>
                        </m:r>
                      </m:fName>
                      <m:e>
                        <m:r>
                          <a:rPr lang="en-US" altLang="zh-CN" sz="2400" i="1" dirty="0" smtClean="0">
                            <a:latin typeface="Cambria Math" panose="02040503050406030204" pitchFamily="18" charset="0"/>
                          </a:rPr>
                          <m:t>𝑛</m:t>
                        </m:r>
                      </m:e>
                    </m:func>
                    <m:r>
                      <a:rPr lang="en-US" altLang="zh-CN" sz="2400" b="0" i="1" dirty="0" smtClean="0">
                        <a:latin typeface="Cambria Math" panose="02040503050406030204" pitchFamily="18" charset="0"/>
                      </a:rPr>
                      <m:t>)</m:t>
                    </m:r>
                  </m:oMath>
                </a14:m>
                <a:endParaRPr lang="zh-CN" altLang="en-US" sz="2400" dirty="0"/>
              </a:p>
            </p:txBody>
          </p:sp>
        </mc:Choice>
        <mc:Fallback xmlns="">
          <p:sp>
            <p:nvSpPr>
              <p:cNvPr id="3" name="内容占位符 2">
                <a:extLst>
                  <a:ext uri="{FF2B5EF4-FFF2-40B4-BE49-F238E27FC236}">
                    <a16:creationId xmlns:a16="http://schemas.microsoft.com/office/drawing/2014/main" id="{2AA3135D-5083-4FE0-BC27-B538F8FF30BF}"/>
                  </a:ext>
                </a:extLst>
              </p:cNvPr>
              <p:cNvSpPr>
                <a:spLocks noGrp="1" noRot="1" noChangeAspect="1" noMove="1" noResize="1" noEditPoints="1" noAdjustHandles="1" noChangeArrowheads="1" noChangeShapeType="1" noTextEdit="1"/>
              </p:cNvSpPr>
              <p:nvPr>
                <p:ph idx="1"/>
              </p:nvPr>
            </p:nvSpPr>
            <p:spPr>
              <a:blipFill>
                <a:blip r:embed="rId3"/>
                <a:stretch>
                  <a:fillRect l="-502" t="-1970" r="-13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997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885B8-DB0D-45C1-B56C-4D1F34BC4947}"/>
              </a:ext>
            </a:extLst>
          </p:cNvPr>
          <p:cNvSpPr>
            <a:spLocks noGrp="1"/>
          </p:cNvSpPr>
          <p:nvPr>
            <p:ph type="title"/>
          </p:nvPr>
        </p:nvSpPr>
        <p:spPr/>
        <p:txBody>
          <a:bodyPr/>
          <a:lstStyle/>
          <a:p>
            <a:r>
              <a:rPr lang="zh-CN" altLang="en-US" dirty="0"/>
              <a:t>线段树：总结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19843C-6A88-49F5-AB3D-3355E10B0CCF}"/>
                  </a:ext>
                </a:extLst>
              </p:cNvPr>
              <p:cNvSpPr>
                <a:spLocks noGrp="1"/>
              </p:cNvSpPr>
              <p:nvPr>
                <p:ph idx="1"/>
              </p:nvPr>
            </p:nvSpPr>
            <p:spPr/>
            <p:txBody>
              <a:bodyPr/>
              <a:lstStyle/>
              <a:p>
                <a:r>
                  <a:rPr lang="zh-CN" altLang="en-US" dirty="0"/>
                  <a:t>从例题与主席树中，我们可以看出，线段树的功能非常强大，稍作修改即可支持各种操作。</a:t>
                </a:r>
                <a:endParaRPr lang="en-US" altLang="zh-CN" dirty="0"/>
              </a:p>
              <a:p>
                <a:r>
                  <a:rPr lang="zh-CN" altLang="en-US" dirty="0"/>
                  <a:t>线段树支持许许多多的序列动态维护操作，更可加速序列的合并，使得</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𝑛𝑙𝑜𝑛𝑔𝑛</m:t>
                    </m:r>
                    <m:r>
                      <a:rPr lang="en-US" altLang="zh-CN" b="0" i="1" smtClean="0">
                        <a:latin typeface="Cambria Math" panose="02040503050406030204" pitchFamily="18" charset="0"/>
                      </a:rPr>
                      <m:t>)</m:t>
                    </m:r>
                  </m:oMath>
                </a14:m>
                <a:r>
                  <a:rPr lang="zh-CN" altLang="en-US" dirty="0"/>
                  <a:t>时间内合并成为可能。</a:t>
                </a:r>
                <a:endParaRPr lang="en-US" altLang="zh-CN" dirty="0"/>
              </a:p>
              <a:p>
                <a:r>
                  <a:rPr lang="zh-CN" altLang="en-US" dirty="0"/>
                  <a:t>在更难以解决的问题里面，线段树会作为算法中基础的一环，为其他算法提供序列的维护，比如树链剖分中就可以使用线段树。</a:t>
                </a:r>
              </a:p>
            </p:txBody>
          </p:sp>
        </mc:Choice>
        <mc:Fallback xmlns="">
          <p:sp>
            <p:nvSpPr>
              <p:cNvPr id="3" name="内容占位符 2">
                <a:extLst>
                  <a:ext uri="{FF2B5EF4-FFF2-40B4-BE49-F238E27FC236}">
                    <a16:creationId xmlns:a16="http://schemas.microsoft.com/office/drawing/2014/main" id="{4119843C-6A88-49F5-AB3D-3355E10B0CCF}"/>
                  </a:ext>
                </a:extLst>
              </p:cNvPr>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057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跑的更快的树状数组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经过前面的学习我们大致了解了线段树的一些应用</a:t>
                </a:r>
                <a:endParaRPr lang="en-US" altLang="zh-CN" sz="2400" dirty="0"/>
              </a:p>
              <a:p>
                <a:r>
                  <a:rPr lang="zh-CN" altLang="en-US" sz="2400" dirty="0"/>
                  <a:t>但是有些出题人会卡大常数的算法</a:t>
                </a:r>
                <a:endParaRPr lang="en-US" altLang="zh-CN" sz="2400" dirty="0"/>
              </a:p>
              <a:p>
                <a:r>
                  <a:rPr lang="zh-CN" altLang="en-US" sz="2400" dirty="0"/>
                  <a:t>常数大指的是算法在实现的时候由于操作数比较多，在运行的时候耗时</a:t>
                </a:r>
                <a14:m>
                  <m:oMath xmlns:m="http://schemas.openxmlformats.org/officeDocument/2006/math">
                    <m:r>
                      <a:rPr lang="zh-CN" altLang="en-US" sz="2400" i="1" dirty="0">
                        <a:latin typeface="Cambria Math" panose="02040503050406030204" pitchFamily="18" charset="0"/>
                      </a:rPr>
                      <m:t>较长</m:t>
                    </m:r>
                    <m:r>
                      <a:rPr lang="zh-CN" altLang="en-US" sz="2400" i="1" dirty="0" smtClean="0">
                        <a:latin typeface="Cambria Math" panose="02040503050406030204" pitchFamily="18" charset="0"/>
                      </a:rPr>
                      <m:t>，出现</m:t>
                    </m:r>
                    <m:r>
                      <a:rPr lang="en-US" altLang="zh-CN" sz="2400" i="1" dirty="0" smtClean="0">
                        <a:latin typeface="Cambria Math" panose="02040503050406030204" pitchFamily="18" charset="0"/>
                      </a:rPr>
                      <m:t>𝑂</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𝑛𝑙𝑜𝑔𝑛</m:t>
                    </m:r>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的</m:t>
                    </m:r>
                  </m:oMath>
                </a14:m>
                <a:r>
                  <a:rPr lang="zh-CN" altLang="en-US" sz="2400" dirty="0"/>
                  <a:t>算法运行速度比不上</a:t>
                </a:r>
                <a14:m>
                  <m:oMath xmlns:m="http://schemas.openxmlformats.org/officeDocument/2006/math">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𝑛𝑙𝑜</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𝑔</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zh-CN" altLang="en-US" sz="2400" i="1">
                        <a:latin typeface="Cambria Math" panose="02040503050406030204" pitchFamily="18" charset="0"/>
                      </a:rPr>
                      <m:t>甚至</m:t>
                    </m:r>
                    <m:r>
                      <a:rPr lang="zh-CN" altLang="en-US" sz="2400" i="1" smtClean="0">
                        <a:latin typeface="Cambria Math" panose="02040503050406030204" pitchFamily="18" charset="0"/>
                      </a:rPr>
                      <m:t>比不上</m:t>
                    </m:r>
                    <m:r>
                      <a:rPr lang="en-US" altLang="zh-CN" sz="2400" b="0" i="1" smtClean="0">
                        <a:latin typeface="Cambria Math" panose="02040503050406030204" pitchFamily="18" charset="0"/>
                      </a:rPr>
                      <m:t>𝑂</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oMath>
                </a14:m>
                <a:r>
                  <a:rPr lang="zh-CN" altLang="en-US" sz="2400" dirty="0"/>
                  <a:t>的情况</a:t>
                </a:r>
                <a:endParaRPr lang="en-US" altLang="zh-CN" sz="2400" dirty="0"/>
              </a:p>
              <a:p>
                <a:r>
                  <a:rPr lang="zh-CN" altLang="en-US" sz="2400" dirty="0"/>
                  <a:t>这时候我们会需要一种跑的更快常数更优秀的数据结构：</a:t>
                </a:r>
                <a:endParaRPr lang="en-US" altLang="zh-CN" sz="2400" dirty="0"/>
              </a:p>
              <a:p>
                <a:pPr marL="0" indent="0">
                  <a:buNone/>
                </a:pPr>
                <a:r>
                  <a:rPr lang="en-US" altLang="zh-CN" sz="2400" dirty="0"/>
                  <a:t>	</a:t>
                </a:r>
                <a:r>
                  <a:rPr lang="zh-CN" altLang="en-US" sz="3200" dirty="0"/>
                  <a:t>树状数组</a:t>
                </a: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02" t="-1970" r="-502"/>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45C8C-817A-46C6-A18D-15B6F55BE9C4}"/>
              </a:ext>
            </a:extLst>
          </p:cNvPr>
          <p:cNvSpPr>
            <a:spLocks noGrp="1"/>
          </p:cNvSpPr>
          <p:nvPr>
            <p:ph type="title"/>
          </p:nvPr>
        </p:nvSpPr>
        <p:spPr/>
        <p:txBody>
          <a:bodyPr/>
          <a:lstStyle/>
          <a:p>
            <a:r>
              <a:rPr lang="zh-CN" altLang="en-US" dirty="0"/>
              <a:t>例</a:t>
            </a:r>
            <a:r>
              <a:rPr lang="en-US" altLang="zh-CN" dirty="0"/>
              <a:t>1</a:t>
            </a:r>
            <a:r>
              <a:rPr lang="zh-CN" altLang="en-US" dirty="0"/>
              <a:t>简单版</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2AB3FA-20FC-4E05-AB11-158EEE5781E2}"/>
                  </a:ext>
                </a:extLst>
              </p:cNvPr>
              <p:cNvSpPr>
                <a:spLocks noGrp="1"/>
              </p:cNvSpPr>
              <p:nvPr>
                <p:ph idx="1"/>
              </p:nvPr>
            </p:nvSpPr>
            <p:spPr/>
            <p:txBody>
              <a:bodyPr/>
              <a:lstStyle/>
              <a:p>
                <a:r>
                  <a:rPr lang="zh-CN" altLang="en-US" dirty="0"/>
                  <a:t>给你一个数列</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m:t>
                        </m:r>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a:t>，同时有</a:t>
                </a:r>
                <a14:m>
                  <m:oMath xmlns:m="http://schemas.openxmlformats.org/officeDocument/2006/math">
                    <m:r>
                      <a:rPr lang="en-US" altLang="zh-CN" i="1">
                        <a:latin typeface="Cambria Math" panose="02040503050406030204" pitchFamily="18" charset="0"/>
                      </a:rPr>
                      <m:t>𝑚</m:t>
                    </m:r>
                  </m:oMath>
                </a14:m>
                <a:r>
                  <a:rPr lang="zh-CN" altLang="en-US" dirty="0"/>
                  <a:t>个操作，操作分两种：</a:t>
                </a:r>
                <a:endParaRPr lang="en-US" altLang="zh-CN" dirty="0"/>
              </a:p>
              <a:p>
                <a14:m>
                  <m:oMath xmlns:m="http://schemas.openxmlformats.org/officeDocument/2006/math">
                    <m:r>
                      <a:rPr lang="en-US" altLang="zh-CN" i="1">
                        <a:latin typeface="Cambria Math" panose="02040503050406030204" pitchFamily="18" charset="0"/>
                      </a:rPr>
                      <m:t>1 </m:t>
                    </m:r>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r>
                      <a:rPr lang="zh-CN" altLang="en-US" i="1">
                        <a:latin typeface="Cambria Math" panose="02040503050406030204" pitchFamily="18" charset="0"/>
                      </a:rPr>
                      <m:t>表示</m:t>
                    </m:r>
                    <m:sSub>
                      <m:sSubPr>
                        <m:ctrlPr>
                          <a:rPr lang="en-US"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oMath>
                </a14:m>
                <a:endParaRPr lang="en-US" altLang="zh-CN" dirty="0"/>
              </a:p>
              <a:p>
                <a14:m>
                  <m:oMath xmlns:m="http://schemas.openxmlformats.org/officeDocument/2006/math">
                    <m:r>
                      <a:rPr lang="en-US" altLang="zh-CN" i="1">
                        <a:latin typeface="Cambria Math" panose="02040503050406030204" pitchFamily="18" charset="0"/>
                      </a:rPr>
                      <m:t>2 </m:t>
                    </m:r>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r>
                      <a:rPr lang="en-US" altLang="zh-CN" i="1">
                        <a:latin typeface="Cambria Math" panose="02040503050406030204" pitchFamily="18" charset="0"/>
                      </a:rPr>
                      <m:t> </m:t>
                    </m:r>
                  </m:oMath>
                </a14:m>
                <a:r>
                  <a:rPr lang="zh-CN" altLang="en-US" dirty="0"/>
                  <a:t>表示询问</a:t>
                </a:r>
                <a14:m>
                  <m:oMath xmlns:m="http://schemas.openxmlformats.org/officeDocument/2006/math">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a14:m>
                <a:endParaRPr lang="en-US" altLang="zh-CN" dirty="0"/>
              </a:p>
              <a:p>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𝑚</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10</m:t>
                        </m:r>
                      </m:e>
                      <m:sup>
                        <m:r>
                          <a:rPr lang="en-US" altLang="zh-CN" i="1">
                            <a:latin typeface="Cambria Math" panose="02040503050406030204" pitchFamily="18" charset="0"/>
                          </a:rPr>
                          <m:t>5</m:t>
                        </m:r>
                      </m:sup>
                    </m:sSup>
                  </m:oMath>
                </a14:m>
                <a:endParaRPr lang="zh-CN" altLang="en-US" dirty="0"/>
              </a:p>
              <a:p>
                <a:endParaRPr lang="zh-CN" altLang="en-US" dirty="0"/>
              </a:p>
            </p:txBody>
          </p:sp>
        </mc:Choice>
        <mc:Fallback xmlns="">
          <p:sp>
            <p:nvSpPr>
              <p:cNvPr id="3" name="内容占位符 2">
                <a:extLst>
                  <a:ext uri="{FF2B5EF4-FFF2-40B4-BE49-F238E27FC236}">
                    <a16:creationId xmlns:a16="http://schemas.microsoft.com/office/drawing/2014/main" id="{D92AB3FA-20FC-4E05-AB11-158EEE5781E2}"/>
                  </a:ext>
                </a:extLst>
              </p:cNvPr>
              <p:cNvSpPr>
                <a:spLocks noGrp="1" noRot="1" noChangeAspect="1" noMove="1" noResize="1" noEditPoints="1" noAdjustHandles="1" noChangeArrowheads="1" noChangeShapeType="1" noTextEdit="1"/>
              </p:cNvSpPr>
              <p:nvPr>
                <p:ph idx="1"/>
              </p:nvPr>
            </p:nvSpPr>
            <p:spPr>
              <a:blipFill>
                <a:blip r:embed="rId2"/>
                <a:stretch>
                  <a:fillRect l="-1254"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15341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B4864-E131-4105-B92E-1E5C52E2D093}"/>
              </a:ext>
            </a:extLst>
          </p:cNvPr>
          <p:cNvSpPr>
            <a:spLocks noGrp="1"/>
          </p:cNvSpPr>
          <p:nvPr>
            <p:ph type="title"/>
          </p:nvPr>
        </p:nvSpPr>
        <p:spPr/>
        <p:txBody>
          <a:bodyPr/>
          <a:lstStyle/>
          <a:p>
            <a:r>
              <a:rPr lang="zh-CN" altLang="en-US" dirty="0"/>
              <a:t>方法</a:t>
            </a:r>
            <a:r>
              <a:rPr lang="en-US" altLang="zh-CN" dirty="0"/>
              <a:t>2</a:t>
            </a:r>
            <a:r>
              <a:rPr lang="zh-CN" altLang="en-US" dirty="0"/>
              <a:t>：树状数组</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4DD1A0-4FA9-415D-BFB3-6561FF11985A}"/>
                  </a:ext>
                </a:extLst>
              </p:cNvPr>
              <p:cNvSpPr>
                <a:spLocks noGrp="1"/>
              </p:cNvSpPr>
              <p:nvPr>
                <p:ph idx="1"/>
              </p:nvPr>
            </p:nvSpPr>
            <p:spPr/>
            <p:txBody>
              <a:bodyPr>
                <a:normAutofit/>
              </a:bodyPr>
              <a:lstStyle/>
              <a:p>
                <a:r>
                  <a:rPr lang="zh-CN" altLang="en-US" dirty="0"/>
                  <a:t>树状数组顾名思义</a:t>
                </a:r>
                <a14:m>
                  <m:oMath xmlns:m="http://schemas.openxmlformats.org/officeDocument/2006/math">
                    <m:r>
                      <a:rPr lang="zh-CN" altLang="en-US" b="0" i="1" dirty="0">
                        <a:latin typeface="Cambria Math" panose="02040503050406030204" pitchFamily="18" charset="0"/>
                      </a:rPr>
                      <m:t>，</m:t>
                    </m:r>
                    <m:r>
                      <a:rPr lang="zh-CN" altLang="en-US" i="1" dirty="0" smtClean="0">
                        <a:latin typeface="Cambria Math" panose="02040503050406030204" pitchFamily="18" charset="0"/>
                      </a:rPr>
                      <m:t>是</m:t>
                    </m:r>
                    <m:r>
                      <a:rPr lang="zh-CN" altLang="en-US" i="1" dirty="0">
                        <a:latin typeface="Cambria Math" panose="02040503050406030204" pitchFamily="18" charset="0"/>
                      </a:rPr>
                      <m:t>一个</m:t>
                    </m:r>
                    <m:r>
                      <a:rPr lang="zh-CN" altLang="en-US" i="1" dirty="0" smtClean="0">
                        <a:latin typeface="Cambria Math" panose="02040503050406030204" pitchFamily="18" charset="0"/>
                      </a:rPr>
                      <m:t>数组</m:t>
                    </m:r>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𝑛</m:t>
                        </m:r>
                      </m:e>
                    </m:d>
                    <m:r>
                      <a:rPr lang="zh-CN" altLang="en-US" i="1">
                        <a:latin typeface="Cambria Math" panose="02040503050406030204" pitchFamily="18" charset="0"/>
                      </a:rPr>
                      <m:t>。</m:t>
                    </m:r>
                  </m:oMath>
                </a14:m>
                <a:endParaRPr lang="en-US" altLang="zh-CN" dirty="0"/>
              </a:p>
              <a:p>
                <a:r>
                  <a:rPr lang="zh-CN" altLang="en-US" dirty="0"/>
                  <a:t>对于一个位置</a:t>
                </a:r>
                <a14:m>
                  <m:oMath xmlns:m="http://schemas.openxmlformats.org/officeDocument/2006/math">
                    <m:r>
                      <a:rPr lang="en-US" altLang="zh-CN" i="1" dirty="0" smtClean="0">
                        <a:latin typeface="Cambria Math" panose="02040503050406030204" pitchFamily="18" charset="0"/>
                      </a:rPr>
                      <m:t>𝑥</m:t>
                    </m:r>
                    <m:r>
                      <a:rPr lang="zh-CN" altLang="en-US" i="1" dirty="0">
                        <a:latin typeface="Cambria Math" panose="02040503050406030204" pitchFamily="18" charset="0"/>
                      </a:rPr>
                      <m:t>，</m:t>
                    </m:r>
                    <m:r>
                      <a:rPr lang="zh-CN" altLang="en-US" i="1" dirty="0" smtClean="0">
                        <a:latin typeface="Cambria Math" panose="02040503050406030204" pitchFamily="18" charset="0"/>
                      </a:rPr>
                      <m:t>考虑</m:t>
                    </m:r>
                    <m:r>
                      <a:rPr lang="zh-CN" altLang="en-US" i="1" dirty="0">
                        <a:latin typeface="Cambria Math" panose="02040503050406030204" pitchFamily="18" charset="0"/>
                      </a:rPr>
                      <m:t>它</m:t>
                    </m:r>
                  </m:oMath>
                </a14:m>
                <a:r>
                  <a:rPr lang="zh-CN" altLang="en-US" dirty="0"/>
                  <a:t>的二进制表示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oMath>
                </a14:m>
                <a:r>
                  <a:rPr lang="zh-CN" altLang="en-US" dirty="0"/>
                  <a:t>，若从最低位开始起，</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zh-CN" altLang="en-US" i="1" smtClean="0">
                        <a:latin typeface="Cambria Math" panose="02040503050406030204" pitchFamily="18" charset="0"/>
                      </a:rPr>
                      <m:t>有</m:t>
                    </m:r>
                    <m:r>
                      <a:rPr lang="zh-CN" altLang="en-US" i="1">
                        <a:latin typeface="Cambria Math" panose="02040503050406030204" pitchFamily="18" charset="0"/>
                      </a:rPr>
                      <m:t>连续</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b="0" i="1" dirty="0" smtClean="0">
                            <a:latin typeface="Cambria Math" panose="02040503050406030204" pitchFamily="18" charset="0"/>
                          </a:rPr>
                          <m:t>𝑥</m:t>
                        </m:r>
                      </m:sub>
                    </m:sSub>
                  </m:oMath>
                </a14:m>
                <a:r>
                  <a:rPr lang="zh-CN" altLang="en-US" dirty="0"/>
                  <a:t>个</a:t>
                </a:r>
                <a:r>
                  <a:rPr lang="en-US" altLang="zh-CN" dirty="0"/>
                  <a:t>0</a:t>
                </a:r>
                <a:r>
                  <a:rPr lang="zh-CN" altLang="en-US" dirty="0"/>
                  <a:t>，那么</a:t>
                </a:r>
                <a14:m>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zh-CN" altLang="en-US" i="1">
                        <a:latin typeface="Cambria Math" panose="02040503050406030204" pitchFamily="18" charset="0"/>
                      </a:rPr>
                      <m:t>将会</m:t>
                    </m:r>
                  </m:oMath>
                </a14:m>
                <a:r>
                  <a:rPr lang="zh-CN" altLang="en-US" dirty="0"/>
                  <a:t>表示</a:t>
                </a:r>
                <a14:m>
                  <m:oMath xmlns:m="http://schemas.openxmlformats.org/officeDocument/2006/math">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2</m:t>
                        </m:r>
                      </m:e>
                      <m:sup>
                        <m:r>
                          <a:rPr lang="en-US" altLang="zh-CN" b="0" i="1" dirty="0" smtClean="0">
                            <a:latin typeface="Cambria Math" panose="02040503050406030204" pitchFamily="18" charset="0"/>
                          </a:rPr>
                          <m:t>𝑘</m:t>
                        </m:r>
                      </m:sup>
                    </m:sSup>
                  </m:oMath>
                </a14:m>
                <a:r>
                  <a:rPr lang="zh-CN" altLang="en-US" dirty="0"/>
                  <a:t>个位置的和。</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brk m:alnAt="23"/>
                                </m:rPr>
                                <a:rPr lang="en-US" altLang="zh-CN" b="0" i="1" smtClean="0">
                                  <a:latin typeface="Cambria Math" panose="02040503050406030204" pitchFamily="18" charset="0"/>
                                </a:rPr>
                                <m:t>2</m:t>
                              </m:r>
                            </m:e>
                            <m:sup>
                              <m:r>
                                <m:rPr>
                                  <m:brk m:alnAt="23"/>
                                </m:rPr>
                                <a:rPr lang="en-US" altLang="zh-CN" b="0" i="1" smtClean="0">
                                  <a:latin typeface="Cambria Math" panose="02040503050406030204" pitchFamily="18" charset="0"/>
                                </a:rPr>
                                <m:t>𝑘</m:t>
                              </m:r>
                            </m:sup>
                          </m:sSup>
                          <m:r>
                            <m:rPr>
                              <m:brk m:alnAt="23"/>
                            </m:rPr>
                            <a:rPr lang="en-US" altLang="zh-CN" b="0" i="1" smtClean="0">
                              <a:latin typeface="Cambria Math" panose="02040503050406030204" pitchFamily="18" charset="0"/>
                            </a:rPr>
                            <m:t>+</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𝑥</m:t>
                          </m:r>
                        </m:sup>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oMath>
                  </m:oMathPara>
                </a14:m>
                <a:endParaRPr lang="en-US" altLang="zh-CN" dirty="0"/>
              </a:p>
              <a:p>
                <a:r>
                  <a:rPr lang="zh-CN" altLang="en-US" dirty="0"/>
                  <a:t>比如</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i="1">
                        <a:latin typeface="Cambria Math" panose="02040503050406030204" pitchFamily="18" charset="0"/>
                      </a:rPr>
                      <m:t>6</m:t>
                    </m:r>
                    <m:r>
                      <a:rPr lang="en-US" altLang="zh-CN" i="1" smtClean="0">
                        <a:latin typeface="Cambria Math" panose="02040503050406030204" pitchFamily="18" charset="0"/>
                      </a:rPr>
                      <m:t>0</m:t>
                    </m:r>
                    <m:r>
                      <a:rPr lang="zh-CN" altLang="en-US"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0011</m:t>
                    </m:r>
                    <m:r>
                      <a:rPr lang="en-US" altLang="zh-CN" b="0" i="1" smtClean="0">
                        <a:latin typeface="Cambria Math" panose="02040503050406030204" pitchFamily="18" charset="0"/>
                      </a:rPr>
                      <m:t> </m:t>
                    </m:r>
                    <m:r>
                      <a:rPr lang="en-US" altLang="zh-CN" i="1">
                        <a:latin typeface="Cambria Math" panose="02040503050406030204" pitchFamily="18" charset="0"/>
                      </a:rPr>
                      <m:t>1100</m:t>
                    </m:r>
                    <m:r>
                      <a:rPr lang="en-US" altLang="zh-CN" i="1">
                        <a:latin typeface="Cambria Math" panose="02040503050406030204" pitchFamily="18" charset="0"/>
                      </a:rPr>
                      <m:t>‬</m:t>
                    </m:r>
                  </m:oMath>
                </a14:m>
                <a:r>
                  <a:rPr lang="zh-CN" altLang="en-US" dirty="0"/>
                  <a:t> ，末尾有</a:t>
                </a:r>
                <a:r>
                  <a:rPr lang="en-US" altLang="zh-CN" dirty="0"/>
                  <a:t>2</a:t>
                </a:r>
                <a:r>
                  <a:rPr lang="zh-CN" altLang="en-US" dirty="0"/>
                  <a:t>个连续的</a:t>
                </a:r>
                <a:r>
                  <a:rPr lang="en-US" altLang="zh-CN" dirty="0"/>
                  <a:t>0</a:t>
                </a:r>
                <a:r>
                  <a:rPr lang="zh-CN" altLang="en-US" dirty="0"/>
                  <a:t>，那么</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60</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60</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60</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60</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60</m:t>
                      </m:r>
                      <m:r>
                        <a:rPr lang="en-US" altLang="zh-CN" b="0" i="1" smtClean="0">
                          <a:latin typeface="Cambria Math" panose="02040503050406030204" pitchFamily="18" charset="0"/>
                        </a:rPr>
                        <m:t>]</m:t>
                      </m:r>
                    </m:oMath>
                  </m:oMathPara>
                </a14:m>
                <a:endParaRPr lang="en-US" altLang="zh-CN" dirty="0"/>
              </a:p>
              <a:p>
                <a14:m>
                  <m:oMath xmlns:m="http://schemas.openxmlformats.org/officeDocument/2006/math">
                    <m:r>
                      <a:rPr lang="en-US" altLang="zh-CN" i="1" dirty="0" smtClean="0">
                        <a:latin typeface="Cambria Math" panose="02040503050406030204" pitchFamily="18" charset="0"/>
                      </a:rPr>
                      <m:t>𝑡𝑟</m:t>
                    </m:r>
                  </m:oMath>
                </a14:m>
                <a:r>
                  <a:rPr lang="zh-CN" altLang="en-US" dirty="0"/>
                  <a:t>这样表示的好处是：可以利用</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b="0" i="1" dirty="0" smtClean="0">
                            <a:latin typeface="Cambria Math" panose="02040503050406030204" pitchFamily="18" charset="0"/>
                          </a:rPr>
                          <m:t>𝑥</m:t>
                        </m:r>
                      </m:sub>
                    </m:sSub>
                    <m:r>
                      <a:rPr lang="zh-CN" altLang="en-US" i="1" dirty="0" smtClean="0">
                        <a:latin typeface="Cambria Math" panose="02040503050406030204" pitchFamily="18" charset="0"/>
                      </a:rPr>
                      <m:t>小</m:t>
                    </m:r>
                  </m:oMath>
                </a14:m>
                <a:r>
                  <a:rPr lang="zh-CN" altLang="en-US" dirty="0"/>
                  <a:t>的</a:t>
                </a:r>
                <a14:m>
                  <m:oMath xmlns:m="http://schemas.openxmlformats.org/officeDocument/2006/math">
                    <m:r>
                      <a:rPr lang="en-US" altLang="zh-CN" i="1" dirty="0" smtClean="0">
                        <a:latin typeface="Cambria Math" panose="02040503050406030204" pitchFamily="18" charset="0"/>
                      </a:rPr>
                      <m:t>𝑡𝑟</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，求出</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𝑘</m:t>
                        </m:r>
                      </m:e>
                      <m:sub>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sub>
                    </m:sSub>
                  </m:oMath>
                </a14:m>
                <a:r>
                  <a:rPr lang="zh-CN" altLang="en-US" dirty="0"/>
                  <a:t>大的</a:t>
                </a:r>
                <a14:m>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zh-CN" altLang="en-US" dirty="0"/>
                  <a:t>。</a:t>
                </a:r>
                <a:endParaRPr lang="en-US" altLang="zh-CN" dirty="0"/>
              </a:p>
              <a:p>
                <a:endParaRPr lang="en-US" altLang="zh-CN" dirty="0"/>
              </a:p>
              <a:p>
                <a:endParaRPr lang="en-US" altLang="zh-CN" dirty="0"/>
              </a:p>
            </p:txBody>
          </p:sp>
        </mc:Choice>
        <mc:Fallback xmlns="">
          <p:sp>
            <p:nvSpPr>
              <p:cNvPr id="3" name="内容占位符 2">
                <a:extLst>
                  <a:ext uri="{FF2B5EF4-FFF2-40B4-BE49-F238E27FC236}">
                    <a16:creationId xmlns:a16="http://schemas.microsoft.com/office/drawing/2014/main" id="{E94DD1A0-4FA9-415D-BFB3-6561FF11985A}"/>
                  </a:ext>
                </a:extLst>
              </p:cNvPr>
              <p:cNvSpPr>
                <a:spLocks noGrp="1" noRot="1" noChangeAspect="1" noMove="1" noResize="1" noEditPoints="1" noAdjustHandles="1" noChangeArrowheads="1" noChangeShapeType="1" noTextEdit="1"/>
              </p:cNvSpPr>
              <p:nvPr>
                <p:ph idx="1"/>
              </p:nvPr>
            </p:nvSpPr>
            <p:spPr>
              <a:blipFill>
                <a:blip r:embed="rId2"/>
                <a:stretch>
                  <a:fillRect l="-1254" t="-1818" r="-3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959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52970" y="577163"/>
            <a:ext cx="9720072" cy="1499616"/>
          </a:xfrm>
        </p:spPr>
        <p:txBody>
          <a:bodyPr/>
          <a:lstStyle/>
          <a:p>
            <a:r>
              <a:rPr lang="zh-CN" altLang="en-US" dirty="0"/>
              <a:t>树状数组：构造</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sz="2000" dirty="0"/>
                  <a:t>从定义出发顺着求每个</a:t>
                </a:r>
                <a14:m>
                  <m:oMath xmlns:m="http://schemas.openxmlformats.org/officeDocument/2006/math">
                    <m:r>
                      <a:rPr lang="en-US" altLang="zh-CN" sz="2000" b="0" i="1" smtClean="0">
                        <a:latin typeface="Cambria Math" panose="02040503050406030204" pitchFamily="18" charset="0"/>
                      </a:rPr>
                      <m:t>𝑡𝑟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zh-CN" altLang="en-US" sz="2000" b="0" i="1">
                        <a:latin typeface="Cambria Math" panose="02040503050406030204" pitchFamily="18" charset="0"/>
                      </a:rPr>
                      <m:t>将会</m:t>
                    </m:r>
                  </m:oMath>
                </a14:m>
                <a:r>
                  <a:rPr lang="zh-CN" altLang="en-US" sz="2000" dirty="0"/>
                  <a:t>很慢，我们考虑逆向求每个</a:t>
                </a:r>
                <a14:m>
                  <m:oMath xmlns:m="http://schemas.openxmlformats.org/officeDocument/2006/math">
                    <m:r>
                      <a:rPr lang="en-US" altLang="zh-CN" sz="2000" b="0" i="1" smtClean="0">
                        <a:latin typeface="Cambria Math" panose="02040503050406030204" pitchFamily="18" charset="0"/>
                      </a:rPr>
                      <m:t>𝑡𝑟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dirty="0"/>
                  <a:t>，即考虑</a:t>
                </a:r>
                <a14:m>
                  <m:oMath xmlns:m="http://schemas.openxmlformats.org/officeDocument/2006/math">
                    <m:r>
                      <a:rPr lang="en-US" altLang="zh-CN" sz="2000" b="0" i="1" smtClean="0">
                        <a:latin typeface="Cambria Math" panose="02040503050406030204" pitchFamily="18" charset="0"/>
                      </a:rPr>
                      <m:t>𝑎</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r>
                  <a:rPr lang="zh-CN" altLang="en-US" sz="2000" dirty="0"/>
                  <a:t>会被哪几个</a:t>
                </a:r>
                <a14:m>
                  <m:oMath xmlns:m="http://schemas.openxmlformats.org/officeDocument/2006/math">
                    <m:r>
                      <a:rPr lang="en-US" altLang="zh-CN" sz="2000" b="0" i="1" smtClean="0">
                        <a:latin typeface="Cambria Math" panose="02040503050406030204" pitchFamily="18" charset="0"/>
                      </a:rPr>
                      <m:t>𝑡𝑟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zh-CN" altLang="en-US" sz="2000" i="1">
                        <a:latin typeface="Cambria Math" panose="02040503050406030204" pitchFamily="18" charset="0"/>
                      </a:rPr>
                      <m:t>控制</m:t>
                    </m:r>
                  </m:oMath>
                </a14:m>
                <a:r>
                  <a:rPr lang="zh-CN" altLang="en-US" sz="2000" dirty="0"/>
                  <a:t>。</a:t>
                </a:r>
                <a:endParaRPr lang="en-US" altLang="zh-CN" sz="2000" dirty="0"/>
              </a:p>
              <a:p>
                <a:r>
                  <a:rPr lang="zh-CN" altLang="en-US" sz="2000" dirty="0"/>
                  <a:t>根据定义出发：</a:t>
                </a:r>
                <a:endParaRPr lang="en-US" altLang="zh-CN" sz="2000" dirty="0"/>
              </a:p>
              <a:p>
                <a:pPr marL="0" indent="0">
                  <a:buNone/>
                </a:pPr>
                <a:r>
                  <a:rPr lang="en-US" altLang="zh-CN" sz="2000" dirty="0"/>
                  <a:t>	</a:t>
                </a:r>
                <a:r>
                  <a:rPr lang="zh-CN" altLang="en-US" sz="2000" dirty="0"/>
                  <a:t>对于一个位置</a:t>
                </a:r>
                <a14:m>
                  <m:oMath xmlns:m="http://schemas.openxmlformats.org/officeDocument/2006/math">
                    <m:r>
                      <a:rPr lang="en-US" altLang="zh-CN" sz="2000" b="0" i="1" smtClean="0">
                        <a:latin typeface="Cambria Math" panose="02040503050406030204" pitchFamily="18" charset="0"/>
                      </a:rPr>
                      <m:t>𝑖</m:t>
                    </m:r>
                  </m:oMath>
                </a14:m>
                <a:r>
                  <a:rPr lang="zh-CN" altLang="en-US" sz="2000" dirty="0"/>
                  <a:t>，他首先会被</a:t>
                </a:r>
                <a14:m>
                  <m:oMath xmlns:m="http://schemas.openxmlformats.org/officeDocument/2006/math">
                    <m:r>
                      <a:rPr lang="en-US" altLang="zh-CN" sz="2000" b="0" i="1" smtClean="0">
                        <a:latin typeface="Cambria Math" panose="02040503050406030204" pitchFamily="18" charset="0"/>
                      </a:rPr>
                      <m:t>𝑡𝑟</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zh-CN" altLang="en-US" sz="2000" i="1">
                        <a:latin typeface="Cambria Math" panose="02040503050406030204" pitchFamily="18" charset="0"/>
                      </a:rPr>
                      <m:t>和</m:t>
                    </m:r>
                    <m:r>
                      <a:rPr lang="en-US" altLang="zh-CN" sz="2000" b="0" i="1" smtClean="0">
                        <a:latin typeface="Cambria Math" panose="02040503050406030204" pitchFamily="18" charset="0"/>
                      </a:rPr>
                      <m:t>𝑡𝑟</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2</m:t>
                        </m:r>
                      </m:e>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𝑖</m:t>
                            </m:r>
                          </m:sub>
                        </m:sSub>
                      </m:sup>
                    </m:sSup>
                    <m:r>
                      <a:rPr lang="en-US" altLang="zh-CN" sz="2000" b="0" i="1" smtClean="0">
                        <a:latin typeface="Cambria Math" panose="02040503050406030204" pitchFamily="18" charset="0"/>
                      </a:rPr>
                      <m:t>]</m:t>
                    </m:r>
                  </m:oMath>
                </a14:m>
                <a:r>
                  <a:rPr lang="zh-CN" altLang="en-US" sz="2000" dirty="0"/>
                  <a:t>控制。</a:t>
                </a:r>
                <a:endParaRPr lang="en-US" altLang="zh-CN" sz="2000" dirty="0"/>
              </a:p>
              <a:p>
                <a:pPr marL="0" indent="0">
                  <a:buNone/>
                </a:pPr>
                <a:r>
                  <a:rPr lang="en-US" altLang="zh-CN" sz="2000" dirty="0"/>
                  <a:t>	</a:t>
                </a:r>
                <a:r>
                  <a:rPr lang="zh-CN" altLang="en-US" sz="2000" dirty="0"/>
                  <a:t>其次</a:t>
                </a:r>
                <a14:m>
                  <m:oMath xmlns:m="http://schemas.openxmlformats.org/officeDocument/2006/math">
                    <m:r>
                      <a:rPr lang="en-US" altLang="zh-CN" sz="2000" b="0" i="1" smtClean="0">
                        <a:latin typeface="Cambria Math" panose="02040503050406030204" pitchFamily="18" charset="0"/>
                      </a:rPr>
                      <m:t>𝑥</m:t>
                    </m:r>
                  </m:oMath>
                </a14:m>
                <a:r>
                  <a:rPr lang="zh-CN" altLang="en-US" sz="2000" dirty="0"/>
                  <a:t>会被</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2</m:t>
                        </m:r>
                      </m:e>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sup>
                    </m:sSup>
                  </m:oMath>
                </a14:m>
                <a:r>
                  <a:rPr lang="zh-CN" altLang="en-US" sz="2000" dirty="0"/>
                  <a:t>控制</a:t>
                </a:r>
                <a:r>
                  <a:rPr lang="en-US" altLang="zh-CN" sz="2000" dirty="0"/>
                  <a:t>.</a:t>
                </a:r>
              </a:p>
              <a:p>
                <a:pPr marL="0" indent="0">
                  <a:buNone/>
                </a:pPr>
                <a:r>
                  <a:rPr lang="en-US" altLang="zh-CN" sz="2000" dirty="0"/>
                  <a:t>	</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zh-CN" altLang="en-US" sz="2000" i="1">
                        <a:latin typeface="Cambria Math" panose="02040503050406030204" pitchFamily="18" charset="0"/>
                      </a:rPr>
                      <m:t>被</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oMath>
                </a14:m>
                <a:r>
                  <a:rPr lang="zh-CN" altLang="en-US" sz="2000" dirty="0"/>
                  <a:t>控制</a:t>
                </a:r>
                <a:r>
                  <a:rPr lang="en-US" altLang="zh-CN" sz="2000" dirty="0"/>
                  <a:t>….</a:t>
                </a:r>
              </a:p>
              <a:p>
                <a:pPr marL="0" indent="0">
                  <a:buNone/>
                </a:pPr>
                <a:r>
                  <a:rPr lang="en-US" altLang="zh-CN" sz="2000" dirty="0"/>
                  <a:t>	….</a:t>
                </a:r>
              </a:p>
              <a:p>
                <a:pPr marL="0" indent="0">
                  <a:buNone/>
                </a:pPr>
                <a:r>
                  <a:rPr lang="zh-CN" altLang="en-US" sz="2000" dirty="0"/>
                  <a:t>于是我们用循环得出所有控制</a:t>
                </a:r>
                <a14:m>
                  <m:oMath xmlns:m="http://schemas.openxmlformats.org/officeDocument/2006/math">
                    <m:r>
                      <a:rPr lang="en-US" altLang="zh-CN" sz="2000" i="1" dirty="0" smtClean="0">
                        <a:latin typeface="Cambria Math" panose="02040503050406030204" pitchFamily="18" charset="0"/>
                      </a:rPr>
                      <m:t>𝑖</m:t>
                    </m:r>
                    <m:r>
                      <a:rPr lang="zh-CN" altLang="en-US" sz="2000" i="1" dirty="0" smtClean="0">
                        <a:latin typeface="Cambria Math" panose="02040503050406030204" pitchFamily="18" charset="0"/>
                      </a:rPr>
                      <m:t>的</m:t>
                    </m:r>
                    <m:r>
                      <a:rPr lang="en-US" altLang="zh-CN" sz="2000" i="1" dirty="0" smtClean="0">
                        <a:latin typeface="Cambria Math" panose="02040503050406030204" pitchFamily="18" charset="0"/>
                      </a:rPr>
                      <m:t>𝑥</m:t>
                    </m:r>
                    <m:r>
                      <a:rPr lang="zh-CN" altLang="en-US" sz="2000" i="1" dirty="0">
                        <a:latin typeface="Cambria Math" panose="02040503050406030204" pitchFamily="18" charset="0"/>
                      </a:rPr>
                      <m:t>，</m:t>
                    </m:r>
                    <m:r>
                      <a:rPr lang="zh-CN" altLang="en-US" sz="2000" i="1" dirty="0" smtClean="0">
                        <a:latin typeface="Cambria Math" panose="02040503050406030204" pitchFamily="18" charset="0"/>
                      </a:rPr>
                      <m:t>并</m:t>
                    </m:r>
                    <m:r>
                      <a:rPr lang="zh-CN" altLang="en-US" sz="2000" i="1" dirty="0">
                        <a:latin typeface="Cambria Math" panose="02040503050406030204" pitchFamily="18" charset="0"/>
                      </a:rPr>
                      <m:t>把</m:t>
                    </m:r>
                    <m:r>
                      <a:rPr lang="en-US" altLang="zh-CN" sz="2000" b="0" i="1" dirty="0" smtClean="0">
                        <a:latin typeface="Cambria Math" panose="02040503050406030204" pitchFamily="18" charset="0"/>
                      </a:rPr>
                      <m:t>𝑎</m:t>
                    </m:r>
                    <m:d>
                      <m:dPr>
                        <m:begChr m:val="["/>
                        <m:endChr m:val="]"/>
                        <m:ctrlPr>
                          <a:rPr lang="en-US" altLang="zh-CN" sz="2000" b="0" i="1" dirty="0" smtClean="0">
                            <a:latin typeface="Cambria Math" panose="02040503050406030204" pitchFamily="18" charset="0"/>
                          </a:rPr>
                        </m:ctrlPr>
                      </m:dPr>
                      <m:e>
                        <m:r>
                          <a:rPr lang="en-US" altLang="zh-CN" sz="2000" b="0" i="1" dirty="0" smtClean="0">
                            <a:latin typeface="Cambria Math" panose="02040503050406030204" pitchFamily="18" charset="0"/>
                          </a:rPr>
                          <m:t>𝑖</m:t>
                        </m:r>
                      </m:e>
                    </m:d>
                    <m:r>
                      <a:rPr lang="zh-CN" altLang="en-US" sz="2000" i="1" dirty="0">
                        <a:latin typeface="Cambria Math" panose="02040503050406030204" pitchFamily="18" charset="0"/>
                      </a:rPr>
                      <m:t>贡献</m:t>
                    </m:r>
                    <m:r>
                      <a:rPr lang="zh-CN" altLang="en-US" sz="2000" i="1" dirty="0" smtClean="0">
                        <a:latin typeface="Cambria Math" panose="02040503050406030204" pitchFamily="18" charset="0"/>
                      </a:rPr>
                      <m:t>给</m:t>
                    </m:r>
                    <m:r>
                      <a:rPr lang="en-US" altLang="zh-CN" sz="2000" b="0" i="1" dirty="0" smtClean="0">
                        <a:latin typeface="Cambria Math" panose="02040503050406030204" pitchFamily="18" charset="0"/>
                      </a:rPr>
                      <m:t>𝑡𝑟</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𝑥</m:t>
                    </m:r>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m:t>
                    </m:r>
                  </m:oMath>
                </a14:m>
                <a:endParaRPr lang="en-US" altLang="zh-CN" sz="2000" dirty="0"/>
              </a:p>
              <a:p>
                <a:pPr marL="0" indent="0">
                  <a:buNone/>
                </a:pPr>
                <a:r>
                  <a:rPr lang="en-US" altLang="zh-CN" sz="2000" dirty="0"/>
                  <a:t>	</a:t>
                </a:r>
                <a14:m>
                  <m:oMath xmlns:m="http://schemas.openxmlformats.org/officeDocument/2006/math">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m:t>
                    </m:r>
                  </m:oMath>
                </a14:m>
                <a:endParaRPr lang="en-US" altLang="zh-CN" sz="2000" dirty="0"/>
              </a:p>
              <a:p>
                <a:pPr marL="0" indent="0">
                  <a:buNone/>
                </a:pPr>
                <a:r>
                  <a:rPr lang="en-US" altLang="zh-CN" sz="2000" dirty="0"/>
                  <a:t>	</a:t>
                </a:r>
                <a14:m>
                  <m:oMath xmlns:m="http://schemas.openxmlformats.org/officeDocument/2006/math">
                    <m:r>
                      <a:rPr lang="en-US" altLang="zh-CN" sz="2000" b="0" i="1" smtClean="0">
                        <a:latin typeface="Cambria Math" panose="02040503050406030204" pitchFamily="18" charset="0"/>
                      </a:rPr>
                      <m:t>𝑤h𝑖𝑙𝑒</m:t>
                    </m:r>
                    <m:r>
                      <a:rPr lang="en-US" altLang="zh-CN" sz="2000" b="0" i="1" smtClean="0">
                        <a:latin typeface="Cambria Math" panose="02040503050406030204" pitchFamily="18" charset="0"/>
                      </a:rPr>
                      <m:t> </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e>
                    </m:d>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𝑡𝑟</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𝑎</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𝑖</m:t>
                        </m:r>
                      </m:e>
                    </m:d>
                    <m:r>
                      <a:rPr lang="en-US" altLang="zh-CN" sz="2000" b="0" i="1" smtClean="0">
                        <a:latin typeface="Cambria Math" panose="02040503050406030204" pitchFamily="18" charset="0"/>
                      </a:rPr>
                      <m:t> , </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2</m:t>
                        </m:r>
                      </m:e>
                      <m:sup>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𝑘</m:t>
                            </m:r>
                          </m:e>
                          <m:sub>
                            <m:r>
                              <a:rPr lang="en-US" altLang="zh-CN" sz="2000" b="0" i="1" smtClean="0">
                                <a:latin typeface="Cambria Math" panose="02040503050406030204" pitchFamily="18" charset="0"/>
                              </a:rPr>
                              <m:t>𝑥</m:t>
                            </m:r>
                          </m:sub>
                        </m:sSub>
                      </m:sup>
                    </m:sSup>
                    <m:r>
                      <a:rPr lang="en-US" altLang="zh-CN" sz="2000" b="0" i="1" smtClean="0">
                        <a:latin typeface="Cambria Math" panose="02040503050406030204" pitchFamily="18" charset="0"/>
                      </a:rPr>
                      <m:t> ;</m:t>
                    </m:r>
                  </m:oMath>
                </a14:m>
                <a:endParaRPr lang="en-US" altLang="zh-CN" sz="2000" dirty="0"/>
              </a:p>
              <a:p>
                <a:pPr marL="0" indent="0">
                  <a:buNone/>
                </a:pPr>
                <a:endParaRPr lang="en-US" altLang="zh-CN" sz="20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129" t="-19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37989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0A4FB-0724-4648-9BED-740D5478A122}"/>
              </a:ext>
            </a:extLst>
          </p:cNvPr>
          <p:cNvSpPr>
            <a:spLocks noGrp="1"/>
          </p:cNvSpPr>
          <p:nvPr>
            <p:ph type="title"/>
          </p:nvPr>
        </p:nvSpPr>
        <p:spPr/>
        <p:txBody>
          <a:bodyPr/>
          <a:lstStyle/>
          <a:p>
            <a:r>
              <a:rPr lang="zh-CN" altLang="en-US" sz="5400" dirty="0"/>
              <a:t>蚯蚓</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F5C69B1-B62F-4D55-888D-ED92E1F4CD26}"/>
                  </a:ext>
                </a:extLst>
              </p:cNvPr>
              <p:cNvSpPr>
                <a:spLocks noGrp="1"/>
              </p:cNvSpPr>
              <p:nvPr>
                <p:ph idx="1"/>
              </p:nvPr>
            </p:nvSpPr>
            <p:spPr>
              <a:xfrm>
                <a:off x="1024128" y="1975606"/>
                <a:ext cx="9720073" cy="4358081"/>
              </a:xfrm>
            </p:spPr>
            <p:txBody>
              <a:bodyPr>
                <a:noAutofit/>
              </a:bodyPr>
              <a:lstStyle/>
              <a:p>
                <a:r>
                  <a:rPr lang="zh-CN" altLang="en-US" sz="2100" dirty="0"/>
                  <a:t>这样，把母数从大到小排序，对于所有切割出的左端数，母数的相对切割顺序，就与切割出的左端数的相对切割顺序一样。</a:t>
                </a:r>
                <a:endParaRPr lang="en-US" altLang="zh-CN" sz="2100" dirty="0"/>
              </a:p>
              <a:p>
                <a:r>
                  <a:rPr lang="zh-CN" altLang="en-US" sz="2100" dirty="0"/>
                  <a:t>对于右端数的相对切割顺序也是同理。</a:t>
                </a:r>
                <a:endParaRPr lang="en-US" altLang="zh-CN" sz="2100" dirty="0"/>
              </a:p>
              <a:p>
                <a:r>
                  <a:rPr lang="zh-CN" altLang="en-US" sz="2100" dirty="0"/>
                  <a:t>但是我们不清楚左端数与右端数的之间的相对顺序，也不知道母数和左右端数的准确切割顺序。这怎么办？</a:t>
                </a:r>
                <a:endParaRPr lang="en-US" altLang="zh-CN" sz="2100" dirty="0"/>
              </a:p>
              <a:p>
                <a:r>
                  <a:rPr lang="zh-CN" altLang="en-US" sz="2100" dirty="0"/>
                  <a:t>使用队列！</a:t>
                </a:r>
                <a:endParaRPr lang="en-US" altLang="zh-CN" sz="2100" dirty="0"/>
              </a:p>
              <a:p>
                <a:r>
                  <a:rPr lang="zh-CN" altLang="en-US" sz="2100" dirty="0"/>
                  <a:t>我们维护三个队列，分别存：</a:t>
                </a:r>
                <a14:m>
                  <m:oMath xmlns:m="http://schemas.openxmlformats.org/officeDocument/2006/math">
                    <m:r>
                      <a:rPr lang="zh-CN" altLang="en-US" sz="2100" dirty="0">
                        <a:latin typeface="Cambria Math" panose="02040503050406030204" pitchFamily="18" charset="0"/>
                      </a:rPr>
                      <m:t>𝑥</m:t>
                    </m:r>
                    <m:r>
                      <a:rPr lang="zh-CN" altLang="en-US" sz="2100" dirty="0">
                        <a:latin typeface="Cambria Math" panose="02040503050406030204" pitchFamily="18" charset="0"/>
                      </a:rPr>
                      <m:t>、</m:t>
                    </m:r>
                    <m:d>
                      <m:dPr>
                        <m:begChr m:val="["/>
                        <m:endChr m:val="]"/>
                        <m:ctrlPr>
                          <a:rPr lang="en-US" altLang="zh-CN" sz="2100" b="0" i="1" dirty="0" smtClean="0">
                            <a:latin typeface="Cambria Math" panose="02040503050406030204" pitchFamily="18" charset="0"/>
                          </a:rPr>
                        </m:ctrlPr>
                      </m:dPr>
                      <m:e>
                        <m:r>
                          <a:rPr lang="zh-CN" altLang="en-US" sz="2100" dirty="0">
                            <a:latin typeface="Cambria Math" panose="02040503050406030204" pitchFamily="18" charset="0"/>
                          </a:rPr>
                          <m:t>𝑝</m:t>
                        </m:r>
                        <m:r>
                          <a:rPr lang="zh-CN" altLang="en-US" sz="2100" dirty="0">
                            <a:latin typeface="Cambria Math" panose="02040503050406030204" pitchFamily="18" charset="0"/>
                          </a:rPr>
                          <m:t>∗</m:t>
                        </m:r>
                        <m:r>
                          <a:rPr lang="zh-CN" altLang="en-US" sz="2100" dirty="0">
                            <a:latin typeface="Cambria Math" panose="02040503050406030204" pitchFamily="18" charset="0"/>
                          </a:rPr>
                          <m:t>𝑥</m:t>
                        </m:r>
                      </m:e>
                    </m:d>
                    <m:r>
                      <a:rPr lang="zh-CN" altLang="en-US" sz="2100" dirty="0">
                        <a:latin typeface="Cambria Math" panose="02040503050406030204" pitchFamily="18" charset="0"/>
                      </a:rPr>
                      <m:t>，</m:t>
                    </m:r>
                    <m:r>
                      <a:rPr lang="zh-CN" altLang="en-US" sz="2100" dirty="0">
                        <a:latin typeface="Cambria Math" panose="02040503050406030204" pitchFamily="18" charset="0"/>
                      </a:rPr>
                      <m:t>𝑥</m:t>
                    </m:r>
                    <m:r>
                      <a:rPr lang="zh-CN" altLang="en-US" sz="2100" dirty="0">
                        <a:latin typeface="Cambria Math" panose="02040503050406030204" pitchFamily="18" charset="0"/>
                      </a:rPr>
                      <m:t>−[</m:t>
                    </m:r>
                    <m:r>
                      <a:rPr lang="zh-CN" altLang="en-US" sz="2100" dirty="0">
                        <a:latin typeface="Cambria Math" panose="02040503050406030204" pitchFamily="18" charset="0"/>
                      </a:rPr>
                      <m:t>𝑝</m:t>
                    </m:r>
                    <m:r>
                      <a:rPr lang="zh-CN" altLang="en-US" sz="2100" dirty="0">
                        <a:latin typeface="Cambria Math" panose="02040503050406030204" pitchFamily="18" charset="0"/>
                      </a:rPr>
                      <m:t> ∗</m:t>
                    </m:r>
                    <m:r>
                      <a:rPr lang="zh-CN" altLang="en-US" sz="2100" dirty="0">
                        <a:latin typeface="Cambria Math" panose="02040503050406030204" pitchFamily="18" charset="0"/>
                      </a:rPr>
                      <m:t>𝑥</m:t>
                    </m:r>
                    <m:r>
                      <a:rPr lang="en-US" altLang="zh-CN" sz="2100" b="0" i="0" dirty="0" smtClean="0">
                        <a:latin typeface="Cambria Math" panose="02040503050406030204" pitchFamily="18" charset="0"/>
                      </a:rPr>
                      <m:t>]</m:t>
                    </m:r>
                  </m:oMath>
                </a14:m>
                <a:r>
                  <a:rPr lang="zh-CN" altLang="en-US" sz="2100" dirty="0"/>
                  <a:t>。一开始我们把原数从大到小排序，存入第一个队列，然后进行操作。</a:t>
                </a:r>
                <a:endParaRPr lang="en-US" altLang="zh-CN" sz="2100" dirty="0"/>
              </a:p>
              <a:p>
                <a:r>
                  <a:rPr lang="zh-CN" altLang="en-US" sz="2100" dirty="0"/>
                  <a:t>每次操作从三个队列头部中选出一个最大的切开，切完后把左右端数加入到</a:t>
                </a:r>
                <a14:m>
                  <m:oMath xmlns:m="http://schemas.openxmlformats.org/officeDocument/2006/math">
                    <m:r>
                      <a:rPr lang="en-US" altLang="zh-CN" sz="2100" b="0" i="0" dirty="0" smtClean="0">
                        <a:latin typeface="Cambria Math" panose="02040503050406030204" pitchFamily="18" charset="0"/>
                      </a:rPr>
                      <m:t>[</m:t>
                    </m:r>
                    <m:r>
                      <a:rPr lang="zh-CN" altLang="en-US" sz="2100" dirty="0">
                        <a:latin typeface="Cambria Math" panose="02040503050406030204" pitchFamily="18" charset="0"/>
                      </a:rPr>
                      <m:t>𝑝</m:t>
                    </m:r>
                    <m:r>
                      <a:rPr lang="zh-CN" altLang="en-US" sz="2100" dirty="0">
                        <a:latin typeface="Cambria Math" panose="02040503050406030204" pitchFamily="18" charset="0"/>
                      </a:rPr>
                      <m:t> ∗</m:t>
                    </m:r>
                    <m:r>
                      <a:rPr lang="zh-CN" altLang="en-US" sz="2100" dirty="0">
                        <a:latin typeface="Cambria Math" panose="02040503050406030204" pitchFamily="18" charset="0"/>
                      </a:rPr>
                      <m:t>𝑥</m:t>
                    </m:r>
                    <m:r>
                      <a:rPr lang="en-US" altLang="zh-CN" sz="2100" b="0" i="0" dirty="0" smtClean="0">
                        <a:latin typeface="Cambria Math" panose="02040503050406030204" pitchFamily="18" charset="0"/>
                      </a:rPr>
                      <m:t>]</m:t>
                    </m:r>
                    <m:r>
                      <a:rPr lang="zh-CN" altLang="en-US" sz="2100" dirty="0">
                        <a:latin typeface="Cambria Math" panose="02040503050406030204" pitchFamily="18" charset="0"/>
                      </a:rPr>
                      <m:t>,</m:t>
                    </m:r>
                    <m:r>
                      <a:rPr lang="zh-CN" altLang="en-US" sz="2100" dirty="0">
                        <a:latin typeface="Cambria Math" panose="02040503050406030204" pitchFamily="18" charset="0"/>
                      </a:rPr>
                      <m:t>𝑥</m:t>
                    </m:r>
                    <m:r>
                      <a:rPr lang="zh-CN" altLang="en-US" sz="2100" dirty="0">
                        <a:latin typeface="Cambria Math" panose="02040503050406030204" pitchFamily="18" charset="0"/>
                      </a:rPr>
                      <m:t>−[</m:t>
                    </m:r>
                    <m:r>
                      <a:rPr lang="zh-CN" altLang="en-US" sz="2100" dirty="0">
                        <a:latin typeface="Cambria Math" panose="02040503050406030204" pitchFamily="18" charset="0"/>
                      </a:rPr>
                      <m:t>𝑝</m:t>
                    </m:r>
                    <m:r>
                      <a:rPr lang="zh-CN" altLang="en-US" sz="2100" dirty="0">
                        <a:latin typeface="Cambria Math" panose="02040503050406030204" pitchFamily="18" charset="0"/>
                      </a:rPr>
                      <m:t> ∗</m:t>
                    </m:r>
                    <m:r>
                      <a:rPr lang="zh-CN" altLang="en-US" sz="2100" dirty="0">
                        <a:latin typeface="Cambria Math" panose="02040503050406030204" pitchFamily="18" charset="0"/>
                      </a:rPr>
                      <m:t>𝑥</m:t>
                    </m:r>
                    <m:r>
                      <a:rPr lang="en-US" altLang="zh-CN" sz="2100" b="0" i="1" dirty="0" smtClean="0">
                        <a:latin typeface="Cambria Math" panose="02040503050406030204" pitchFamily="18" charset="0"/>
                      </a:rPr>
                      <m:t>]</m:t>
                    </m:r>
                    <m:r>
                      <a:rPr lang="zh-CN" altLang="en-US" sz="2100" i="1" dirty="0">
                        <a:latin typeface="Cambria Math" panose="02040503050406030204" pitchFamily="18" charset="0"/>
                      </a:rPr>
                      <m:t>队列</m:t>
                    </m:r>
                  </m:oMath>
                </a14:m>
                <a:r>
                  <a:rPr lang="zh-CN" altLang="en-US" sz="2100" dirty="0"/>
                  <a:t>的队尾。这样切割，就是正确的顺序。</a:t>
                </a:r>
                <a:endParaRPr lang="en-US" altLang="zh-CN" sz="2100" dirty="0"/>
              </a:p>
            </p:txBody>
          </p:sp>
        </mc:Choice>
        <mc:Fallback xmlns="">
          <p:sp>
            <p:nvSpPr>
              <p:cNvPr id="3" name="内容占位符 2">
                <a:extLst>
                  <a:ext uri="{FF2B5EF4-FFF2-40B4-BE49-F238E27FC236}">
                    <a16:creationId xmlns:a16="http://schemas.microsoft.com/office/drawing/2014/main" id="{8F5C69B1-B62F-4D55-888D-ED92E1F4CD26}"/>
                  </a:ext>
                </a:extLst>
              </p:cNvPr>
              <p:cNvSpPr>
                <a:spLocks noGrp="1" noRot="1" noChangeAspect="1" noMove="1" noResize="1" noEditPoints="1" noAdjustHandles="1" noChangeArrowheads="1" noChangeShapeType="1" noTextEdit="1"/>
              </p:cNvSpPr>
              <p:nvPr>
                <p:ph idx="1"/>
              </p:nvPr>
            </p:nvSpPr>
            <p:spPr>
              <a:xfrm>
                <a:off x="1024128" y="1975606"/>
                <a:ext cx="9720073" cy="4358081"/>
              </a:xfrm>
              <a:blipFill>
                <a:blip r:embed="rId2"/>
                <a:stretch>
                  <a:fillRect l="-1191" t="-1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755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C2C0B-5C5D-4A1A-AFA9-675A000E64D5}"/>
              </a:ext>
            </a:extLst>
          </p:cNvPr>
          <p:cNvSpPr>
            <a:spLocks noGrp="1"/>
          </p:cNvSpPr>
          <p:nvPr>
            <p:ph type="title"/>
          </p:nvPr>
        </p:nvSpPr>
        <p:spPr/>
        <p:txBody>
          <a:bodyPr/>
          <a:lstStyle/>
          <a:p>
            <a:r>
              <a:rPr lang="zh-CN" altLang="en-US" dirty="0"/>
              <a:t>树状数组：构造</a:t>
            </a:r>
          </a:p>
        </p:txBody>
      </p:sp>
      <p:sp>
        <p:nvSpPr>
          <p:cNvPr id="4" name="矩形 3">
            <a:extLst>
              <a:ext uri="{FF2B5EF4-FFF2-40B4-BE49-F238E27FC236}">
                <a16:creationId xmlns:a16="http://schemas.microsoft.com/office/drawing/2014/main" id="{B76E8A01-E7CD-463E-930E-D3FC83AC9174}"/>
              </a:ext>
            </a:extLst>
          </p:cNvPr>
          <p:cNvSpPr/>
          <p:nvPr/>
        </p:nvSpPr>
        <p:spPr>
          <a:xfrm>
            <a:off x="2926020" y="5018440"/>
            <a:ext cx="5578678" cy="268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  1       2       3        4        5        6        7        8        9</a:t>
            </a:r>
            <a:endParaRPr lang="zh-CN" altLang="en-US" dirty="0">
              <a:solidFill>
                <a:schemeClr val="tx1"/>
              </a:solidFill>
            </a:endParaRPr>
          </a:p>
        </p:txBody>
      </p:sp>
      <p:cxnSp>
        <p:nvCxnSpPr>
          <p:cNvPr id="5" name="直接连接符 4">
            <a:extLst>
              <a:ext uri="{FF2B5EF4-FFF2-40B4-BE49-F238E27FC236}">
                <a16:creationId xmlns:a16="http://schemas.microsoft.com/office/drawing/2014/main" id="{4BDFA476-771B-4502-8FE7-5C21B8F3B8E3}"/>
              </a:ext>
            </a:extLst>
          </p:cNvPr>
          <p:cNvCxnSpPr/>
          <p:nvPr/>
        </p:nvCxnSpPr>
        <p:spPr>
          <a:xfrm>
            <a:off x="3490179"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D7A08916-4107-47A7-979F-B6FCC53CB9F2}"/>
              </a:ext>
            </a:extLst>
          </p:cNvPr>
          <p:cNvCxnSpPr/>
          <p:nvPr/>
        </p:nvCxnSpPr>
        <p:spPr>
          <a:xfrm>
            <a:off x="4062028"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F48DF6A-1190-40F6-8671-B8BE57FF6D0D}"/>
              </a:ext>
            </a:extLst>
          </p:cNvPr>
          <p:cNvCxnSpPr/>
          <p:nvPr/>
        </p:nvCxnSpPr>
        <p:spPr>
          <a:xfrm>
            <a:off x="4657647"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6E63BC9-FA9D-4510-B19A-9FF8FB0EFA8B}"/>
              </a:ext>
            </a:extLst>
          </p:cNvPr>
          <p:cNvCxnSpPr/>
          <p:nvPr/>
        </p:nvCxnSpPr>
        <p:spPr>
          <a:xfrm>
            <a:off x="5304666"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FBF948AD-8A8C-4F3C-A3F8-9FAA8745439B}"/>
              </a:ext>
            </a:extLst>
          </p:cNvPr>
          <p:cNvCxnSpPr/>
          <p:nvPr/>
        </p:nvCxnSpPr>
        <p:spPr>
          <a:xfrm>
            <a:off x="5932773"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F6DFF9D6-9777-4845-A6F3-8516EE7BE222}"/>
              </a:ext>
            </a:extLst>
          </p:cNvPr>
          <p:cNvCxnSpPr/>
          <p:nvPr/>
        </p:nvCxnSpPr>
        <p:spPr>
          <a:xfrm>
            <a:off x="6553559"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D7864B7-81CE-493D-99DB-FC335933C533}"/>
              </a:ext>
            </a:extLst>
          </p:cNvPr>
          <p:cNvCxnSpPr/>
          <p:nvPr/>
        </p:nvCxnSpPr>
        <p:spPr>
          <a:xfrm>
            <a:off x="7199511" y="5018440"/>
            <a:ext cx="0" cy="26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C60CEC9-529D-4EB9-B3A5-D606B46218F0}"/>
              </a:ext>
            </a:extLst>
          </p:cNvPr>
          <p:cNvCxnSpPr/>
          <p:nvPr/>
        </p:nvCxnSpPr>
        <p:spPr>
          <a:xfrm>
            <a:off x="7820296" y="5018440"/>
            <a:ext cx="0" cy="2684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E4D08BF3-C6E5-494B-9C6C-4ECB4F07B002}"/>
              </a:ext>
            </a:extLst>
          </p:cNvPr>
          <p:cNvSpPr/>
          <p:nvPr/>
        </p:nvSpPr>
        <p:spPr>
          <a:xfrm>
            <a:off x="2926020" y="4749992"/>
            <a:ext cx="564154"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4" name="矩形 13">
            <a:extLst>
              <a:ext uri="{FF2B5EF4-FFF2-40B4-BE49-F238E27FC236}">
                <a16:creationId xmlns:a16="http://schemas.microsoft.com/office/drawing/2014/main" id="{3E54E0D9-D334-4ABC-BD51-F186939C5071}"/>
              </a:ext>
            </a:extLst>
          </p:cNvPr>
          <p:cNvSpPr/>
          <p:nvPr/>
        </p:nvSpPr>
        <p:spPr>
          <a:xfrm>
            <a:off x="4062028" y="4749992"/>
            <a:ext cx="595616"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5" name="矩形 14">
            <a:extLst>
              <a:ext uri="{FF2B5EF4-FFF2-40B4-BE49-F238E27FC236}">
                <a16:creationId xmlns:a16="http://schemas.microsoft.com/office/drawing/2014/main" id="{15881E31-326C-4522-BC9E-72E030ECED10}"/>
              </a:ext>
            </a:extLst>
          </p:cNvPr>
          <p:cNvSpPr/>
          <p:nvPr/>
        </p:nvSpPr>
        <p:spPr>
          <a:xfrm>
            <a:off x="5304666" y="4749992"/>
            <a:ext cx="628105"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6" name="矩形 15">
            <a:extLst>
              <a:ext uri="{FF2B5EF4-FFF2-40B4-BE49-F238E27FC236}">
                <a16:creationId xmlns:a16="http://schemas.microsoft.com/office/drawing/2014/main" id="{AAF4AC3A-A35D-471B-B3D4-76EA8D04330A}"/>
              </a:ext>
            </a:extLst>
          </p:cNvPr>
          <p:cNvSpPr/>
          <p:nvPr/>
        </p:nvSpPr>
        <p:spPr>
          <a:xfrm>
            <a:off x="6553559" y="4749992"/>
            <a:ext cx="645946"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7" name="矩形 16">
            <a:extLst>
              <a:ext uri="{FF2B5EF4-FFF2-40B4-BE49-F238E27FC236}">
                <a16:creationId xmlns:a16="http://schemas.microsoft.com/office/drawing/2014/main" id="{D367EBA8-B2A6-48A3-B86D-1D96777C46A4}"/>
              </a:ext>
            </a:extLst>
          </p:cNvPr>
          <p:cNvSpPr/>
          <p:nvPr/>
        </p:nvSpPr>
        <p:spPr>
          <a:xfrm>
            <a:off x="7820296" y="4749992"/>
            <a:ext cx="684398"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9</a:t>
            </a:r>
            <a:endParaRPr lang="zh-CN" altLang="en-US" dirty="0"/>
          </a:p>
        </p:txBody>
      </p:sp>
      <p:sp>
        <p:nvSpPr>
          <p:cNvPr id="18" name="矩形 17">
            <a:extLst>
              <a:ext uri="{FF2B5EF4-FFF2-40B4-BE49-F238E27FC236}">
                <a16:creationId xmlns:a16="http://schemas.microsoft.com/office/drawing/2014/main" id="{DC55EFA0-30D7-46F6-A13C-3B9D12BED180}"/>
              </a:ext>
            </a:extLst>
          </p:cNvPr>
          <p:cNvSpPr/>
          <p:nvPr/>
        </p:nvSpPr>
        <p:spPr>
          <a:xfrm>
            <a:off x="3490174" y="4084016"/>
            <a:ext cx="571854" cy="266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9" name="矩形 18">
            <a:extLst>
              <a:ext uri="{FF2B5EF4-FFF2-40B4-BE49-F238E27FC236}">
                <a16:creationId xmlns:a16="http://schemas.microsoft.com/office/drawing/2014/main" id="{DDF2574B-DAC3-4000-9FA0-22FAE6E01027}"/>
              </a:ext>
            </a:extLst>
          </p:cNvPr>
          <p:cNvSpPr/>
          <p:nvPr/>
        </p:nvSpPr>
        <p:spPr>
          <a:xfrm>
            <a:off x="5932771" y="4087878"/>
            <a:ext cx="620788" cy="266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11</a:t>
            </a:r>
            <a:endParaRPr lang="zh-CN" altLang="en-US" dirty="0"/>
          </a:p>
        </p:txBody>
      </p:sp>
      <p:sp>
        <p:nvSpPr>
          <p:cNvPr id="20" name="矩形 19">
            <a:extLst>
              <a:ext uri="{FF2B5EF4-FFF2-40B4-BE49-F238E27FC236}">
                <a16:creationId xmlns:a16="http://schemas.microsoft.com/office/drawing/2014/main" id="{DD5521CB-0A80-4B27-9608-00F87C09D6E8}"/>
              </a:ext>
            </a:extLst>
          </p:cNvPr>
          <p:cNvSpPr/>
          <p:nvPr/>
        </p:nvSpPr>
        <p:spPr>
          <a:xfrm>
            <a:off x="4657644" y="3518824"/>
            <a:ext cx="645951"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10</a:t>
            </a:r>
            <a:endParaRPr lang="zh-CN" altLang="en-US" dirty="0"/>
          </a:p>
        </p:txBody>
      </p:sp>
      <p:sp>
        <p:nvSpPr>
          <p:cNvPr id="21" name="矩形 20">
            <a:extLst>
              <a:ext uri="{FF2B5EF4-FFF2-40B4-BE49-F238E27FC236}">
                <a16:creationId xmlns:a16="http://schemas.microsoft.com/office/drawing/2014/main" id="{7C00C10C-4A12-4ACB-9E05-0157B9C3BFC0}"/>
              </a:ext>
            </a:extLst>
          </p:cNvPr>
          <p:cNvSpPr/>
          <p:nvPr/>
        </p:nvSpPr>
        <p:spPr>
          <a:xfrm>
            <a:off x="7199505" y="3067050"/>
            <a:ext cx="620787" cy="268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36</a:t>
            </a:r>
            <a:endParaRPr lang="zh-CN" altLang="en-US" dirty="0"/>
          </a:p>
        </p:txBody>
      </p:sp>
      <p:cxnSp>
        <p:nvCxnSpPr>
          <p:cNvPr id="22" name="直接连接符 21">
            <a:extLst>
              <a:ext uri="{FF2B5EF4-FFF2-40B4-BE49-F238E27FC236}">
                <a16:creationId xmlns:a16="http://schemas.microsoft.com/office/drawing/2014/main" id="{15A5B51C-9A57-49CA-91C0-AF638B6A748A}"/>
              </a:ext>
            </a:extLst>
          </p:cNvPr>
          <p:cNvCxnSpPr>
            <a:cxnSpLocks/>
            <a:stCxn id="13" idx="0"/>
            <a:endCxn id="18" idx="2"/>
          </p:cNvCxnSpPr>
          <p:nvPr/>
        </p:nvCxnSpPr>
        <p:spPr>
          <a:xfrm flipV="1">
            <a:off x="3208097" y="4350114"/>
            <a:ext cx="568004" cy="399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66F0BA7-2716-4D40-99A9-65B175704CE9}"/>
              </a:ext>
            </a:extLst>
          </p:cNvPr>
          <p:cNvCxnSpPr>
            <a:endCxn id="18" idx="2"/>
          </p:cNvCxnSpPr>
          <p:nvPr/>
        </p:nvCxnSpPr>
        <p:spPr>
          <a:xfrm flipV="1">
            <a:off x="3771900" y="4350114"/>
            <a:ext cx="4201" cy="668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064C2B8E-EF1E-44B9-BB1D-1AEE63CC9A49}"/>
              </a:ext>
            </a:extLst>
          </p:cNvPr>
          <p:cNvCxnSpPr>
            <a:stCxn id="14" idx="0"/>
            <a:endCxn id="20" idx="2"/>
          </p:cNvCxnSpPr>
          <p:nvPr/>
        </p:nvCxnSpPr>
        <p:spPr>
          <a:xfrm flipV="1">
            <a:off x="4359836" y="3787272"/>
            <a:ext cx="620784" cy="962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80A8EF6-A050-4EE7-A7FC-76732D27B136}"/>
              </a:ext>
            </a:extLst>
          </p:cNvPr>
          <p:cNvCxnSpPr>
            <a:cxnSpLocks/>
            <a:stCxn id="18" idx="0"/>
            <a:endCxn id="20" idx="2"/>
          </p:cNvCxnSpPr>
          <p:nvPr/>
        </p:nvCxnSpPr>
        <p:spPr>
          <a:xfrm flipV="1">
            <a:off x="3776101" y="3787272"/>
            <a:ext cx="1204519" cy="2967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2BD13FC-5B96-4977-8BBD-30B391FD01AA}"/>
              </a:ext>
            </a:extLst>
          </p:cNvPr>
          <p:cNvCxnSpPr>
            <a:stCxn id="20" idx="2"/>
          </p:cNvCxnSpPr>
          <p:nvPr/>
        </p:nvCxnSpPr>
        <p:spPr>
          <a:xfrm>
            <a:off x="4980620" y="3787272"/>
            <a:ext cx="0" cy="1231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FFD01E4D-82E9-4004-841F-AEDCD2F708C5}"/>
              </a:ext>
            </a:extLst>
          </p:cNvPr>
          <p:cNvCxnSpPr>
            <a:stCxn id="15" idx="0"/>
            <a:endCxn id="19" idx="2"/>
          </p:cNvCxnSpPr>
          <p:nvPr/>
        </p:nvCxnSpPr>
        <p:spPr>
          <a:xfrm flipV="1">
            <a:off x="5618719" y="4353976"/>
            <a:ext cx="624446" cy="396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11234A5-C898-481D-88A6-8E43095CC4F9}"/>
              </a:ext>
            </a:extLst>
          </p:cNvPr>
          <p:cNvCxnSpPr>
            <a:stCxn id="19" idx="2"/>
          </p:cNvCxnSpPr>
          <p:nvPr/>
        </p:nvCxnSpPr>
        <p:spPr>
          <a:xfrm>
            <a:off x="6243165" y="4353976"/>
            <a:ext cx="5235" cy="664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6E60AEF-7BC6-433E-A83F-D8F0CFC7246A}"/>
              </a:ext>
            </a:extLst>
          </p:cNvPr>
          <p:cNvCxnSpPr>
            <a:stCxn id="19" idx="0"/>
            <a:endCxn id="21" idx="2"/>
          </p:cNvCxnSpPr>
          <p:nvPr/>
        </p:nvCxnSpPr>
        <p:spPr>
          <a:xfrm flipV="1">
            <a:off x="6243165" y="3335498"/>
            <a:ext cx="1266734" cy="75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12BB482F-07FB-42CE-95DC-A611C76B7D1D}"/>
              </a:ext>
            </a:extLst>
          </p:cNvPr>
          <p:cNvCxnSpPr>
            <a:stCxn id="20" idx="0"/>
            <a:endCxn id="21" idx="2"/>
          </p:cNvCxnSpPr>
          <p:nvPr/>
        </p:nvCxnSpPr>
        <p:spPr>
          <a:xfrm flipV="1">
            <a:off x="4980620" y="3335498"/>
            <a:ext cx="2529279" cy="183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2A5C31C-9BAA-405C-A014-4760690C703E}"/>
              </a:ext>
            </a:extLst>
          </p:cNvPr>
          <p:cNvCxnSpPr>
            <a:stCxn id="21" idx="2"/>
            <a:endCxn id="16" idx="0"/>
          </p:cNvCxnSpPr>
          <p:nvPr/>
        </p:nvCxnSpPr>
        <p:spPr>
          <a:xfrm flipH="1">
            <a:off x="6876532" y="3335498"/>
            <a:ext cx="633367" cy="1414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E391CC1-1B1E-45C1-9B96-BC9771E14013}"/>
              </a:ext>
            </a:extLst>
          </p:cNvPr>
          <p:cNvCxnSpPr>
            <a:stCxn id="21" idx="2"/>
          </p:cNvCxnSpPr>
          <p:nvPr/>
        </p:nvCxnSpPr>
        <p:spPr>
          <a:xfrm>
            <a:off x="7509899" y="3335498"/>
            <a:ext cx="0" cy="168294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061C1391-A596-438F-A0E3-CCBCE95F2ECB}"/>
                  </a:ext>
                </a:extLst>
              </p:cNvPr>
              <p:cNvSpPr txBox="1"/>
              <p:nvPr/>
            </p:nvSpPr>
            <p:spPr>
              <a:xfrm>
                <a:off x="1942384" y="4967998"/>
                <a:ext cx="900777" cy="369332"/>
              </a:xfrm>
              <a:prstGeom prst="rect">
                <a:avLst/>
              </a:prstGeom>
              <a:noFill/>
            </p:spPr>
            <p:txBody>
              <a:bodyPr wrap="square" rtlCol="0">
                <a:spAutoFit/>
              </a:bodyPr>
              <a:lstStyle/>
              <a:p>
                <a14:m>
                  <m:oMath xmlns:m="http://schemas.openxmlformats.org/officeDocument/2006/math">
                    <m:r>
                      <a:rPr lang="en-US" altLang="zh-CN" b="0" i="1" smtClean="0">
                        <a:latin typeface="Cambria Math" panose="02040503050406030204" pitchFamily="18" charset="0"/>
                      </a:rPr>
                      <m:t>𝑎</m:t>
                    </m:r>
                  </m:oMath>
                </a14:m>
                <a:r>
                  <a:rPr lang="zh-CN" altLang="en-US" dirty="0"/>
                  <a:t>数组</a:t>
                </a:r>
              </a:p>
            </p:txBody>
          </p:sp>
        </mc:Choice>
        <mc:Fallback xmlns="">
          <p:sp>
            <p:nvSpPr>
              <p:cNvPr id="34" name="文本框 33">
                <a:extLst>
                  <a:ext uri="{FF2B5EF4-FFF2-40B4-BE49-F238E27FC236}">
                    <a16:creationId xmlns:a16="http://schemas.microsoft.com/office/drawing/2014/main" id="{061C1391-A596-438F-A0E3-CCBCE95F2ECB}"/>
                  </a:ext>
                </a:extLst>
              </p:cNvPr>
              <p:cNvSpPr txBox="1">
                <a:spLocks noRot="1" noChangeAspect="1" noMove="1" noResize="1" noEditPoints="1" noAdjustHandles="1" noChangeArrowheads="1" noChangeShapeType="1" noTextEdit="1"/>
              </p:cNvSpPr>
              <p:nvPr/>
            </p:nvSpPr>
            <p:spPr>
              <a:xfrm>
                <a:off x="1942384" y="4967998"/>
                <a:ext cx="900777" cy="369332"/>
              </a:xfrm>
              <a:prstGeom prst="rect">
                <a:avLst/>
              </a:prstGeom>
              <a:blipFill>
                <a:blip r:embed="rId2"/>
                <a:stretch>
                  <a:fillRect t="-8197"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B5A7DF1-96F0-4AB4-A05B-530CB59C1D73}"/>
                  </a:ext>
                </a:extLst>
              </p:cNvPr>
              <p:cNvSpPr txBox="1"/>
              <p:nvPr/>
            </p:nvSpPr>
            <p:spPr>
              <a:xfrm>
                <a:off x="2991633" y="3057159"/>
                <a:ext cx="2150036" cy="461665"/>
              </a:xfrm>
              <a:prstGeom prst="rect">
                <a:avLst/>
              </a:prstGeom>
              <a:noFill/>
            </p:spPr>
            <p:txBody>
              <a:bodyPr wrap="square" rtlCol="0">
                <a:spAutoFit/>
              </a:bodyPr>
              <a:lstStyle/>
              <a:p>
                <a14:m>
                  <m:oMath xmlns:m="http://schemas.openxmlformats.org/officeDocument/2006/math">
                    <m:r>
                      <a:rPr lang="en-US" altLang="zh-CN" sz="2400" b="0" i="1" dirty="0" smtClean="0">
                        <a:latin typeface="Cambria Math" panose="02040503050406030204" pitchFamily="18" charset="0"/>
                      </a:rPr>
                      <m:t>𝑡</m:t>
                    </m:r>
                    <m:r>
                      <a:rPr lang="en-US" altLang="zh-CN" sz="2400" i="1" dirty="0" smtClean="0">
                        <a:latin typeface="Cambria Math" panose="02040503050406030204" pitchFamily="18" charset="0"/>
                      </a:rPr>
                      <m:t>𝑟</m:t>
                    </m:r>
                  </m:oMath>
                </a14:m>
                <a:r>
                  <a:rPr lang="zh-CN" altLang="en-US" sz="2400" dirty="0"/>
                  <a:t>数组</a:t>
                </a:r>
              </a:p>
            </p:txBody>
          </p:sp>
        </mc:Choice>
        <mc:Fallback xmlns="">
          <p:sp>
            <p:nvSpPr>
              <p:cNvPr id="35" name="文本框 34">
                <a:extLst>
                  <a:ext uri="{FF2B5EF4-FFF2-40B4-BE49-F238E27FC236}">
                    <a16:creationId xmlns:a16="http://schemas.microsoft.com/office/drawing/2014/main" id="{6B5A7DF1-96F0-4AB4-A05B-530CB59C1D73}"/>
                  </a:ext>
                </a:extLst>
              </p:cNvPr>
              <p:cNvSpPr txBox="1">
                <a:spLocks noRot="1" noChangeAspect="1" noMove="1" noResize="1" noEditPoints="1" noAdjustHandles="1" noChangeArrowheads="1" noChangeShapeType="1" noTextEdit="1"/>
              </p:cNvSpPr>
              <p:nvPr/>
            </p:nvSpPr>
            <p:spPr>
              <a:xfrm>
                <a:off x="2991633" y="3057159"/>
                <a:ext cx="2150036" cy="461665"/>
              </a:xfrm>
              <a:prstGeom prst="rect">
                <a:avLst/>
              </a:prstGeom>
              <a:blipFill>
                <a:blip r:embed="rId3"/>
                <a:stretch>
                  <a:fillRect l="-284" t="-10667"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67E2D50-1DC0-4659-9428-44173B1F6489}"/>
                  </a:ext>
                </a:extLst>
              </p:cNvPr>
              <p:cNvSpPr txBox="1"/>
              <p:nvPr/>
            </p:nvSpPr>
            <p:spPr>
              <a:xfrm>
                <a:off x="2205023" y="4699550"/>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oMath>
                  </m:oMathPara>
                </a14:m>
                <a:endParaRPr lang="zh-CN" altLang="en-US" dirty="0"/>
              </a:p>
            </p:txBody>
          </p:sp>
        </mc:Choice>
        <mc:Fallback xmlns="">
          <p:sp>
            <p:nvSpPr>
              <p:cNvPr id="36" name="文本框 35">
                <a:extLst>
                  <a:ext uri="{FF2B5EF4-FFF2-40B4-BE49-F238E27FC236}">
                    <a16:creationId xmlns:a16="http://schemas.microsoft.com/office/drawing/2014/main" id="{A67E2D50-1DC0-4659-9428-44173B1F6489}"/>
                  </a:ext>
                </a:extLst>
              </p:cNvPr>
              <p:cNvSpPr txBox="1">
                <a:spLocks noRot="1" noChangeAspect="1" noMove="1" noResize="1" noEditPoints="1" noAdjustHandles="1" noChangeArrowheads="1" noChangeShapeType="1" noTextEdit="1"/>
              </p:cNvSpPr>
              <p:nvPr/>
            </p:nvSpPr>
            <p:spPr>
              <a:xfrm>
                <a:off x="2205023" y="4699550"/>
                <a:ext cx="712111" cy="369332"/>
              </a:xfrm>
              <a:prstGeom prst="rect">
                <a:avLst/>
              </a:prstGeom>
              <a:blipFill>
                <a:blip r:embed="rId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656C3D23-0B6F-42B4-BE93-4678FDAAAB6A}"/>
                  </a:ext>
                </a:extLst>
              </p:cNvPr>
              <p:cNvSpPr txBox="1"/>
              <p:nvPr/>
            </p:nvSpPr>
            <p:spPr>
              <a:xfrm>
                <a:off x="2747306" y="3992303"/>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oMath>
                  </m:oMathPara>
                </a14:m>
                <a:endParaRPr lang="zh-CN" altLang="en-US" dirty="0"/>
              </a:p>
            </p:txBody>
          </p:sp>
        </mc:Choice>
        <mc:Fallback xmlns="">
          <p:sp>
            <p:nvSpPr>
              <p:cNvPr id="37" name="文本框 36">
                <a:extLst>
                  <a:ext uri="{FF2B5EF4-FFF2-40B4-BE49-F238E27FC236}">
                    <a16:creationId xmlns:a16="http://schemas.microsoft.com/office/drawing/2014/main" id="{656C3D23-0B6F-42B4-BE93-4678FDAAAB6A}"/>
                  </a:ext>
                </a:extLst>
              </p:cNvPr>
              <p:cNvSpPr txBox="1">
                <a:spLocks noRot="1" noChangeAspect="1" noMove="1" noResize="1" noEditPoints="1" noAdjustHandles="1" noChangeArrowheads="1" noChangeShapeType="1" noTextEdit="1"/>
              </p:cNvSpPr>
              <p:nvPr/>
            </p:nvSpPr>
            <p:spPr>
              <a:xfrm>
                <a:off x="2747306" y="3992303"/>
                <a:ext cx="712111" cy="369332"/>
              </a:xfrm>
              <a:prstGeom prst="rect">
                <a:avLst/>
              </a:prstGeom>
              <a:blipFill>
                <a:blip r:embed="rId5"/>
                <a:stretch>
                  <a:fillRect r="-862"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A0879151-E0CA-4F71-AF66-787966DC6A7B}"/>
                  </a:ext>
                </a:extLst>
              </p:cNvPr>
              <p:cNvSpPr txBox="1"/>
              <p:nvPr/>
            </p:nvSpPr>
            <p:spPr>
              <a:xfrm>
                <a:off x="4010917" y="4402856"/>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en-US" altLang="zh-CN" b="0" i="1" smtClean="0">
                          <a:latin typeface="Cambria Math" panose="02040503050406030204" pitchFamily="18" charset="0"/>
                        </a:rPr>
                        <m:t>]</m:t>
                      </m:r>
                    </m:oMath>
                  </m:oMathPara>
                </a14:m>
                <a:endParaRPr lang="zh-CN" altLang="en-US" dirty="0"/>
              </a:p>
            </p:txBody>
          </p:sp>
        </mc:Choice>
        <mc:Fallback xmlns="">
          <p:sp>
            <p:nvSpPr>
              <p:cNvPr id="38" name="文本框 37">
                <a:extLst>
                  <a:ext uri="{FF2B5EF4-FFF2-40B4-BE49-F238E27FC236}">
                    <a16:creationId xmlns:a16="http://schemas.microsoft.com/office/drawing/2014/main" id="{A0879151-E0CA-4F71-AF66-787966DC6A7B}"/>
                  </a:ext>
                </a:extLst>
              </p:cNvPr>
              <p:cNvSpPr txBox="1">
                <a:spLocks noRot="1" noChangeAspect="1" noMove="1" noResize="1" noEditPoints="1" noAdjustHandles="1" noChangeArrowheads="1" noChangeShapeType="1" noTextEdit="1"/>
              </p:cNvSpPr>
              <p:nvPr/>
            </p:nvSpPr>
            <p:spPr>
              <a:xfrm>
                <a:off x="4010917" y="4402856"/>
                <a:ext cx="712111" cy="369332"/>
              </a:xfrm>
              <a:prstGeom prst="rect">
                <a:avLst/>
              </a:prstGeom>
              <a:blipFill>
                <a:blip r:embed="rId6"/>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338074B-FF98-4C5E-84E7-F11804707096}"/>
                  </a:ext>
                </a:extLst>
              </p:cNvPr>
              <p:cNvSpPr txBox="1"/>
              <p:nvPr/>
            </p:nvSpPr>
            <p:spPr>
              <a:xfrm>
                <a:off x="4687661" y="3150832"/>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4</m:t>
                      </m:r>
                      <m:r>
                        <a:rPr lang="en-US" altLang="zh-CN" b="0" i="1" smtClean="0">
                          <a:latin typeface="Cambria Math" panose="02040503050406030204" pitchFamily="18" charset="0"/>
                        </a:rPr>
                        <m:t>]</m:t>
                      </m:r>
                    </m:oMath>
                  </m:oMathPara>
                </a14:m>
                <a:endParaRPr lang="zh-CN" altLang="en-US" dirty="0"/>
              </a:p>
            </p:txBody>
          </p:sp>
        </mc:Choice>
        <mc:Fallback xmlns="">
          <p:sp>
            <p:nvSpPr>
              <p:cNvPr id="39" name="文本框 38">
                <a:extLst>
                  <a:ext uri="{FF2B5EF4-FFF2-40B4-BE49-F238E27FC236}">
                    <a16:creationId xmlns:a16="http://schemas.microsoft.com/office/drawing/2014/main" id="{0338074B-FF98-4C5E-84E7-F11804707096}"/>
                  </a:ext>
                </a:extLst>
              </p:cNvPr>
              <p:cNvSpPr txBox="1">
                <a:spLocks noRot="1" noChangeAspect="1" noMove="1" noResize="1" noEditPoints="1" noAdjustHandles="1" noChangeArrowheads="1" noChangeShapeType="1" noTextEdit="1"/>
              </p:cNvSpPr>
              <p:nvPr/>
            </p:nvSpPr>
            <p:spPr>
              <a:xfrm>
                <a:off x="4687661" y="3150832"/>
                <a:ext cx="712111"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71380C6-2206-406F-A1B4-7CF64AC6A641}"/>
                  </a:ext>
                </a:extLst>
              </p:cNvPr>
              <p:cNvSpPr txBox="1"/>
              <p:nvPr/>
            </p:nvSpPr>
            <p:spPr>
              <a:xfrm>
                <a:off x="5225895" y="4321626"/>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r>
                        <a:rPr lang="en-US" altLang="zh-CN" b="0" i="1" smtClean="0">
                          <a:latin typeface="Cambria Math" panose="02040503050406030204" pitchFamily="18" charset="0"/>
                        </a:rPr>
                        <m:t>]</m:t>
                      </m:r>
                    </m:oMath>
                  </m:oMathPara>
                </a14:m>
                <a:endParaRPr lang="zh-CN" altLang="en-US" dirty="0"/>
              </a:p>
            </p:txBody>
          </p:sp>
        </mc:Choice>
        <mc:Fallback xmlns="">
          <p:sp>
            <p:nvSpPr>
              <p:cNvPr id="40" name="文本框 39">
                <a:extLst>
                  <a:ext uri="{FF2B5EF4-FFF2-40B4-BE49-F238E27FC236}">
                    <a16:creationId xmlns:a16="http://schemas.microsoft.com/office/drawing/2014/main" id="{E71380C6-2206-406F-A1B4-7CF64AC6A641}"/>
                  </a:ext>
                </a:extLst>
              </p:cNvPr>
              <p:cNvSpPr txBox="1">
                <a:spLocks noRot="1" noChangeAspect="1" noMove="1" noResize="1" noEditPoints="1" noAdjustHandles="1" noChangeArrowheads="1" noChangeShapeType="1" noTextEdit="1"/>
              </p:cNvSpPr>
              <p:nvPr/>
            </p:nvSpPr>
            <p:spPr>
              <a:xfrm>
                <a:off x="5225895" y="4321626"/>
                <a:ext cx="712111" cy="369332"/>
              </a:xfrm>
              <a:prstGeom prst="rect">
                <a:avLst/>
              </a:prstGeom>
              <a:blipFill>
                <a:blip r:embed="rId8"/>
                <a:stretch>
                  <a:fillRect r="-855"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0970D63-813B-4030-B909-10348AB44E38}"/>
                  </a:ext>
                </a:extLst>
              </p:cNvPr>
              <p:cNvSpPr txBox="1"/>
              <p:nvPr/>
            </p:nvSpPr>
            <p:spPr>
              <a:xfrm>
                <a:off x="5887108" y="3675254"/>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6</m:t>
                      </m:r>
                      <m:r>
                        <a:rPr lang="en-US" altLang="zh-CN" b="0" i="1" smtClean="0">
                          <a:latin typeface="Cambria Math" panose="02040503050406030204" pitchFamily="18" charset="0"/>
                        </a:rPr>
                        <m:t>]</m:t>
                      </m:r>
                    </m:oMath>
                  </m:oMathPara>
                </a14:m>
                <a:endParaRPr lang="zh-CN" altLang="en-US" dirty="0"/>
              </a:p>
            </p:txBody>
          </p:sp>
        </mc:Choice>
        <mc:Fallback xmlns="">
          <p:sp>
            <p:nvSpPr>
              <p:cNvPr id="41" name="文本框 40">
                <a:extLst>
                  <a:ext uri="{FF2B5EF4-FFF2-40B4-BE49-F238E27FC236}">
                    <a16:creationId xmlns:a16="http://schemas.microsoft.com/office/drawing/2014/main" id="{10970D63-813B-4030-B909-10348AB44E38}"/>
                  </a:ext>
                </a:extLst>
              </p:cNvPr>
              <p:cNvSpPr txBox="1">
                <a:spLocks noRot="1" noChangeAspect="1" noMove="1" noResize="1" noEditPoints="1" noAdjustHandles="1" noChangeArrowheads="1" noChangeShapeType="1" noTextEdit="1"/>
              </p:cNvSpPr>
              <p:nvPr/>
            </p:nvSpPr>
            <p:spPr>
              <a:xfrm>
                <a:off x="5887108" y="3675254"/>
                <a:ext cx="712111" cy="369332"/>
              </a:xfrm>
              <a:prstGeom prst="rect">
                <a:avLst/>
              </a:prstGeom>
              <a:blipFill>
                <a:blip r:embed="rId9"/>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DDB7919-1752-48B6-8253-338974852AA3}"/>
                  </a:ext>
                </a:extLst>
              </p:cNvPr>
              <p:cNvSpPr txBox="1"/>
              <p:nvPr/>
            </p:nvSpPr>
            <p:spPr>
              <a:xfrm>
                <a:off x="7153842" y="2632003"/>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8</m:t>
                      </m:r>
                      <m:r>
                        <a:rPr lang="en-US" altLang="zh-CN" b="0" i="1" smtClean="0">
                          <a:latin typeface="Cambria Math" panose="02040503050406030204" pitchFamily="18" charset="0"/>
                        </a:rPr>
                        <m:t>]</m:t>
                      </m:r>
                    </m:oMath>
                  </m:oMathPara>
                </a14:m>
                <a:endParaRPr lang="zh-CN" altLang="en-US" dirty="0"/>
              </a:p>
            </p:txBody>
          </p:sp>
        </mc:Choice>
        <mc:Fallback xmlns="">
          <p:sp>
            <p:nvSpPr>
              <p:cNvPr id="42" name="文本框 41">
                <a:extLst>
                  <a:ext uri="{FF2B5EF4-FFF2-40B4-BE49-F238E27FC236}">
                    <a16:creationId xmlns:a16="http://schemas.microsoft.com/office/drawing/2014/main" id="{8DDB7919-1752-48B6-8253-338974852AA3}"/>
                  </a:ext>
                </a:extLst>
              </p:cNvPr>
              <p:cNvSpPr txBox="1">
                <a:spLocks noRot="1" noChangeAspect="1" noMove="1" noResize="1" noEditPoints="1" noAdjustHandles="1" noChangeArrowheads="1" noChangeShapeType="1" noTextEdit="1"/>
              </p:cNvSpPr>
              <p:nvPr/>
            </p:nvSpPr>
            <p:spPr>
              <a:xfrm>
                <a:off x="7153842" y="2632003"/>
                <a:ext cx="712111" cy="369332"/>
              </a:xfrm>
              <a:prstGeom prst="rect">
                <a:avLst/>
              </a:prstGeom>
              <a:blipFill>
                <a:blip r:embed="rId10"/>
                <a:stretch>
                  <a:fillRect r="-862"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23D9DB6-5520-4C39-AAE8-2D5B2383C605}"/>
                  </a:ext>
                </a:extLst>
              </p:cNvPr>
              <p:cNvSpPr txBox="1"/>
              <p:nvPr/>
            </p:nvSpPr>
            <p:spPr>
              <a:xfrm>
                <a:off x="6520475" y="4372068"/>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7</m:t>
                      </m:r>
                      <m:r>
                        <a:rPr lang="en-US" altLang="zh-CN" b="0" i="1" smtClean="0">
                          <a:latin typeface="Cambria Math" panose="02040503050406030204" pitchFamily="18" charset="0"/>
                        </a:rPr>
                        <m:t>]</m:t>
                      </m:r>
                    </m:oMath>
                  </m:oMathPara>
                </a14:m>
                <a:endParaRPr lang="zh-CN" altLang="en-US" dirty="0"/>
              </a:p>
            </p:txBody>
          </p:sp>
        </mc:Choice>
        <mc:Fallback xmlns="">
          <p:sp>
            <p:nvSpPr>
              <p:cNvPr id="43" name="文本框 42">
                <a:extLst>
                  <a:ext uri="{FF2B5EF4-FFF2-40B4-BE49-F238E27FC236}">
                    <a16:creationId xmlns:a16="http://schemas.microsoft.com/office/drawing/2014/main" id="{223D9DB6-5520-4C39-AAE8-2D5B2383C605}"/>
                  </a:ext>
                </a:extLst>
              </p:cNvPr>
              <p:cNvSpPr txBox="1">
                <a:spLocks noRot="1" noChangeAspect="1" noMove="1" noResize="1" noEditPoints="1" noAdjustHandles="1" noChangeArrowheads="1" noChangeShapeType="1" noTextEdit="1"/>
              </p:cNvSpPr>
              <p:nvPr/>
            </p:nvSpPr>
            <p:spPr>
              <a:xfrm>
                <a:off x="6520475" y="4372068"/>
                <a:ext cx="712111" cy="369332"/>
              </a:xfrm>
              <a:prstGeom prst="rect">
                <a:avLst/>
              </a:prstGeom>
              <a:blipFill>
                <a:blip r:embed="rId11"/>
                <a:stretch>
                  <a:fillRect r="-862"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9EC2470D-F1BE-4C4A-84BA-4EF5EB9898ED}"/>
                  </a:ext>
                </a:extLst>
              </p:cNvPr>
              <p:cNvSpPr txBox="1"/>
              <p:nvPr/>
            </p:nvSpPr>
            <p:spPr>
              <a:xfrm>
                <a:off x="7820286" y="4315878"/>
                <a:ext cx="71211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𝑡𝑟</m:t>
                      </m:r>
                      <m:r>
                        <a:rPr lang="en-US" altLang="zh-CN" b="0" i="1" smtClean="0">
                          <a:latin typeface="Cambria Math" panose="02040503050406030204" pitchFamily="18" charset="0"/>
                        </a:rPr>
                        <m:t>[</m:t>
                      </m:r>
                      <m:r>
                        <a:rPr lang="en-US" altLang="zh-CN" b="0" i="1" smtClean="0">
                          <a:latin typeface="Cambria Math" panose="02040503050406030204" pitchFamily="18" charset="0"/>
                        </a:rPr>
                        <m:t>9</m:t>
                      </m:r>
                      <m:r>
                        <a:rPr lang="en-US" altLang="zh-CN" b="0" i="1" smtClean="0">
                          <a:latin typeface="Cambria Math" panose="02040503050406030204" pitchFamily="18" charset="0"/>
                        </a:rPr>
                        <m:t>]</m:t>
                      </m:r>
                    </m:oMath>
                  </m:oMathPara>
                </a14:m>
                <a:endParaRPr lang="zh-CN" altLang="en-US" dirty="0"/>
              </a:p>
            </p:txBody>
          </p:sp>
        </mc:Choice>
        <mc:Fallback xmlns="">
          <p:sp>
            <p:nvSpPr>
              <p:cNvPr id="44" name="文本框 43">
                <a:extLst>
                  <a:ext uri="{FF2B5EF4-FFF2-40B4-BE49-F238E27FC236}">
                    <a16:creationId xmlns:a16="http://schemas.microsoft.com/office/drawing/2014/main" id="{9EC2470D-F1BE-4C4A-84BA-4EF5EB9898ED}"/>
                  </a:ext>
                </a:extLst>
              </p:cNvPr>
              <p:cNvSpPr txBox="1">
                <a:spLocks noRot="1" noChangeAspect="1" noMove="1" noResize="1" noEditPoints="1" noAdjustHandles="1" noChangeArrowheads="1" noChangeShapeType="1" noTextEdit="1"/>
              </p:cNvSpPr>
              <p:nvPr/>
            </p:nvSpPr>
            <p:spPr>
              <a:xfrm>
                <a:off x="7820286" y="4315878"/>
                <a:ext cx="712111" cy="369332"/>
              </a:xfrm>
              <a:prstGeom prst="rect">
                <a:avLst/>
              </a:prstGeom>
              <a:blipFill>
                <a:blip r:embed="rId1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7D1BDF29-3A1C-4257-8331-8B987FCC476D}"/>
                  </a:ext>
                </a:extLst>
              </p:cNvPr>
              <p:cNvSpPr txBox="1"/>
              <p:nvPr/>
            </p:nvSpPr>
            <p:spPr>
              <a:xfrm>
                <a:off x="2898747" y="5396364"/>
                <a:ext cx="61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0" smtClean="0">
                          <a:latin typeface="Cambria Math" panose="02040503050406030204" pitchFamily="18" charset="0"/>
                        </a:rPr>
                        <m:t>[</m:t>
                      </m:r>
                      <m:r>
                        <a:rPr lang="en-US" altLang="zh-CN" b="0" i="0" smtClean="0">
                          <a:latin typeface="Cambria Math" panose="02040503050406030204" pitchFamily="18" charset="0"/>
                        </a:rPr>
                        <m:t>1</m:t>
                      </m:r>
                      <m:r>
                        <a:rPr lang="en-US" altLang="zh-CN" b="0" i="0" smtClean="0">
                          <a:latin typeface="Cambria Math" panose="02040503050406030204" pitchFamily="18" charset="0"/>
                        </a:rPr>
                        <m:t>]</m:t>
                      </m:r>
                    </m:oMath>
                  </m:oMathPara>
                </a14:m>
                <a:endParaRPr lang="zh-CN" altLang="en-US" dirty="0"/>
              </a:p>
            </p:txBody>
          </p:sp>
        </mc:Choice>
        <mc:Fallback xmlns="">
          <p:sp>
            <p:nvSpPr>
              <p:cNvPr id="45" name="文本框 44">
                <a:extLst>
                  <a:ext uri="{FF2B5EF4-FFF2-40B4-BE49-F238E27FC236}">
                    <a16:creationId xmlns:a16="http://schemas.microsoft.com/office/drawing/2014/main" id="{7D1BDF29-3A1C-4257-8331-8B987FCC476D}"/>
                  </a:ext>
                </a:extLst>
              </p:cNvPr>
              <p:cNvSpPr txBox="1">
                <a:spLocks noRot="1" noChangeAspect="1" noMove="1" noResize="1" noEditPoints="1" noAdjustHandles="1" noChangeArrowheads="1" noChangeShapeType="1" noTextEdit="1"/>
              </p:cNvSpPr>
              <p:nvPr/>
            </p:nvSpPr>
            <p:spPr>
              <a:xfrm>
                <a:off x="2898747" y="5396364"/>
                <a:ext cx="618700" cy="369332"/>
              </a:xfrm>
              <a:prstGeom prst="rect">
                <a:avLst/>
              </a:prstGeom>
              <a:blipFill>
                <a:blip r:embed="rId13"/>
                <a:stretch>
                  <a:fillRect r="-1980"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C03A6B72-1E73-4498-93FF-F3E8B43B208C}"/>
                  </a:ext>
                </a:extLst>
              </p:cNvPr>
              <p:cNvSpPr txBox="1"/>
              <p:nvPr/>
            </p:nvSpPr>
            <p:spPr>
              <a:xfrm>
                <a:off x="3492896" y="5396364"/>
                <a:ext cx="61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𝑎</m:t>
                      </m:r>
                      <m:r>
                        <a:rPr lang="en-US" altLang="zh-CN" b="0" i="0" smtClean="0">
                          <a:latin typeface="Cambria Math" panose="02040503050406030204" pitchFamily="18" charset="0"/>
                        </a:rPr>
                        <m:t>[</m:t>
                      </m:r>
                      <m:r>
                        <a:rPr lang="en-US" altLang="zh-CN" b="0" i="0" smtClean="0">
                          <a:latin typeface="Cambria Math" panose="02040503050406030204" pitchFamily="18" charset="0"/>
                        </a:rPr>
                        <m:t>2</m:t>
                      </m:r>
                      <m:r>
                        <a:rPr lang="en-US" altLang="zh-CN" b="0" i="0" smtClean="0">
                          <a:latin typeface="Cambria Math" panose="02040503050406030204" pitchFamily="18" charset="0"/>
                        </a:rPr>
                        <m:t>]</m:t>
                      </m:r>
                    </m:oMath>
                  </m:oMathPara>
                </a14:m>
                <a:endParaRPr lang="zh-CN" altLang="en-US" dirty="0"/>
              </a:p>
            </p:txBody>
          </p:sp>
        </mc:Choice>
        <mc:Fallback xmlns="">
          <p:sp>
            <p:nvSpPr>
              <p:cNvPr id="46" name="文本框 45">
                <a:extLst>
                  <a:ext uri="{FF2B5EF4-FFF2-40B4-BE49-F238E27FC236}">
                    <a16:creationId xmlns:a16="http://schemas.microsoft.com/office/drawing/2014/main" id="{C03A6B72-1E73-4498-93FF-F3E8B43B208C}"/>
                  </a:ext>
                </a:extLst>
              </p:cNvPr>
              <p:cNvSpPr txBox="1">
                <a:spLocks noRot="1" noChangeAspect="1" noMove="1" noResize="1" noEditPoints="1" noAdjustHandles="1" noChangeArrowheads="1" noChangeShapeType="1" noTextEdit="1"/>
              </p:cNvSpPr>
              <p:nvPr/>
            </p:nvSpPr>
            <p:spPr>
              <a:xfrm>
                <a:off x="3492896" y="5396364"/>
                <a:ext cx="618700" cy="369332"/>
              </a:xfrm>
              <a:prstGeom prst="rect">
                <a:avLst/>
              </a:prstGeom>
              <a:blipFill>
                <a:blip r:embed="rId14"/>
                <a:stretch>
                  <a:fillRect r="-1980"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29C9CC88-71BE-4B43-8118-34D197F274CC}"/>
                  </a:ext>
                </a:extLst>
              </p:cNvPr>
              <p:cNvSpPr txBox="1"/>
              <p:nvPr/>
            </p:nvSpPr>
            <p:spPr>
              <a:xfrm>
                <a:off x="4062028" y="5396364"/>
                <a:ext cx="6187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47" name="文本框 46">
                <a:extLst>
                  <a:ext uri="{FF2B5EF4-FFF2-40B4-BE49-F238E27FC236}">
                    <a16:creationId xmlns:a16="http://schemas.microsoft.com/office/drawing/2014/main" id="{29C9CC88-71BE-4B43-8118-34D197F274CC}"/>
                  </a:ext>
                </a:extLst>
              </p:cNvPr>
              <p:cNvSpPr txBox="1">
                <a:spLocks noRot="1" noChangeAspect="1" noMove="1" noResize="1" noEditPoints="1" noAdjustHandles="1" noChangeArrowheads="1" noChangeShapeType="1" noTextEdit="1"/>
              </p:cNvSpPr>
              <p:nvPr/>
            </p:nvSpPr>
            <p:spPr>
              <a:xfrm>
                <a:off x="4062028" y="5396364"/>
                <a:ext cx="618700" cy="369332"/>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44643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5F9560B8-B2C3-41D2-9722-040E45309665}"/>
                  </a:ext>
                </a:extLst>
              </p:cNvPr>
              <p:cNvSpPr>
                <a:spLocks noGrp="1"/>
              </p:cNvSpPr>
              <p:nvPr>
                <p:ph type="title"/>
              </p:nvPr>
            </p:nvSpPr>
            <p:spPr/>
            <p:txBody>
              <a:bodyPr/>
              <a:lstStyle/>
              <a:p>
                <a14:m>
                  <m:oMath xmlns:m="http://schemas.openxmlformats.org/officeDocument/2006/math">
                    <m:r>
                      <a:rPr lang="en-US" altLang="zh-CN" i="1" dirty="0" smtClean="0">
                        <a:latin typeface="Cambria Math" panose="02040503050406030204" pitchFamily="18" charset="0"/>
                      </a:rPr>
                      <m:t>𝐿𝑜𝑤𝑏𝑖𝑡</m:t>
                    </m:r>
                  </m:oMath>
                </a14:m>
                <a:r>
                  <a:rPr lang="zh-CN" altLang="en-US" dirty="0"/>
                  <a:t>函数</a:t>
                </a:r>
              </a:p>
            </p:txBody>
          </p:sp>
        </mc:Choice>
        <mc:Fallback xmlns="">
          <p:sp>
            <p:nvSpPr>
              <p:cNvPr id="2" name="标题 1">
                <a:extLst>
                  <a:ext uri="{FF2B5EF4-FFF2-40B4-BE49-F238E27FC236}">
                    <a16:creationId xmlns:a16="http://schemas.microsoft.com/office/drawing/2014/main" id="{5F9560B8-B2C3-41D2-9722-040E45309665}"/>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29E823-F757-4E13-8B40-7BA7BEEE6937}"/>
                  </a:ext>
                </a:extLst>
              </p:cNvPr>
              <p:cNvSpPr>
                <a:spLocks noGrp="1"/>
              </p:cNvSpPr>
              <p:nvPr>
                <p:ph idx="1"/>
              </p:nvPr>
            </p:nvSpPr>
            <p:spPr/>
            <p:txBody>
              <a:bodyPr>
                <a:normAutofit lnSpcReduction="10000"/>
              </a:bodyPr>
              <a:lstStyle/>
              <a:p>
                <a:r>
                  <a:rPr lang="zh-CN" altLang="en-US" dirty="0"/>
                  <a:t>现在有一个问题是如何快速求出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𝑥</m:t>
                        </m:r>
                      </m:sub>
                    </m:sSub>
                    <m:r>
                      <a:rPr lang="zh-CN" altLang="en-US" i="1">
                        <a:latin typeface="Cambria Math" panose="02040503050406030204" pitchFamily="18" charset="0"/>
                      </a:rPr>
                      <m:t>。</m:t>
                    </m:r>
                  </m:oMath>
                </a14:m>
                <a:r>
                  <a:rPr lang="zh-CN" altLang="en-US" dirty="0"/>
                  <a:t>你当然可以枚举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𝑥</m:t>
                        </m:r>
                      </m:sub>
                    </m:sSub>
                  </m:oMath>
                </a14:m>
                <a:r>
                  <a:rPr lang="zh-CN" altLang="en-US" dirty="0"/>
                  <a:t>大小然后验证，但是这样很浪费时间，事实上可以写一个</a:t>
                </a:r>
                <a14:m>
                  <m:oMath xmlns:m="http://schemas.openxmlformats.org/officeDocument/2006/math">
                    <m:r>
                      <a:rPr lang="en-US" altLang="zh-CN" b="0" i="1" smtClean="0">
                        <a:latin typeface="Cambria Math" panose="02040503050406030204" pitchFamily="18" charset="0"/>
                      </a:rPr>
                      <m:t>𝑙𝑜𝑤𝑏𝑖𝑡</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函数直接得到</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oMath>
                </a14:m>
                <a:r>
                  <a:rPr lang="zh-CN" altLang="en-US" dirty="0"/>
                  <a:t>。</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𝑙𝑜𝑤𝑏𝑖𝑡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&amp;(−</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m:oMathPara>
                </a14:m>
                <a:endParaRPr lang="en-US" altLang="zh-CN" dirty="0"/>
              </a:p>
              <a:p>
                <a:r>
                  <a:rPr lang="zh-CN" altLang="en-US" dirty="0"/>
                  <a:t>为啥这样是对的？首先我们要了解</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zh-CN" altLang="en-US" dirty="0"/>
                  <a:t>在二进制里面的含义：</a:t>
                </a:r>
                <a14:m>
                  <m:oMath xmlns:m="http://schemas.openxmlformats.org/officeDocument/2006/math">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zh-CN" altLang="en-US" i="1" dirty="0">
                        <a:latin typeface="Cambria Math" panose="02040503050406030204" pitchFamily="18" charset="0"/>
                      </a:rPr>
                      <m:t>表示</m:t>
                    </m:r>
                    <m:r>
                      <a:rPr lang="en-US" altLang="zh-CN" i="1" dirty="0" smtClean="0">
                        <a:latin typeface="Cambria Math" panose="02040503050406030204" pitchFamily="18" charset="0"/>
                      </a:rPr>
                      <m:t>𝑥</m:t>
                    </m:r>
                    <m:r>
                      <a:rPr lang="zh-CN" altLang="en-US" i="1" dirty="0">
                        <a:latin typeface="Cambria Math" panose="02040503050406030204" pitchFamily="18" charset="0"/>
                      </a:rPr>
                      <m:t>按位</m:t>
                    </m:r>
                  </m:oMath>
                </a14:m>
                <a:r>
                  <a:rPr lang="zh-CN" altLang="en-US" dirty="0"/>
                  <a:t>取反再</a:t>
                </a:r>
                <a:r>
                  <a:rPr lang="en-US" altLang="zh-CN" dirty="0"/>
                  <a:t>+1.</a:t>
                </a:r>
              </a:p>
              <a:p>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0011</m:t>
                    </m:r>
                    <m:r>
                      <a:rPr lang="en-US" altLang="zh-CN" i="1">
                        <a:latin typeface="Cambria Math" panose="02040503050406030204" pitchFamily="18" charset="0"/>
                      </a:rPr>
                      <m:t> </m:t>
                    </m:r>
                    <m:r>
                      <a:rPr lang="en-US" altLang="zh-CN" i="1">
                        <a:latin typeface="Cambria Math" panose="02040503050406030204" pitchFamily="18" charset="0"/>
                      </a:rPr>
                      <m:t>1100</m:t>
                    </m:r>
                    <m:r>
                      <a:rPr lang="zh-CN" altLang="en-US" i="1">
                        <a:latin typeface="Cambria Math" panose="02040503050406030204" pitchFamily="18" charset="0"/>
                      </a:rPr>
                      <m:t>，</m:t>
                    </m:r>
                  </m:oMath>
                </a14:m>
                <a:r>
                  <a:rPr lang="zh-CN" altLang="en-US" dirty="0"/>
                  <a:t>则</a:t>
                </a:r>
                <a14:m>
                  <m:oMath xmlns:m="http://schemas.openxmlformats.org/officeDocument/2006/math">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1100</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0011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1100</m:t>
                    </m:r>
                    <m:r>
                      <a:rPr lang="en-US" altLang="zh-CN" b="0" i="1" dirty="0" smtClean="0">
                        <a:latin typeface="Cambria Math" panose="02040503050406030204" pitchFamily="18" charset="0"/>
                      </a:rPr>
                      <m:t> </m:t>
                    </m:r>
                    <m:r>
                      <a:rPr lang="en-US" altLang="zh-CN" b="0" i="1" dirty="0" smtClean="0">
                        <a:latin typeface="Cambria Math" panose="02040503050406030204" pitchFamily="18" charset="0"/>
                      </a:rPr>
                      <m:t>0100</m:t>
                    </m:r>
                  </m:oMath>
                </a14:m>
                <a:r>
                  <a:rPr lang="zh-CN" altLang="en-US" dirty="0"/>
                  <a:t>，</a:t>
                </a:r>
                <a:endParaRPr lang="en-US" altLang="zh-CN" dirty="0"/>
              </a:p>
              <a:p>
                <a:r>
                  <a:rPr lang="zh-CN" altLang="en-US" dirty="0"/>
                  <a:t>则</a:t>
                </a:r>
                <a14:m>
                  <m:oMath xmlns:m="http://schemas.openxmlformats.org/officeDocument/2006/math">
                    <m:r>
                      <a:rPr lang="en-US" altLang="zh-CN" b="0" i="1" smtClean="0">
                        <a:latin typeface="Cambria Math" panose="02040503050406030204" pitchFamily="18" charset="0"/>
                      </a:rPr>
                      <m:t>𝑙𝑜𝑤𝑏𝑖𝑡</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100</m:t>
                            </m:r>
                          </m:e>
                        </m:d>
                      </m:e>
                      <m:sub>
                        <m:r>
                          <a:rPr lang="en-US" altLang="zh-CN" b="0" i="0" smtClean="0">
                            <a:latin typeface="Cambria Math" panose="02040503050406030204" pitchFamily="18" charset="0"/>
                          </a:rPr>
                          <m:t>2</m:t>
                        </m:r>
                      </m:sub>
                    </m:sSub>
                    <m:r>
                      <a:rPr lang="en-US" altLang="zh-CN" b="0" i="0" smtClean="0">
                        <a:latin typeface="Cambria Math" panose="02040503050406030204" pitchFamily="18" charset="0"/>
                      </a:rPr>
                      <m:t>.</m:t>
                    </m:r>
                  </m:oMath>
                </a14:m>
                <a:endParaRPr lang="en-US" altLang="zh-CN" dirty="0"/>
              </a:p>
              <a:p>
                <a:r>
                  <a:rPr lang="zh-CN" altLang="en-US" dirty="0"/>
                  <a:t>观察</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zh-CN" altLang="en-US" i="1">
                        <a:latin typeface="Cambria Math" panose="02040503050406030204" pitchFamily="18" charset="0"/>
                      </a:rPr>
                      <m:t>：</m:t>
                    </m:r>
                  </m:oMath>
                </a14:m>
                <a:r>
                  <a:rPr lang="zh-CN" altLang="en-US" dirty="0"/>
                  <a:t>在取反的时候，原本</a:t>
                </a:r>
                <a14:m>
                  <m:oMath xmlns:m="http://schemas.openxmlformats.org/officeDocument/2006/math">
                    <m:r>
                      <a:rPr lang="en-US" altLang="zh-CN" b="0" i="1" smtClean="0">
                        <a:latin typeface="Cambria Math" panose="02040503050406030204" pitchFamily="18" charset="0"/>
                      </a:rPr>
                      <m:t>𝑥</m:t>
                    </m:r>
                  </m:oMath>
                </a14:m>
                <a:r>
                  <a:rPr lang="zh-CN" altLang="en-US" dirty="0"/>
                  <a:t>最后连续的</a:t>
                </a:r>
                <a14:m>
                  <m:oMath xmlns:m="http://schemas.openxmlformats.org/officeDocument/2006/math">
                    <m:r>
                      <a:rPr lang="en-US" altLang="zh-CN" i="1" dirty="0" smtClean="0">
                        <a:latin typeface="Cambria Math" panose="02040503050406030204" pitchFamily="18" charset="0"/>
                      </a:rPr>
                      <m:t>𝑘</m:t>
                    </m:r>
                    <m:r>
                      <a:rPr lang="zh-CN" altLang="en-US" i="1" dirty="0">
                        <a:latin typeface="Cambria Math" panose="02040503050406030204" pitchFamily="18" charset="0"/>
                      </a:rPr>
                      <m:t>个</m:t>
                    </m:r>
                  </m:oMath>
                </a14:m>
                <a:r>
                  <a:rPr lang="en-US" altLang="zh-CN" dirty="0"/>
                  <a:t>0</a:t>
                </a:r>
                <a:r>
                  <a:rPr lang="zh-CN" altLang="en-US" dirty="0"/>
                  <a:t>都变成了</a:t>
                </a:r>
                <a:r>
                  <a:rPr lang="en-US" altLang="zh-CN" dirty="0"/>
                  <a:t>1</a:t>
                </a:r>
                <a:r>
                  <a:rPr lang="zh-CN" altLang="en-US" dirty="0"/>
                  <a:t>，而第</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1</m:t>
                    </m:r>
                  </m:oMath>
                </a14:m>
                <a:r>
                  <a:rPr lang="zh-CN" altLang="en-US" dirty="0"/>
                  <a:t>位的</a:t>
                </a:r>
                <a:r>
                  <a:rPr lang="en-US" altLang="zh-CN" dirty="0"/>
                  <a:t>1</a:t>
                </a:r>
                <a:r>
                  <a:rPr lang="zh-CN" altLang="en-US" dirty="0"/>
                  <a:t>变成了</a:t>
                </a:r>
                <a14:m>
                  <m:oMath xmlns:m="http://schemas.openxmlformats.org/officeDocument/2006/math">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a:t>再</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，那么最后的</a:t>
                </a:r>
                <a14:m>
                  <m:oMath xmlns:m="http://schemas.openxmlformats.org/officeDocument/2006/math">
                    <m:r>
                      <a:rPr lang="en-US" altLang="zh-CN" b="0" i="1" smtClean="0">
                        <a:latin typeface="Cambria Math" panose="02040503050406030204" pitchFamily="18" charset="0"/>
                      </a:rPr>
                      <m:t>𝑘</m:t>
                    </m:r>
                    <m:r>
                      <a:rPr lang="zh-CN" altLang="en-US" i="1">
                        <a:latin typeface="Cambria Math" panose="02040503050406030204" pitchFamily="18" charset="0"/>
                      </a:rPr>
                      <m:t>个</m:t>
                    </m:r>
                    <m:r>
                      <a:rPr lang="en-US" altLang="zh-CN" i="1" smtClean="0">
                        <a:latin typeface="Cambria Math" panose="02040503050406030204" pitchFamily="18" charset="0"/>
                      </a:rPr>
                      <m:t>1</m:t>
                    </m:r>
                  </m:oMath>
                </a14:m>
                <a:r>
                  <a:rPr lang="zh-CN" altLang="en-US" dirty="0"/>
                  <a:t>都进位了，到</a:t>
                </a:r>
                <a14:m>
                  <m:oMath xmlns:m="http://schemas.openxmlformats.org/officeDocument/2006/math">
                    <m:r>
                      <a:rPr lang="en-US" altLang="zh-CN" b="0" i="1" smtClean="0">
                        <a:latin typeface="Cambria Math" panose="02040503050406030204" pitchFamily="18" charset="0"/>
                      </a:rPr>
                      <m:t>𝑘</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位时，恰好这位取反后为</a:t>
                </a:r>
                <a:r>
                  <a:rPr lang="en-US" altLang="zh-CN" dirty="0"/>
                  <a:t>0</a:t>
                </a:r>
                <a:r>
                  <a:rPr lang="zh-CN" altLang="en-US" dirty="0"/>
                  <a:t>，那么</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r>
                  <a:rPr lang="zh-CN" altLang="en-US" dirty="0"/>
                  <a:t>让这位变成了</a:t>
                </a:r>
                <a:r>
                  <a:rPr lang="en-US" altLang="zh-CN" dirty="0"/>
                  <a:t>1.</a:t>
                </a:r>
              </a:p>
              <a:p>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&amp;(−</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，恰好就是</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𝑘</m:t>
                        </m:r>
                      </m:sup>
                    </m:sSup>
                  </m:oMath>
                </a14:m>
                <a:r>
                  <a:rPr lang="zh-CN" altLang="en-US" dirty="0"/>
                  <a:t>！</a:t>
                </a:r>
                <a:endParaRPr lang="en-US" altLang="zh-CN" dirty="0"/>
              </a:p>
            </p:txBody>
          </p:sp>
        </mc:Choice>
        <mc:Fallback xmlns="">
          <p:sp>
            <p:nvSpPr>
              <p:cNvPr id="3" name="内容占位符 2">
                <a:extLst>
                  <a:ext uri="{FF2B5EF4-FFF2-40B4-BE49-F238E27FC236}">
                    <a16:creationId xmlns:a16="http://schemas.microsoft.com/office/drawing/2014/main" id="{4929E823-F757-4E13-8B40-7BA7BEEE6937}"/>
                  </a:ext>
                </a:extLst>
              </p:cNvPr>
              <p:cNvSpPr>
                <a:spLocks noGrp="1" noRot="1" noChangeAspect="1" noMove="1" noResize="1" noEditPoints="1" noAdjustHandles="1" noChangeArrowheads="1" noChangeShapeType="1" noTextEdit="1"/>
              </p:cNvSpPr>
              <p:nvPr>
                <p:ph idx="1"/>
              </p:nvPr>
            </p:nvSpPr>
            <p:spPr>
              <a:blipFill>
                <a:blip r:embed="rId3"/>
                <a:stretch>
                  <a:fillRect l="-1254" t="-2424" r="-1191" b="-27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610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D61632-C0A1-47CF-AFFF-C06539F28FF1}"/>
              </a:ext>
            </a:extLst>
          </p:cNvPr>
          <p:cNvSpPr>
            <a:spLocks noGrp="1"/>
          </p:cNvSpPr>
          <p:nvPr>
            <p:ph type="title"/>
          </p:nvPr>
        </p:nvSpPr>
        <p:spPr/>
        <p:txBody>
          <a:bodyPr/>
          <a:lstStyle/>
          <a:p>
            <a:r>
              <a:rPr lang="zh-CN" altLang="en-US" dirty="0"/>
              <a:t>构造代码</a:t>
            </a:r>
          </a:p>
        </p:txBody>
      </p:sp>
      <p:sp>
        <p:nvSpPr>
          <p:cNvPr id="3" name="内容占位符 2">
            <a:extLst>
              <a:ext uri="{FF2B5EF4-FFF2-40B4-BE49-F238E27FC236}">
                <a16:creationId xmlns:a16="http://schemas.microsoft.com/office/drawing/2014/main" id="{B206EB08-A5EB-4EA1-8333-3FEEB60089CD}"/>
              </a:ext>
            </a:extLst>
          </p:cNvPr>
          <p:cNvSpPr>
            <a:spLocks noGrp="1"/>
          </p:cNvSpPr>
          <p:nvPr>
            <p:ph idx="1"/>
          </p:nvPr>
        </p:nvSpPr>
        <p:spPr/>
        <p:txBody>
          <a:bodyPr/>
          <a:lstStyle/>
          <a:p>
            <a:r>
              <a:rPr lang="zh-CN" altLang="en-US" dirty="0"/>
              <a:t>构造整个树状数组，相当于进行</a:t>
            </a:r>
            <a:r>
              <a:rPr lang="en-US" altLang="zh-CN" dirty="0"/>
              <a:t>n</a:t>
            </a:r>
            <a:r>
              <a:rPr lang="zh-CN" altLang="en-US" dirty="0"/>
              <a:t>次插入单个元素的操作。</a:t>
            </a:r>
            <a:endParaRPr lang="en-US" altLang="zh-CN" dirty="0"/>
          </a:p>
        </p:txBody>
      </p:sp>
      <p:pic>
        <p:nvPicPr>
          <p:cNvPr id="5" name="图片 4">
            <a:extLst>
              <a:ext uri="{FF2B5EF4-FFF2-40B4-BE49-F238E27FC236}">
                <a16:creationId xmlns:a16="http://schemas.microsoft.com/office/drawing/2014/main" id="{8E147A9F-0534-4408-883A-9A62A7896EDF}"/>
              </a:ext>
            </a:extLst>
          </p:cNvPr>
          <p:cNvPicPr>
            <a:picLocks noChangeAspect="1"/>
          </p:cNvPicPr>
          <p:nvPr/>
        </p:nvPicPr>
        <p:blipFill>
          <a:blip r:embed="rId2"/>
          <a:stretch>
            <a:fillRect/>
          </a:stretch>
        </p:blipFill>
        <p:spPr>
          <a:xfrm>
            <a:off x="1024128" y="2896492"/>
            <a:ext cx="6961905" cy="2390476"/>
          </a:xfrm>
          <a:prstGeom prst="rect">
            <a:avLst/>
          </a:prstGeom>
        </p:spPr>
      </p:pic>
    </p:spTree>
    <p:extLst>
      <p:ext uri="{BB962C8B-B14F-4D97-AF65-F5344CB8AC3E}">
        <p14:creationId xmlns:p14="http://schemas.microsoft.com/office/powerpoint/2010/main" val="3196903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B4864-E131-4105-B92E-1E5C52E2D093}"/>
              </a:ext>
            </a:extLst>
          </p:cNvPr>
          <p:cNvSpPr>
            <a:spLocks noGrp="1"/>
          </p:cNvSpPr>
          <p:nvPr>
            <p:ph type="title"/>
          </p:nvPr>
        </p:nvSpPr>
        <p:spPr/>
        <p:txBody>
          <a:bodyPr/>
          <a:lstStyle/>
          <a:p>
            <a:r>
              <a:rPr lang="zh-CN" altLang="en-US" dirty="0"/>
              <a:t>回答询问</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94DD1A0-4FA9-415D-BFB3-6561FF11985A}"/>
                  </a:ext>
                </a:extLst>
              </p:cNvPr>
              <p:cNvSpPr>
                <a:spLocks noGrp="1"/>
              </p:cNvSpPr>
              <p:nvPr>
                <p:ph idx="1"/>
              </p:nvPr>
            </p:nvSpPr>
            <p:spPr/>
            <p:txBody>
              <a:bodyPr>
                <a:normAutofit/>
              </a:bodyPr>
              <a:lstStyle/>
              <a:p>
                <a:r>
                  <a:rPr lang="zh-CN" altLang="en-US" dirty="0"/>
                  <a:t>修改操作可以直接用构造的函数。</a:t>
                </a:r>
                <a:endParaRPr lang="en-US" altLang="zh-CN" dirty="0"/>
              </a:p>
              <a:p>
                <a:r>
                  <a:rPr lang="zh-CN" altLang="en-US" dirty="0"/>
                  <a:t>但是怎么回答询问呢？</a:t>
                </a:r>
                <a:endParaRPr lang="en-US" altLang="zh-CN" dirty="0"/>
              </a:p>
              <a:p>
                <a14:m>
                  <m:oMath xmlns:m="http://schemas.openxmlformats.org/officeDocument/2006/math">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e>
                    </m:nary>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𝑦</m:t>
                        </m: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r>
                      <a:rPr lang="en-US" altLang="zh-CN" b="0" i="1"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𝑥</m:t>
                        </m:r>
                      </m:sub>
                      <m:sup/>
                      <m:e>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e>
                    </m:nary>
                  </m:oMath>
                </a14:m>
                <a:endParaRPr lang="en-US" altLang="zh-CN" dirty="0"/>
              </a:p>
              <a:p>
                <a:r>
                  <a:rPr lang="zh-CN" altLang="en-US" dirty="0"/>
                  <a:t>我们把查询拆分成两个前缀和的差。</a:t>
                </a:r>
                <a:endParaRPr lang="en-US" altLang="zh-CN" dirty="0"/>
              </a:p>
              <a:p>
                <a14:m>
                  <m:oMath xmlns:m="http://schemas.openxmlformats.org/officeDocument/2006/math">
                    <m:r>
                      <a:rPr lang="zh-CN" altLang="en-US" i="1" dirty="0">
                        <a:latin typeface="Cambria Math" panose="02040503050406030204" pitchFamily="18" charset="0"/>
                      </a:rPr>
                      <m:t>我们</m:t>
                    </m:r>
                    <m:r>
                      <a:rPr lang="zh-CN" altLang="en-US" i="1" dirty="0" smtClean="0">
                        <a:latin typeface="Cambria Math" panose="02040503050406030204" pitchFamily="18" charset="0"/>
                      </a:rPr>
                      <m:t>可以</m:t>
                    </m:r>
                  </m:oMath>
                </a14:m>
                <a:r>
                  <a:rPr lang="zh-CN" altLang="en-US" dirty="0"/>
                  <a:t>用树状数组快速查询前缀和：</a:t>
                </a:r>
                <a:endParaRPr lang="en-US" altLang="zh-CN" dirty="0"/>
              </a:p>
              <a:p>
                <a:r>
                  <a:rPr lang="zh-CN" altLang="en-US" dirty="0"/>
                  <a:t>几乎和构造的时候反过来</a:t>
                </a:r>
                <a:endParaRPr lang="en-US" altLang="zh-CN" dirty="0"/>
              </a:p>
            </p:txBody>
          </p:sp>
        </mc:Choice>
        <mc:Fallback xmlns="">
          <p:sp>
            <p:nvSpPr>
              <p:cNvPr id="3" name="内容占位符 2">
                <a:extLst>
                  <a:ext uri="{FF2B5EF4-FFF2-40B4-BE49-F238E27FC236}">
                    <a16:creationId xmlns:a16="http://schemas.microsoft.com/office/drawing/2014/main" id="{E94DD1A0-4FA9-415D-BFB3-6561FF11985A}"/>
                  </a:ext>
                </a:extLst>
              </p:cNvPr>
              <p:cNvSpPr>
                <a:spLocks noGrp="1" noRot="1" noChangeAspect="1" noMove="1" noResize="1" noEditPoints="1" noAdjustHandles="1" noChangeArrowheads="1" noChangeShapeType="1" noTextEdit="1"/>
              </p:cNvSpPr>
              <p:nvPr>
                <p:ph idx="1"/>
              </p:nvPr>
            </p:nvSpPr>
            <p:spPr>
              <a:blipFill>
                <a:blip r:embed="rId2"/>
                <a:stretch>
                  <a:fillRect l="-3887" t="-181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6069BCC-94C7-40B3-9896-585021A6F41F}"/>
              </a:ext>
            </a:extLst>
          </p:cNvPr>
          <p:cNvPicPr>
            <a:picLocks noChangeAspect="1"/>
          </p:cNvPicPr>
          <p:nvPr/>
        </p:nvPicPr>
        <p:blipFill>
          <a:blip r:embed="rId3"/>
          <a:stretch>
            <a:fillRect/>
          </a:stretch>
        </p:blipFill>
        <p:spPr>
          <a:xfrm>
            <a:off x="7328986" y="2992918"/>
            <a:ext cx="3171429" cy="2609524"/>
          </a:xfrm>
          <a:prstGeom prst="rect">
            <a:avLst/>
          </a:prstGeom>
        </p:spPr>
      </p:pic>
    </p:spTree>
    <p:extLst>
      <p:ext uri="{BB962C8B-B14F-4D97-AF65-F5344CB8AC3E}">
        <p14:creationId xmlns:p14="http://schemas.microsoft.com/office/powerpoint/2010/main" val="5062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02A58-D3EE-4BBC-BF85-2728F42376D1}"/>
              </a:ext>
            </a:extLst>
          </p:cNvPr>
          <p:cNvSpPr>
            <a:spLocks noGrp="1"/>
          </p:cNvSpPr>
          <p:nvPr>
            <p:ph type="title"/>
          </p:nvPr>
        </p:nvSpPr>
        <p:spPr/>
        <p:txBody>
          <a:bodyPr/>
          <a:lstStyle/>
          <a:p>
            <a:r>
              <a:rPr lang="zh-CN" altLang="en-US" dirty="0"/>
              <a:t>树状数组：总结</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C32E220-16CB-4192-AA13-49901670A6F2}"/>
                  </a:ext>
                </a:extLst>
              </p:cNvPr>
              <p:cNvSpPr>
                <a:spLocks noGrp="1"/>
              </p:cNvSpPr>
              <p:nvPr>
                <p:ph idx="1"/>
              </p:nvPr>
            </p:nvSpPr>
            <p:spPr/>
            <p:txBody>
              <a:bodyPr/>
              <a:lstStyle/>
              <a:p>
                <a:r>
                  <a:rPr lang="zh-CN" altLang="en-US" dirty="0"/>
                  <a:t>从二进制角度看，树状数组的修改和查询显然都是</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r>
                          <a:rPr lang="en-US" altLang="zh-CN" b="0" i="1" smtClean="0">
                            <a:latin typeface="Cambria Math" panose="02040503050406030204" pitchFamily="18" charset="0"/>
                          </a:rPr>
                          <m:t>𝑛</m:t>
                        </m:r>
                      </m:e>
                    </m:func>
                    <m:r>
                      <a:rPr lang="en-US" altLang="zh-CN" b="0" i="1" smtClean="0">
                        <a:latin typeface="Cambria Math" panose="02040503050406030204" pitchFamily="18" charset="0"/>
                      </a:rPr>
                      <m:t>)</m:t>
                    </m:r>
                    <m:r>
                      <a:rPr lang="zh-CN" altLang="en-US" i="1">
                        <a:latin typeface="Cambria Math" panose="02040503050406030204" pitchFamily="18" charset="0"/>
                      </a:rPr>
                      <m:t>的</m:t>
                    </m:r>
                  </m:oMath>
                </a14:m>
                <a:r>
                  <a:rPr lang="zh-CN" altLang="en-US" dirty="0"/>
                  <a:t>，总时间复杂度</a:t>
                </a:r>
                <a14:m>
                  <m:oMath xmlns:m="http://schemas.openxmlformats.org/officeDocument/2006/math">
                    <m:r>
                      <a:rPr lang="en-US" altLang="zh-CN" b="0" i="1" smtClean="0">
                        <a:latin typeface="Cambria Math" panose="02040503050406030204" pitchFamily="18" charset="0"/>
                      </a:rPr>
                      <m:t>𝑂</m:t>
                    </m:r>
                    <m:r>
                      <a:rPr lang="en-US" altLang="zh-CN" b="0" i="1" smtClean="0">
                        <a:latin typeface="Cambria Math" panose="02040503050406030204" pitchFamily="18" charset="0"/>
                      </a:rPr>
                      <m:t>(</m:t>
                    </m:r>
                    <m:r>
                      <a:rPr lang="en-US" altLang="zh-CN" b="0" i="1" smtClean="0">
                        <a:latin typeface="Cambria Math" panose="02040503050406030204" pitchFamily="18" charset="0"/>
                      </a:rPr>
                      <m:t>𝑚𝑙𝑜𝑔𝑛</m:t>
                    </m:r>
                    <m:r>
                      <a:rPr lang="en-US" altLang="zh-CN" b="0" i="1" smtClean="0">
                        <a:latin typeface="Cambria Math" panose="02040503050406030204" pitchFamily="18" charset="0"/>
                      </a:rPr>
                      <m:t>)</m:t>
                    </m:r>
                  </m:oMath>
                </a14:m>
                <a:r>
                  <a:rPr lang="en-US" altLang="zh-CN" dirty="0"/>
                  <a:t>.</a:t>
                </a:r>
              </a:p>
              <a:p>
                <a:r>
                  <a:rPr lang="zh-CN" altLang="en-US" dirty="0"/>
                  <a:t>可以发现，树状数组操作很少，因此常数很小；而且写起来很短。所以在解决简单问题的时候，可以用树状数组而不必用线段树。</a:t>
                </a: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CC32E220-16CB-4192-AA13-49901670A6F2}"/>
                  </a:ext>
                </a:extLst>
              </p:cNvPr>
              <p:cNvSpPr>
                <a:spLocks noGrp="1" noRot="1" noChangeAspect="1" noMove="1" noResize="1" noEditPoints="1" noAdjustHandles="1" noChangeArrowheads="1" noChangeShapeType="1" noTextEdit="1"/>
              </p:cNvSpPr>
              <p:nvPr>
                <p:ph idx="1"/>
              </p:nvPr>
            </p:nvSpPr>
            <p:spPr>
              <a:blipFill>
                <a:blip r:embed="rId2"/>
                <a:stretch>
                  <a:fillRect l="-313" t="-1818" r="-10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7631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其他区间维护问题</a:t>
            </a:r>
          </a:p>
        </p:txBody>
      </p:sp>
      <p:sp>
        <p:nvSpPr>
          <p:cNvPr id="5" name="文本占位符 4"/>
          <p:cNvSpPr>
            <a:spLocks noGrp="1"/>
          </p:cNvSpPr>
          <p:nvPr>
            <p:ph type="body" idx="1"/>
          </p:nvPr>
        </p:nvSpPr>
        <p:spPr/>
        <p:txBody>
          <a:bodyPr/>
          <a:lstStyle/>
          <a:p>
            <a:r>
              <a:rPr lang="zh-CN" altLang="en-US" dirty="0"/>
              <a:t>将会介绍：平衡树</a:t>
            </a:r>
          </a:p>
        </p:txBody>
      </p:sp>
    </p:spTree>
    <p:extLst>
      <p:ext uri="{BB962C8B-B14F-4D97-AF65-F5344CB8AC3E}">
        <p14:creationId xmlns:p14="http://schemas.microsoft.com/office/powerpoint/2010/main" val="333891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8C938-7E0D-4CD1-BA9C-BD464C73FD62}"/>
              </a:ext>
            </a:extLst>
          </p:cNvPr>
          <p:cNvSpPr>
            <a:spLocks noGrp="1"/>
          </p:cNvSpPr>
          <p:nvPr>
            <p:ph type="title"/>
          </p:nvPr>
        </p:nvSpPr>
        <p:spPr/>
        <p:txBody>
          <a:bodyPr/>
          <a:lstStyle/>
          <a:p>
            <a:r>
              <a:rPr lang="zh-CN" altLang="en-US" dirty="0"/>
              <a:t>例</a:t>
            </a:r>
            <a:r>
              <a:rPr lang="en-US" altLang="zh-CN" dirty="0"/>
              <a:t>5</a:t>
            </a:r>
            <a:r>
              <a:rPr lang="zh-CN" altLang="en-US" dirty="0"/>
              <a:t>：第</a:t>
            </a:r>
            <a:r>
              <a:rPr lang="en-US" altLang="zh-CN" dirty="0"/>
              <a:t>K</a:t>
            </a:r>
            <a:r>
              <a:rPr lang="zh-CN" altLang="en-US" dirty="0"/>
              <a:t>大元素</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FA83B36-39F7-4ECD-85E0-D4AFD6EBFE9A}"/>
                  </a:ext>
                </a:extLst>
              </p:cNvPr>
              <p:cNvSpPr>
                <a:spLocks noGrp="1"/>
              </p:cNvSpPr>
              <p:nvPr>
                <p:ph idx="1"/>
              </p:nvPr>
            </p:nvSpPr>
            <p:spPr/>
            <p:txBody>
              <a:bodyPr/>
              <a:lstStyle/>
              <a:p>
                <a:r>
                  <a:rPr lang="zh-CN" altLang="en-US" dirty="0"/>
                  <a:t>给你一个长度为</a:t>
                </a:r>
                <a14:m>
                  <m:oMath xmlns:m="http://schemas.openxmlformats.org/officeDocument/2006/math">
                    <m:r>
                      <a:rPr lang="en-US" altLang="zh-CN" b="0" i="1" smtClean="0">
                        <a:latin typeface="Cambria Math" panose="02040503050406030204" pitchFamily="18" charset="0"/>
                      </a:rPr>
                      <m:t>𝑛</m:t>
                    </m:r>
                  </m:oMath>
                </a14:m>
                <a:r>
                  <a:rPr lang="zh-CN" altLang="en-US" dirty="0"/>
                  <a:t>的序列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oMath>
                </a14:m>
                <a:r>
                  <a:rPr lang="zh-CN" altLang="en-US" dirty="0"/>
                  <a:t>，有</a:t>
                </a:r>
                <a14:m>
                  <m:oMath xmlns:m="http://schemas.openxmlformats.org/officeDocument/2006/math">
                    <m:r>
                      <a:rPr lang="en-US" altLang="zh-CN" b="0" i="1" smtClean="0">
                        <a:latin typeface="Cambria Math" panose="02040503050406030204" pitchFamily="18" charset="0"/>
                      </a:rPr>
                      <m:t>𝑚</m:t>
                    </m:r>
                    <m:r>
                      <a:rPr lang="zh-CN" altLang="en-US" i="1">
                        <a:latin typeface="Cambria Math" panose="02040503050406030204" pitchFamily="18" charset="0"/>
                      </a:rPr>
                      <m:t>个</m:t>
                    </m:r>
                  </m:oMath>
                </a14:m>
                <a:r>
                  <a:rPr lang="zh-CN" altLang="en-US" dirty="0"/>
                  <a:t>操作，操作分两种：</a:t>
                </a:r>
                <a:endParaRPr lang="en-US" altLang="zh-CN" dirty="0"/>
              </a:p>
              <a:p>
                <a:pPr marL="0" indent="0">
                  <a:buNone/>
                </a:pPr>
                <a:r>
                  <a:rPr lang="en-US" altLang="zh-CN" dirty="0"/>
                  <a:t>	</a:t>
                </a:r>
                <a14:m>
                  <m:oMath xmlns:m="http://schemas.openxmlformats.org/officeDocument/2006/math">
                    <m:r>
                      <a:rPr lang="en-US" altLang="zh-CN" b="0" i="1" smtClean="0">
                        <a:latin typeface="Cambria Math" panose="02040503050406030204" pitchFamily="18" charset="0"/>
                      </a:rPr>
                      <m:t>1</m:t>
                    </m:r>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 </m:t>
                    </m:r>
                    <m:r>
                      <a:rPr lang="en-US" altLang="zh-CN" b="0" i="1" smtClean="0">
                        <a:latin typeface="Cambria Math" panose="02040503050406030204" pitchFamily="18" charset="0"/>
                      </a:rPr>
                      <m:t>𝑦</m:t>
                    </m:r>
                    <m:r>
                      <a:rPr lang="zh-CN" altLang="en-US" i="1">
                        <a:latin typeface="Cambria Math" panose="02040503050406030204" pitchFamily="18" charset="0"/>
                      </a:rPr>
                      <m:t>，</m:t>
                    </m:r>
                  </m:oMath>
                </a14:m>
                <a:r>
                  <a:rPr lang="zh-CN" altLang="en-US" dirty="0"/>
                  <a:t>令</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𝑎</m:t>
                        </m:r>
                      </m:e>
                      <m:sub>
                        <m:r>
                          <a:rPr lang="en-US" altLang="zh-CN" b="0" i="1" dirty="0" smtClean="0">
                            <a:latin typeface="Cambria Math" panose="02040503050406030204" pitchFamily="18" charset="0"/>
                          </a:rPr>
                          <m:t>𝑥</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oMath>
                </a14:m>
                <a:endParaRPr lang="en-US" altLang="zh-CN" dirty="0"/>
              </a:p>
              <a:p>
                <a:pPr marL="0" indent="0">
                  <a:buNone/>
                </a:pPr>
                <a:r>
                  <a:rPr lang="en-US" altLang="zh-CN" dirty="0"/>
                  <a:t>	</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 </m:t>
                    </m:r>
                    <m:r>
                      <a:rPr lang="en-US" altLang="zh-CN" b="0" i="1" smtClean="0">
                        <a:latin typeface="Cambria Math" panose="02040503050406030204" pitchFamily="18" charset="0"/>
                      </a:rPr>
                      <m:t>𝑘</m:t>
                    </m:r>
                    <m:r>
                      <a:rPr lang="zh-CN" altLang="en-US" i="1">
                        <a:latin typeface="Cambria Math" panose="02040503050406030204" pitchFamily="18" charset="0"/>
                      </a:rPr>
                      <m:t>，</m:t>
                    </m:r>
                  </m:oMath>
                </a14:m>
                <a:r>
                  <a:rPr lang="zh-CN" altLang="en-US" dirty="0"/>
                  <a:t>求区间第</a:t>
                </a:r>
                <a:r>
                  <a:rPr lang="en-US" altLang="zh-CN" dirty="0"/>
                  <a:t>k</a:t>
                </a:r>
                <a:r>
                  <a:rPr lang="zh-CN" altLang="en-US" dirty="0"/>
                  <a:t>大元素</a:t>
                </a:r>
                <a:endParaRPr lang="en-US" altLang="zh-CN" dirty="0"/>
              </a:p>
              <a:p>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5</m:t>
                        </m:r>
                      </m:sup>
                    </m:sSup>
                  </m:oMath>
                </a14:m>
                <a:endParaRPr lang="zh-CN" altLang="en-US" dirty="0"/>
              </a:p>
            </p:txBody>
          </p:sp>
        </mc:Choice>
        <mc:Fallback xmlns="">
          <p:sp>
            <p:nvSpPr>
              <p:cNvPr id="3" name="内容占位符 2">
                <a:extLst>
                  <a:ext uri="{FF2B5EF4-FFF2-40B4-BE49-F238E27FC236}">
                    <a16:creationId xmlns:a16="http://schemas.microsoft.com/office/drawing/2014/main" id="{AFA83B36-39F7-4ECD-85E0-D4AFD6EBFE9A}"/>
                  </a:ext>
                </a:extLst>
              </p:cNvPr>
              <p:cNvSpPr>
                <a:spLocks noGrp="1" noRot="1" noChangeAspect="1" noMove="1" noResize="1" noEditPoints="1" noAdjustHandles="1" noChangeArrowheads="1" noChangeShapeType="1" noTextEdit="1"/>
              </p:cNvSpPr>
              <p:nvPr>
                <p:ph idx="1"/>
              </p:nvPr>
            </p:nvSpPr>
            <p:spPr>
              <a:blipFill>
                <a:blip r:embed="rId2"/>
                <a:stretch>
                  <a:fillRect l="-1254" t="-181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28030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8AAB1-A085-4AE2-9AFC-E237F4B477AD}"/>
              </a:ext>
            </a:extLst>
          </p:cNvPr>
          <p:cNvSpPr>
            <a:spLocks noGrp="1"/>
          </p:cNvSpPr>
          <p:nvPr>
            <p:ph type="title"/>
          </p:nvPr>
        </p:nvSpPr>
        <p:spPr/>
        <p:txBody>
          <a:bodyPr/>
          <a:lstStyle/>
          <a:p>
            <a:r>
              <a:rPr lang="zh-CN" altLang="en-US" dirty="0"/>
              <a:t>线段树</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324C793-01DC-4186-AF88-9CB775F0A56C}"/>
                  </a:ext>
                </a:extLst>
              </p:cNvPr>
              <p:cNvSpPr>
                <a:spLocks noGrp="1"/>
              </p:cNvSpPr>
              <p:nvPr>
                <p:ph idx="1"/>
              </p:nvPr>
            </p:nvSpPr>
            <p:spPr/>
            <p:txBody>
              <a:bodyPr/>
              <a:lstStyle/>
              <a:p>
                <a:r>
                  <a:rPr lang="zh-CN" altLang="en-US" dirty="0"/>
                  <a:t>很显然可以线段树维护桶</a:t>
                </a:r>
                <a14:m>
                  <m:oMath xmlns:m="http://schemas.openxmlformats.org/officeDocument/2006/math">
                    <m:r>
                      <a:rPr lang="en-US" altLang="zh-CN" b="0" i="1" smtClean="0">
                        <a:latin typeface="Cambria Math" panose="02040503050406030204" pitchFamily="18" charset="0"/>
                      </a:rPr>
                      <m:t>𝑏</m:t>
                    </m:r>
                  </m:oMath>
                </a14:m>
                <a:r>
                  <a:rPr lang="zh-CN" altLang="en-US" dirty="0"/>
                  <a:t>，若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𝑣𝑎𝑙</m:t>
                    </m:r>
                  </m:oMath>
                </a14:m>
                <a:r>
                  <a:rPr lang="zh-CN" altLang="en-US" dirty="0"/>
                  <a:t>，则</a:t>
                </a:r>
                <a14:m>
                  <m:oMath xmlns:m="http://schemas.openxmlformats.org/officeDocument/2006/math">
                    <m:r>
                      <a:rPr lang="en-US" altLang="zh-CN" b="0" i="1" smtClean="0">
                        <a:latin typeface="Cambria Math" panose="02040503050406030204" pitchFamily="18" charset="0"/>
                      </a:rPr>
                      <m:t>𝑏</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𝑣𝑎𝑙</m:t>
                        </m:r>
                      </m:e>
                    </m:d>
                    <m:r>
                      <a:rPr lang="en-US" altLang="zh-CN" b="0" i="1" smtClean="0">
                        <a:latin typeface="Cambria Math" panose="02040503050406030204" pitchFamily="18" charset="0"/>
                      </a:rPr>
                      <m:t>++</m:t>
                    </m:r>
                    <m:r>
                      <a:rPr lang="zh-CN" altLang="en-US" i="1">
                        <a:latin typeface="Cambria Math" panose="02040503050406030204" pitchFamily="18" charset="0"/>
                      </a:rPr>
                      <m:t>。</m:t>
                    </m:r>
                  </m:oMath>
                </a14:m>
                <a:r>
                  <a:rPr lang="zh-CN" altLang="en-US" dirty="0"/>
                  <a:t>然后线段树上二分答案即可。</a:t>
                </a:r>
                <a:endParaRPr lang="en-US" altLang="zh-CN" dirty="0"/>
              </a:p>
              <a:p>
                <a:r>
                  <a:rPr lang="zh-CN" altLang="en-US" dirty="0"/>
                  <a:t>找点别的方法呗。</a:t>
                </a:r>
              </a:p>
            </p:txBody>
          </p:sp>
        </mc:Choice>
        <mc:Fallback xmlns="">
          <p:sp>
            <p:nvSpPr>
              <p:cNvPr id="3" name="内容占位符 2">
                <a:extLst>
                  <a:ext uri="{FF2B5EF4-FFF2-40B4-BE49-F238E27FC236}">
                    <a16:creationId xmlns:a16="http://schemas.microsoft.com/office/drawing/2014/main" id="{8324C793-01DC-4186-AF88-9CB775F0A56C}"/>
                  </a:ext>
                </a:extLst>
              </p:cNvPr>
              <p:cNvSpPr>
                <a:spLocks noGrp="1" noRot="1" noChangeAspect="1" noMove="1" noResize="1" noEditPoints="1" noAdjustHandles="1" noChangeArrowheads="1" noChangeShapeType="1" noTextEdit="1"/>
              </p:cNvSpPr>
              <p:nvPr>
                <p:ph idx="1"/>
              </p:nvPr>
            </p:nvSpPr>
            <p:spPr>
              <a:blipFill>
                <a:blip r:embed="rId2"/>
                <a:stretch>
                  <a:fillRect l="-313" t="-1818" r="-5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60348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1BDD2-D52B-4F8A-B74B-A7A99E661401}"/>
              </a:ext>
            </a:extLst>
          </p:cNvPr>
          <p:cNvSpPr>
            <a:spLocks noGrp="1"/>
          </p:cNvSpPr>
          <p:nvPr>
            <p:ph type="title"/>
          </p:nvPr>
        </p:nvSpPr>
        <p:spPr/>
        <p:txBody>
          <a:bodyPr/>
          <a:lstStyle/>
          <a:p>
            <a:r>
              <a:rPr lang="zh-CN" altLang="en-US" dirty="0"/>
              <a:t>二叉搜索树</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5B2D424-EA25-4E1E-A9CE-C1A021AE1348}"/>
                  </a:ext>
                </a:extLst>
              </p:cNvPr>
              <p:cNvSpPr>
                <a:spLocks noGrp="1"/>
              </p:cNvSpPr>
              <p:nvPr>
                <p:ph idx="1"/>
              </p:nvPr>
            </p:nvSpPr>
            <p:spPr/>
            <p:txBody>
              <a:bodyPr>
                <a:normAutofit/>
              </a:bodyPr>
              <a:lstStyle/>
              <a:p>
                <a:r>
                  <a:rPr lang="zh-CN" altLang="en-US" dirty="0"/>
                  <a:t>二叉搜索树相信大家都很熟悉：</a:t>
                </a:r>
                <a:endParaRPr lang="en-US" altLang="zh-CN" dirty="0"/>
              </a:p>
              <a:p>
                <a:r>
                  <a:rPr lang="zh-CN" altLang="en-US" dirty="0"/>
                  <a:t>对于一个序列</a:t>
                </a:r>
                <a14:m>
                  <m:oMath xmlns:m="http://schemas.openxmlformats.org/officeDocument/2006/math">
                    <m:r>
                      <a:rPr lang="en-US" altLang="zh-CN" b="0" i="1" smtClean="0">
                        <a:latin typeface="Cambria Math" panose="02040503050406030204" pitchFamily="18" charset="0"/>
                      </a:rPr>
                      <m:t>𝑎</m:t>
                    </m:r>
                  </m:oMath>
                </a14:m>
                <a:r>
                  <a:rPr lang="zh-CN" altLang="en-US" dirty="0"/>
                  <a:t>，若对其建立二叉搜索树</a:t>
                </a:r>
                <a14:m>
                  <m:oMath xmlns:m="http://schemas.openxmlformats.org/officeDocument/2006/math">
                    <m:r>
                      <a:rPr lang="en-US" altLang="zh-CN" b="0" i="1" smtClean="0">
                        <a:latin typeface="Cambria Math" panose="02040503050406030204" pitchFamily="18" charset="0"/>
                      </a:rPr>
                      <m:t>𝑇</m:t>
                    </m:r>
                  </m:oMath>
                </a14:m>
                <a:r>
                  <a:rPr lang="zh-CN" altLang="en-US" b="0" dirty="0"/>
                  <a:t>，则</a:t>
                </a:r>
                <a14:m>
                  <m:oMath xmlns:m="http://schemas.openxmlformats.org/officeDocument/2006/math">
                    <m:r>
                      <a:rPr lang="en-US" altLang="zh-CN" b="0" i="1" dirty="0" smtClean="0">
                        <a:latin typeface="Cambria Math" panose="02040503050406030204" pitchFamily="18" charset="0"/>
                      </a:rPr>
                      <m:t>𝑇</m:t>
                    </m:r>
                  </m:oMath>
                </a14:m>
                <a:r>
                  <a:rPr lang="zh-CN" altLang="en-US" b="0" dirty="0"/>
                  <a:t>的每个节点有一个下标，</a:t>
                </a:r>
                <a14:m>
                  <m:oMath xmlns:m="http://schemas.openxmlformats.org/officeDocument/2006/math">
                    <m:r>
                      <a:rPr lang="zh-CN" altLang="en-US" i="1" dirty="0">
                        <a:latin typeface="Cambria Math" panose="02040503050406030204" pitchFamily="18" charset="0"/>
                      </a:rPr>
                      <m:t>即</m:t>
                    </m:r>
                    <m:r>
                      <a:rPr lang="zh-CN" altLang="en-US" i="1" dirty="0" smtClean="0">
                        <a:latin typeface="Cambria Math" panose="02040503050406030204" pitchFamily="18" charset="0"/>
                      </a:rPr>
                      <m:t>编号</m:t>
                    </m:r>
                    <m:r>
                      <a:rPr lang="zh-CN" altLang="en-US" i="1" dirty="0">
                        <a:latin typeface="Cambria Math" panose="02040503050406030204" pitchFamily="18" charset="0"/>
                      </a:rPr>
                      <m:t>：</m:t>
                    </m:r>
                    <m:r>
                      <a:rPr lang="en-US" altLang="zh-CN" b="0" i="1" smtClean="0">
                        <a:latin typeface="Cambria Math" panose="02040503050406030204" pitchFamily="18" charset="0"/>
                      </a:rPr>
                      <m:t>𝑥</m:t>
                    </m:r>
                    <m:r>
                      <a:rPr lang="zh-CN" altLang="en-US" i="1">
                        <a:latin typeface="Cambria Math" panose="02040503050406030204" pitchFamily="18" charset="0"/>
                      </a:rPr>
                      <m:t>；</m:t>
                    </m:r>
                  </m:oMath>
                </a14:m>
                <a:r>
                  <a:rPr lang="zh-CN" altLang="en-US" b="0" dirty="0"/>
                  <a:t>每个点底下储存了一个键值</a:t>
                </a:r>
                <a:r>
                  <a:rPr lang="en-US" altLang="zh-CN" b="0" dirty="0"/>
                  <a:t>(</a:t>
                </a:r>
                <a:r>
                  <a:rPr lang="zh-CN" altLang="en-US" b="0" dirty="0"/>
                  <a:t>权值</a:t>
                </a:r>
                <a:r>
                  <a:rPr lang="en-US" altLang="zh-CN" b="0" dirty="0"/>
                  <a:t>)</a:t>
                </a:r>
                <a:r>
                  <a:rPr lang="zh-CN" altLang="en-US" b="0" dirty="0"/>
                  <a:t>：</a:t>
                </a:r>
                <a14:m>
                  <m:oMath xmlns:m="http://schemas.openxmlformats.org/officeDocument/2006/math">
                    <m:r>
                      <a:rPr lang="en-US" altLang="zh-CN" b="0" i="1" smtClean="0">
                        <a:latin typeface="Cambria Math" panose="02040503050406030204" pitchFamily="18" charset="0"/>
                      </a:rPr>
                      <m:t>𝑣𝑎𝑙</m:t>
                    </m:r>
                    <m:r>
                      <a:rPr lang="zh-CN" altLang="en-US" i="1">
                        <a:latin typeface="Cambria Math" panose="02040503050406030204" pitchFamily="18" charset="0"/>
                      </a:rPr>
                      <m:t>。</m:t>
                    </m:r>
                  </m:oMath>
                </a14:m>
                <a:r>
                  <a:rPr lang="zh-CN" altLang="en-US" b="0" dirty="0"/>
                  <a:t>一般称下标为</a:t>
                </a:r>
                <a14:m>
                  <m:oMath xmlns:m="http://schemas.openxmlformats.org/officeDocument/2006/math">
                    <m:r>
                      <a:rPr lang="en-US" altLang="zh-CN" b="0" i="1" smtClean="0">
                        <a:latin typeface="Cambria Math" panose="02040503050406030204" pitchFamily="18" charset="0"/>
                      </a:rPr>
                      <m:t>𝑥</m:t>
                    </m:r>
                  </m:oMath>
                </a14:m>
                <a:r>
                  <a:rPr lang="zh-CN" altLang="en-US" b="0" dirty="0"/>
                  <a:t>的点为点</a:t>
                </a:r>
                <a14:m>
                  <m:oMath xmlns:m="http://schemas.openxmlformats.org/officeDocument/2006/math">
                    <m:r>
                      <a:rPr lang="en-US" altLang="zh-CN" b="0" i="1" smtClean="0">
                        <a:latin typeface="Cambria Math" panose="02040503050406030204" pitchFamily="18" charset="0"/>
                      </a:rPr>
                      <m:t>𝑥</m:t>
                    </m:r>
                  </m:oMath>
                </a14:m>
                <a:r>
                  <a:rPr lang="zh-CN" altLang="en-US" b="0" dirty="0"/>
                  <a:t>。</a:t>
                </a:r>
                <a:endParaRPr lang="en-US" altLang="zh-CN" b="0" dirty="0"/>
              </a:p>
              <a:p>
                <a:r>
                  <a:rPr lang="zh-CN" altLang="en-US" dirty="0"/>
                  <a:t>对于</a:t>
                </a:r>
                <a14:m>
                  <m:oMath xmlns:m="http://schemas.openxmlformats.org/officeDocument/2006/math">
                    <m:r>
                      <a:rPr lang="en-US" altLang="zh-CN" b="0" i="1" smtClean="0">
                        <a:latin typeface="Cambria Math" panose="02040503050406030204" pitchFamily="18" charset="0"/>
                      </a:rPr>
                      <m:t>𝑇</m:t>
                    </m:r>
                  </m:oMath>
                </a14:m>
                <a:r>
                  <a:rPr lang="zh-CN" altLang="en-US" b="0" dirty="0"/>
                  <a:t>的一个点</a:t>
                </a:r>
                <a14:m>
                  <m:oMath xmlns:m="http://schemas.openxmlformats.org/officeDocument/2006/math">
                    <m:r>
                      <a:rPr lang="en-US" altLang="zh-CN" b="0" i="1" smtClean="0">
                        <a:latin typeface="Cambria Math" panose="02040503050406030204" pitchFamily="18" charset="0"/>
                      </a:rPr>
                      <m:t>𝑥</m:t>
                    </m:r>
                  </m:oMath>
                </a14:m>
                <a:r>
                  <a:rPr lang="zh-CN" altLang="en-US" b="0" dirty="0"/>
                  <a:t>，设</a:t>
                </a:r>
                <a:r>
                  <a:rPr lang="zh-CN" altLang="en-US" dirty="0"/>
                  <a:t>键</a:t>
                </a:r>
                <a:r>
                  <a:rPr lang="zh-CN" altLang="en-US" b="0" dirty="0"/>
                  <a:t>值为</a:t>
                </a:r>
                <a14:m>
                  <m:oMath xmlns:m="http://schemas.openxmlformats.org/officeDocument/2006/math">
                    <m:r>
                      <a:rPr lang="en-US" altLang="zh-CN" b="0" i="1" smtClean="0">
                        <a:latin typeface="Cambria Math" panose="02040503050406030204" pitchFamily="18" charset="0"/>
                      </a:rPr>
                      <m:t>𝑣𝑎𝑙</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m:t>
                    </m:r>
                  </m:oMath>
                </a14:m>
                <a:r>
                  <a:rPr lang="zh-CN" altLang="en-US" b="0" dirty="0"/>
                  <a:t>则</a:t>
                </a:r>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𝑣𝑎</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𝑙</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zh-CN" altLang="en-US" i="1" dirty="0" smtClean="0">
                          <a:latin typeface="Cambria Math" panose="02040503050406030204" pitchFamily="18" charset="0"/>
                        </a:rPr>
                        <m:t>的</m:t>
                      </m:r>
                      <m:r>
                        <a:rPr lang="zh-CN" altLang="en-US" b="0" i="1" dirty="0" smtClean="0">
                          <a:latin typeface="Cambria Math" panose="02040503050406030204" pitchFamily="18" charset="0"/>
                        </a:rPr>
                        <m:t>左子树</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𝑣𝑎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i="1">
                          <a:latin typeface="Cambria Math" panose="02040503050406030204" pitchFamily="18" charset="0"/>
                        </a:rPr>
                        <m:t>𝑣𝑎</m:t>
                      </m:r>
                      <m:sSub>
                        <m:sSubPr>
                          <m:ctrlPr>
                            <a:rPr lang="en-US" altLang="zh-CN" i="1">
                              <a:latin typeface="Cambria Math" panose="02040503050406030204" pitchFamily="18" charset="0"/>
                            </a:rPr>
                          </m:ctrlPr>
                        </m:sSubPr>
                        <m:e>
                          <m:r>
                            <a:rPr lang="en-US" altLang="zh-CN" i="1">
                              <a:latin typeface="Cambria Math" panose="02040503050406030204" pitchFamily="18" charset="0"/>
                            </a:rPr>
                            <m:t>𝑙</m:t>
                          </m:r>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𝑥</m:t>
                      </m:r>
                      <m:r>
                        <a:rPr lang="zh-CN" altLang="en-US" i="1" dirty="0">
                          <a:latin typeface="Cambria Math" panose="02040503050406030204" pitchFamily="18" charset="0"/>
                        </a:rPr>
                        <m:t>的</m:t>
                      </m:r>
                      <m:r>
                        <a:rPr lang="zh-CN" altLang="en-US" i="1" dirty="0" smtClean="0">
                          <a:latin typeface="Cambria Math" panose="02040503050406030204" pitchFamily="18" charset="0"/>
                        </a:rPr>
                        <m:t>右</m:t>
                      </m:r>
                      <m:r>
                        <a:rPr lang="zh-CN" altLang="en-US" i="1" dirty="0">
                          <a:latin typeface="Cambria Math" panose="02040503050406030204" pitchFamily="18" charset="0"/>
                        </a:rPr>
                        <m:t>子树</m:t>
                      </m:r>
                    </m:oMath>
                  </m:oMathPara>
                </a14:m>
                <a:endParaRPr lang="en-US" altLang="zh-CN" b="0" dirty="0"/>
              </a:p>
              <a:p>
                <a:r>
                  <a:rPr lang="zh-CN" altLang="en-US" b="0" dirty="0"/>
                  <a:t>而对</a:t>
                </a:r>
                <a14:m>
                  <m:oMath xmlns:m="http://schemas.openxmlformats.org/officeDocument/2006/math">
                    <m:r>
                      <a:rPr lang="en-US" altLang="zh-CN" b="0" i="1" smtClean="0">
                        <a:latin typeface="Cambria Math" panose="02040503050406030204" pitchFamily="18" charset="0"/>
                      </a:rPr>
                      <m:t>𝑇</m:t>
                    </m:r>
                  </m:oMath>
                </a14:m>
                <a:r>
                  <a:rPr lang="zh-CN" altLang="en-US" b="0" dirty="0"/>
                  <a:t>中序遍历，把每个点的</a:t>
                </a:r>
                <a:r>
                  <a:rPr lang="zh-CN" altLang="en-US" dirty="0"/>
                  <a:t>键</a:t>
                </a:r>
                <a:r>
                  <a:rPr lang="zh-CN" altLang="en-US" b="0" dirty="0"/>
                  <a:t>值记录下来，即可得到原序列</a:t>
                </a:r>
                <a14:m>
                  <m:oMath xmlns:m="http://schemas.openxmlformats.org/officeDocument/2006/math">
                    <m:r>
                      <a:rPr lang="en-US" altLang="zh-CN" b="0" i="1" dirty="0" smtClean="0">
                        <a:latin typeface="Cambria Math" panose="02040503050406030204" pitchFamily="18" charset="0"/>
                      </a:rPr>
                      <m:t>𝑎</m:t>
                    </m:r>
                  </m:oMath>
                </a14:m>
                <a:endParaRPr lang="en-US" altLang="zh-CN" b="0" dirty="0"/>
              </a:p>
              <a:p>
                <a:r>
                  <a:rPr lang="zh-CN" altLang="en-US" dirty="0"/>
                  <a:t>当然，上面的“</a:t>
                </a:r>
                <a14:m>
                  <m:oMath xmlns:m="http://schemas.openxmlformats.org/officeDocument/2006/math">
                    <m:r>
                      <a:rPr lang="en-US" altLang="zh-CN" i="1" dirty="0" smtClean="0">
                        <a:latin typeface="Cambria Math" panose="02040503050406030204" pitchFamily="18" charset="0"/>
                      </a:rPr>
                      <m:t>𝑥</m:t>
                    </m:r>
                  </m:oMath>
                </a14:m>
                <a:r>
                  <a:rPr lang="zh-CN" altLang="en-US" dirty="0"/>
                  <a:t>比左子树大，比右子树小”可以反过来定义</a:t>
                </a:r>
                <a:endParaRPr lang="en-US" altLang="zh-CN" b="0" dirty="0"/>
              </a:p>
            </p:txBody>
          </p:sp>
        </mc:Choice>
        <mc:Fallback>
          <p:sp>
            <p:nvSpPr>
              <p:cNvPr id="3" name="内容占位符 2">
                <a:extLst>
                  <a:ext uri="{FF2B5EF4-FFF2-40B4-BE49-F238E27FC236}">
                    <a16:creationId xmlns:a16="http://schemas.microsoft.com/office/drawing/2014/main" id="{15B2D424-EA25-4E1E-A9CE-C1A021AE1348}"/>
                  </a:ext>
                </a:extLst>
              </p:cNvPr>
              <p:cNvSpPr>
                <a:spLocks noGrp="1" noRot="1" noChangeAspect="1" noMove="1" noResize="1" noEditPoints="1" noAdjustHandles="1" noChangeArrowheads="1" noChangeShapeType="1" noTextEdit="1"/>
              </p:cNvSpPr>
              <p:nvPr>
                <p:ph idx="1"/>
              </p:nvPr>
            </p:nvSpPr>
            <p:spPr>
              <a:blipFill>
                <a:blip r:embed="rId2"/>
                <a:stretch>
                  <a:fillRect l="-313" t="-1818" r="-11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95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277D0-0C63-471C-B678-6809DF91681C}"/>
              </a:ext>
            </a:extLst>
          </p:cNvPr>
          <p:cNvSpPr>
            <a:spLocks noGrp="1"/>
          </p:cNvSpPr>
          <p:nvPr>
            <p:ph type="title"/>
          </p:nvPr>
        </p:nvSpPr>
        <p:spPr/>
        <p:txBody>
          <a:bodyPr/>
          <a:lstStyle/>
          <a:p>
            <a:r>
              <a:rPr lang="zh-CN" altLang="en-US" dirty="0"/>
              <a:t>二叉搜索树：构造</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5F8B9EF-E062-4B19-9536-7C23666BCBA8}"/>
                  </a:ext>
                </a:extLst>
              </p:cNvPr>
              <p:cNvSpPr>
                <a:spLocks noGrp="1"/>
              </p:cNvSpPr>
              <p:nvPr>
                <p:ph idx="1"/>
              </p:nvPr>
            </p:nvSpPr>
            <p:spPr/>
            <p:txBody>
              <a:bodyPr>
                <a:normAutofit fontScale="92500"/>
              </a:bodyPr>
              <a:lstStyle/>
              <a:p>
                <a:r>
                  <a:rPr lang="zh-CN" altLang="en-US" dirty="0"/>
                  <a:t>一般来说，对于一个序列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zh-CN" altLang="en-US" i="1">
                        <a:latin typeface="Cambria Math" panose="02040503050406030204" pitchFamily="18" charset="0"/>
                      </a:rPr>
                      <m:t>，</m:t>
                    </m:r>
                  </m:oMath>
                </a14:m>
                <a:r>
                  <a:rPr lang="zh-CN" altLang="en-US" dirty="0"/>
                  <a:t>一种典型的构造方法是从后往前把序列元素加入平衡树。</a:t>
                </a:r>
                <a:endParaRPr lang="en-US" altLang="zh-CN" dirty="0"/>
              </a:p>
              <a:p>
                <a:r>
                  <a:rPr lang="zh-CN" altLang="en-US" dirty="0"/>
                  <a:t>首先把</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1</m:t>
                        </m:r>
                      </m:sub>
                    </m:sSub>
                  </m:oMath>
                </a14:m>
                <a:r>
                  <a:rPr lang="zh-CN" altLang="en-US" dirty="0"/>
                  <a:t>记录在根节点上，然后每次要加入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时，我们从根节点出发，往下走。当到达点</a:t>
                </a:r>
                <a14:m>
                  <m:oMath xmlns:m="http://schemas.openxmlformats.org/officeDocument/2006/math">
                    <m:r>
                      <a:rPr lang="en-US" altLang="zh-CN" b="0" i="1" smtClean="0">
                        <a:latin typeface="Cambria Math" panose="02040503050406030204" pitchFamily="18" charset="0"/>
                      </a:rPr>
                      <m:t>𝑥</m:t>
                    </m:r>
                  </m:oMath>
                </a14:m>
                <a:r>
                  <a:rPr lang="zh-CN" altLang="en-US" dirty="0"/>
                  <a:t>，若</a:t>
                </a:r>
                <a14:m>
                  <m:oMath xmlns:m="http://schemas.openxmlformats.org/officeDocument/2006/math">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，走向左儿子；若</a:t>
                </a:r>
                <a14:m>
                  <m:oMath xmlns:m="http://schemas.openxmlformats.org/officeDocument/2006/math">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d>
                    <m:r>
                      <a:rPr lang="en-US" altLang="zh-CN" b="0" i="1" smtClean="0">
                        <a:latin typeface="Cambria Math" panose="02040503050406030204" pitchFamily="18" charset="0"/>
                      </a:rPr>
                      <m:t>&lt;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m:t>
                    </m:r>
                  </m:oMath>
                </a14:m>
                <a:r>
                  <a:rPr lang="zh-CN" altLang="en-US" dirty="0"/>
                  <a:t>走向右儿子；</a:t>
                </a:r>
                <a:endParaRPr lang="en-US" altLang="zh-CN" dirty="0"/>
              </a:p>
              <a:p>
                <a:r>
                  <a:rPr lang="zh-CN" altLang="en-US" dirty="0"/>
                  <a:t>若走向了空节点，则建立新节点</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r>
                  <a:rPr lang="zh-CN" altLang="en-US" dirty="0"/>
                  <a:t>，并令</a:t>
                </a:r>
                <a14:m>
                  <m:oMath xmlns:m="http://schemas.openxmlformats.org/officeDocument/2006/math">
                    <m:r>
                      <a:rPr lang="en-US" altLang="zh-CN" b="0" i="1" smtClean="0">
                        <a:latin typeface="Cambria Math" panose="02040503050406030204" pitchFamily="18" charset="0"/>
                      </a:rPr>
                      <m:t>𝑣𝑎𝑙</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m:t>
                            </m:r>
                          </m:sup>
                        </m:s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m:t>
                        </m:r>
                      </m:sub>
                    </m:sSub>
                  </m:oMath>
                </a14:m>
                <a:r>
                  <a:rPr lang="zh-CN" altLang="en-US" dirty="0"/>
                  <a:t>。</a:t>
                </a:r>
              </a:p>
            </p:txBody>
          </p:sp>
        </mc:Choice>
        <mc:Fallback xmlns="">
          <p:sp>
            <p:nvSpPr>
              <p:cNvPr id="3" name="内容占位符 2">
                <a:extLst>
                  <a:ext uri="{FF2B5EF4-FFF2-40B4-BE49-F238E27FC236}">
                    <a16:creationId xmlns:a16="http://schemas.microsoft.com/office/drawing/2014/main" id="{65F8B9EF-E062-4B19-9536-7C23666BCBA8}"/>
                  </a:ext>
                </a:extLst>
              </p:cNvPr>
              <p:cNvSpPr>
                <a:spLocks noGrp="1" noRot="1" noChangeAspect="1" noMove="1" noResize="1" noEditPoints="1" noAdjustHandles="1" noChangeArrowheads="1" noChangeShapeType="1" noTextEdit="1"/>
              </p:cNvSpPr>
              <p:nvPr>
                <p:ph idx="1"/>
              </p:nvPr>
            </p:nvSpPr>
            <p:spPr>
              <a:blipFill>
                <a:blip r:embed="rId2"/>
                <a:stretch>
                  <a:fillRect l="-188" t="-13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26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610</TotalTime>
  <Words>14757</Words>
  <Application>Microsoft Office PowerPoint</Application>
  <PresentationFormat>宽屏</PresentationFormat>
  <Paragraphs>1105</Paragraphs>
  <Slides>169</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169</vt:i4>
      </vt:variant>
    </vt:vector>
  </HeadingPairs>
  <TitlesOfParts>
    <vt:vector size="183" baseType="lpstr">
      <vt:lpstr>华文仿宋</vt:lpstr>
      <vt:lpstr>楷体_GB2312</vt:lpstr>
      <vt:lpstr>宋体</vt:lpstr>
      <vt:lpstr>Arial</vt:lpstr>
      <vt:lpstr>Calibri</vt:lpstr>
      <vt:lpstr>Cambria Math</vt:lpstr>
      <vt:lpstr>Consolas</vt:lpstr>
      <vt:lpstr>Miriam Fixed</vt:lpstr>
      <vt:lpstr>Times New Roman</vt:lpstr>
      <vt:lpstr>Tw Cen MT</vt:lpstr>
      <vt:lpstr>Tw Cen MT Condensed</vt:lpstr>
      <vt:lpstr>Wingdings</vt:lpstr>
      <vt:lpstr>Wingdings 3</vt:lpstr>
      <vt:lpstr>积分</vt:lpstr>
      <vt:lpstr>数据结构专题</vt:lpstr>
      <vt:lpstr>什么是数据结构</vt:lpstr>
      <vt:lpstr>这个专题讲什么</vt:lpstr>
      <vt:lpstr>目录</vt:lpstr>
      <vt:lpstr>栈与队列</vt:lpstr>
      <vt:lpstr>队列</vt:lpstr>
      <vt:lpstr>蚯蚓</vt:lpstr>
      <vt:lpstr>蚯蚓</vt:lpstr>
      <vt:lpstr>蚯蚓</vt:lpstr>
      <vt:lpstr>蚯蚓</vt:lpstr>
      <vt:lpstr>栈</vt:lpstr>
      <vt:lpstr>永恒的契约</vt:lpstr>
      <vt:lpstr>永恒的契约</vt:lpstr>
      <vt:lpstr>永恒的契约</vt:lpstr>
      <vt:lpstr>永恒的契约</vt:lpstr>
      <vt:lpstr>永恒的契约</vt:lpstr>
      <vt:lpstr>永恒的契约</vt:lpstr>
      <vt:lpstr>并查集</vt:lpstr>
      <vt:lpstr>并查集</vt:lpstr>
      <vt:lpstr>例题：亲戚</vt:lpstr>
      <vt:lpstr>例题：亲戚</vt:lpstr>
      <vt:lpstr>并查集：路径压缩优化</vt:lpstr>
      <vt:lpstr>并查集：路径压缩优化</vt:lpstr>
      <vt:lpstr>PowerPoint 演示文稿</vt:lpstr>
      <vt:lpstr>并查集：按秩合并优化</vt:lpstr>
      <vt:lpstr>食物链</vt:lpstr>
      <vt:lpstr>食物链</vt:lpstr>
      <vt:lpstr>食物链</vt:lpstr>
      <vt:lpstr>食物链</vt:lpstr>
      <vt:lpstr>食物链</vt:lpstr>
      <vt:lpstr>并查集：总结</vt:lpstr>
      <vt:lpstr>区间求和问题</vt:lpstr>
      <vt:lpstr>区间求和、求最值问题</vt:lpstr>
      <vt:lpstr>例题1：区间求最值问题</vt:lpstr>
      <vt:lpstr>区间求最值问题</vt:lpstr>
      <vt:lpstr>方法1：分块</vt:lpstr>
      <vt:lpstr>方法1：分块</vt:lpstr>
      <vt:lpstr>方法1：分块</vt:lpstr>
      <vt:lpstr>分块的具体实现</vt:lpstr>
      <vt:lpstr>分块：总结</vt:lpstr>
      <vt:lpstr>再看一遍题目</vt:lpstr>
      <vt:lpstr>方法2：线段树</vt:lpstr>
      <vt:lpstr>线段树的结构</vt:lpstr>
      <vt:lpstr>线段树的储存</vt:lpstr>
      <vt:lpstr>线段树的构造</vt:lpstr>
      <vt:lpstr>代码：建树</vt:lpstr>
      <vt:lpstr>线段树的性质</vt:lpstr>
      <vt:lpstr>线段树的修改</vt:lpstr>
      <vt:lpstr>修改操作</vt:lpstr>
      <vt:lpstr>线段树</vt:lpstr>
      <vt:lpstr>询问操作</vt:lpstr>
      <vt:lpstr>例题2：进阶版</vt:lpstr>
      <vt:lpstr>线段树</vt:lpstr>
      <vt:lpstr>线段树：懒标记</vt:lpstr>
      <vt:lpstr>PowerPoint 演示文稿</vt:lpstr>
      <vt:lpstr>线段树</vt:lpstr>
      <vt:lpstr>例三：进阶版2</vt:lpstr>
      <vt:lpstr>线段树</vt:lpstr>
      <vt:lpstr>线段树</vt:lpstr>
      <vt:lpstr>线段树</vt:lpstr>
      <vt:lpstr>PowerPoint 演示文稿</vt:lpstr>
      <vt:lpstr>线段树</vt:lpstr>
      <vt:lpstr>公路建设</vt:lpstr>
      <vt:lpstr>公路建设</vt:lpstr>
      <vt:lpstr> Kinoman</vt:lpstr>
      <vt:lpstr> Kinoman</vt:lpstr>
      <vt:lpstr>天天爱跑步</vt:lpstr>
      <vt:lpstr>天天爱跑步</vt:lpstr>
      <vt:lpstr>思考一个暴力</vt:lpstr>
      <vt:lpstr>天天爱跑步</vt:lpstr>
      <vt:lpstr>线段树的合并</vt:lpstr>
      <vt:lpstr>线段树合并代码</vt:lpstr>
      <vt:lpstr>天天爱跑步</vt:lpstr>
      <vt:lpstr>关于线段树的一些说明</vt:lpstr>
      <vt:lpstr>例4：进阶版3</vt:lpstr>
      <vt:lpstr>主席树</vt:lpstr>
      <vt:lpstr>主席树</vt:lpstr>
      <vt:lpstr>主席树</vt:lpstr>
      <vt:lpstr>主席树（可持久化线段树）</vt:lpstr>
      <vt:lpstr>主席树代码</vt:lpstr>
      <vt:lpstr>练习题</vt:lpstr>
      <vt:lpstr>主席树</vt:lpstr>
      <vt:lpstr> Mex</vt:lpstr>
      <vt:lpstr> Mex</vt:lpstr>
      <vt:lpstr>线段树：总结</vt:lpstr>
      <vt:lpstr>跑的更快的树状数组</vt:lpstr>
      <vt:lpstr>例1简单版</vt:lpstr>
      <vt:lpstr>方法2：树状数组</vt:lpstr>
      <vt:lpstr>树状数组：构造</vt:lpstr>
      <vt:lpstr>树状数组：构造</vt:lpstr>
      <vt:lpstr>Lowbit函数</vt:lpstr>
      <vt:lpstr>构造代码</vt:lpstr>
      <vt:lpstr>回答询问</vt:lpstr>
      <vt:lpstr>树状数组：总结</vt:lpstr>
      <vt:lpstr>其他区间维护问题</vt:lpstr>
      <vt:lpstr>例5：第K大元素</vt:lpstr>
      <vt:lpstr>线段树</vt:lpstr>
      <vt:lpstr>二叉搜索树</vt:lpstr>
      <vt:lpstr>二叉搜索树：构造</vt:lpstr>
      <vt:lpstr>例子</vt:lpstr>
      <vt:lpstr>构造代码</vt:lpstr>
      <vt:lpstr>二叉搜索树的作用与优化</vt:lpstr>
      <vt:lpstr>(二叉)平衡树</vt:lpstr>
      <vt:lpstr>旋转：Rotate</vt:lpstr>
      <vt:lpstr>PowerPoint 演示文稿</vt:lpstr>
      <vt:lpstr>旋转的代码</vt:lpstr>
      <vt:lpstr>二叉伸展树  Splay</vt:lpstr>
      <vt:lpstr>三种情况</vt:lpstr>
      <vt:lpstr>代码</vt:lpstr>
      <vt:lpstr>回到题目</vt:lpstr>
      <vt:lpstr>修改</vt:lpstr>
      <vt:lpstr>主程序</vt:lpstr>
      <vt:lpstr>时间复杂度</vt:lpstr>
      <vt:lpstr>伸展树的合并</vt:lpstr>
      <vt:lpstr>Splay做例2</vt:lpstr>
      <vt:lpstr>Splay的标记处理</vt:lpstr>
      <vt:lpstr>PowerPoint 演示文稿</vt:lpstr>
      <vt:lpstr>关于Splay的一些说明</vt:lpstr>
      <vt:lpstr>一些练习题</vt:lpstr>
      <vt:lpstr>平方和</vt:lpstr>
      <vt:lpstr>做法</vt:lpstr>
      <vt:lpstr>PowerPoint 演示文稿</vt:lpstr>
      <vt:lpstr>火星人prefix</vt:lpstr>
      <vt:lpstr>Splay</vt:lpstr>
      <vt:lpstr>总结：伸展树</vt:lpstr>
      <vt:lpstr>树堆Treap</vt:lpstr>
      <vt:lpstr>时间复杂度</vt:lpstr>
      <vt:lpstr>平衡树种类一览</vt:lpstr>
      <vt:lpstr>树上数据结构</vt:lpstr>
      <vt:lpstr>树上数据结构：树链剖分</vt:lpstr>
      <vt:lpstr>算法步骤</vt:lpstr>
      <vt:lpstr>步骤一</vt:lpstr>
      <vt:lpstr>步骤二</vt:lpstr>
      <vt:lpstr>步骤三</vt:lpstr>
      <vt:lpstr>算法步骤</vt:lpstr>
      <vt:lpstr>修改操作</vt:lpstr>
      <vt:lpstr>单点修改</vt:lpstr>
      <vt:lpstr>路径修改</vt:lpstr>
      <vt:lpstr>路径修改</vt:lpstr>
      <vt:lpstr>路径修改</vt:lpstr>
      <vt:lpstr>查询操作</vt:lpstr>
      <vt:lpstr>单点查询</vt:lpstr>
      <vt:lpstr>路径查询</vt:lpstr>
      <vt:lpstr>路径查询</vt:lpstr>
      <vt:lpstr>时间复杂度及其证明</vt:lpstr>
      <vt:lpstr>时间复杂度及其证明</vt:lpstr>
      <vt:lpstr>时间复杂度及其证明</vt:lpstr>
      <vt:lpstr>另一种查询方法</vt:lpstr>
      <vt:lpstr>一些题目</vt:lpstr>
      <vt:lpstr>[ZJOI2008][JZOJ2256][BZOJ1036]树的统计</vt:lpstr>
      <vt:lpstr>[ZJOI2008][JZOJ2256][BZOJ1036]树的统计</vt:lpstr>
      <vt:lpstr>[JZOJ3797]签到题3</vt:lpstr>
      <vt:lpstr>[JZOJ3797]签到题3</vt:lpstr>
      <vt:lpstr>[LNOI2014][BZOJ3626]LCA</vt:lpstr>
      <vt:lpstr>[LNOI2014][BZOJ3626]LCA</vt:lpstr>
      <vt:lpstr>[JZOJ4388]染色</vt:lpstr>
      <vt:lpstr> [JZOJ4388]染色 </vt:lpstr>
      <vt:lpstr>小结</vt:lpstr>
      <vt:lpstr>回顾所学</vt:lpstr>
      <vt:lpstr>大总结</vt:lpstr>
      <vt:lpstr>[JZOJ3898]树的连通性（备用题）</vt:lpstr>
      <vt:lpstr>[JZOJ3898]树的连通性（备用题）</vt:lpstr>
      <vt:lpstr>[C2OI2015]告别娑婆（备用题）</vt:lpstr>
      <vt:lpstr>[C2OI2015]告别娑婆（备用题）</vt:lpstr>
      <vt:lpstr>[C2OI2015]告别娑婆（备用题）</vt:lpstr>
      <vt:lpstr>[C2OI2015]告别娑婆（备用题）</vt:lpstr>
      <vt:lpstr>Treap的平衡(备用内容)</vt:lpstr>
      <vt:lpstr>定理的证明(备用内容)</vt:lpstr>
      <vt:lpstr>期望高度为log n (备用内容)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树的分治算法</dc:title>
  <dc:creator>Crazy</dc:creator>
  <cp:lastModifiedBy>郑 John</cp:lastModifiedBy>
  <cp:revision>323</cp:revision>
  <dcterms:created xsi:type="dcterms:W3CDTF">2015-07-22T04:23:00Z</dcterms:created>
  <dcterms:modified xsi:type="dcterms:W3CDTF">2019-10-02T15:37:00Z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